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329" r:id="rId5"/>
    <p:sldId id="338" r:id="rId6"/>
    <p:sldId id="339" r:id="rId7"/>
    <p:sldId id="335" r:id="rId8"/>
    <p:sldId id="343" r:id="rId9"/>
    <p:sldId id="344" r:id="rId10"/>
    <p:sldId id="342" r:id="rId11"/>
    <p:sldId id="345" r:id="rId12"/>
    <p:sldId id="340" r:id="rId13"/>
    <p:sldId id="34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latin typeface="+mj-lt"/>
              </a:rPr>
              <a:t>Chart title</a:t>
            </a:r>
          </a:p>
        </c:rich>
      </c:tx>
      <c:layout>
        <c:manualLayout>
          <c:xMode val="edge"/>
          <c:yMode val="edge"/>
          <c:x val="4.4646380832751166E-2"/>
          <c:y val="1.75118670476991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ED-40C4-912E-F8D6BC8DF8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ED-40C4-912E-F8D6BC8DF8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ED-40C4-912E-F8D6BC8DF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3934335"/>
        <c:axId val="1903936735"/>
      </c:barChart>
      <c:catAx>
        <c:axId val="190393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936735"/>
        <c:crosses val="autoZero"/>
        <c:auto val="1"/>
        <c:lblAlgn val="ctr"/>
        <c:lblOffset val="100"/>
        <c:noMultiLvlLbl val="0"/>
      </c:catAx>
      <c:valAx>
        <c:axId val="1903936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93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latin typeface="+mj-lt"/>
              </a:rPr>
              <a:t>Chart title</a:t>
            </a:r>
          </a:p>
        </c:rich>
      </c:tx>
      <c:layout>
        <c:manualLayout>
          <c:xMode val="edge"/>
          <c:yMode val="edge"/>
          <c:x val="4.385151565418139E-2"/>
          <c:y val="1.7511854974263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10-4E4A-AD3C-EDBD35A8AD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10-4E4A-AD3C-EDBD35A8AD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10-4E4A-AD3C-EDBD35A8AD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1966896"/>
        <c:axId val="1091963536"/>
      </c:lineChart>
      <c:catAx>
        <c:axId val="109196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963536"/>
        <c:crosses val="autoZero"/>
        <c:auto val="1"/>
        <c:lblAlgn val="ctr"/>
        <c:lblOffset val="100"/>
        <c:noMultiLvlLbl val="0"/>
      </c:catAx>
      <c:valAx>
        <c:axId val="109196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96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2162A-2A7E-4363-A4A3-88015DCB8DAF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C53A7-D899-4E5B-945F-37BD66635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56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7BC2ED-0F06-C901-DD42-1D73E8936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85" y="-50800"/>
            <a:ext cx="12270485" cy="6940606"/>
          </a:xfrm>
          <a:prstGeom prst="rect">
            <a:avLst/>
          </a:prstGeom>
        </p:spPr>
      </p:pic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8C32058-9EFF-C5BE-C508-98659A28CE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5613" y="1861343"/>
            <a:ext cx="6945056" cy="3021807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>
              <a:defRPr sz="5000" b="1">
                <a:solidFill>
                  <a:schemeClr val="bg1"/>
                </a:solidFill>
              </a:defRPr>
            </a:lvl2pPr>
            <a:lvl3pPr>
              <a:defRPr sz="5000" b="1">
                <a:solidFill>
                  <a:schemeClr val="bg1"/>
                </a:solidFill>
              </a:defRPr>
            </a:lvl3pPr>
            <a:lvl4pPr>
              <a:defRPr sz="5000" b="1">
                <a:solidFill>
                  <a:schemeClr val="bg1"/>
                </a:solidFill>
              </a:defRPr>
            </a:lvl4pPr>
            <a:lvl5pPr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 1-3 lines</a:t>
            </a:r>
          </a:p>
        </p:txBody>
      </p:sp>
      <p:pic>
        <p:nvPicPr>
          <p:cNvPr id="3" name="Picture 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069C12D5-58DB-97AA-D90D-2CFE212E02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54768"/>
            <a:ext cx="2060452" cy="5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8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49460-5A32-4EDE-A27D-C7628FC2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D33C6-855C-4B8D-861C-E4A9353AC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AAB3-4DEE-41CD-BCC9-45B1E2FF2A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774A903-7C6B-207B-47D8-410BFC132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267870"/>
            <a:ext cx="6919061" cy="7608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44AA09-0FA8-75AF-1606-AE9C5E8AB948}"/>
              </a:ext>
            </a:extLst>
          </p:cNvPr>
          <p:cNvCxnSpPr>
            <a:cxnSpLocks/>
          </p:cNvCxnSpPr>
          <p:nvPr userDrawn="1"/>
        </p:nvCxnSpPr>
        <p:spPr>
          <a:xfrm>
            <a:off x="227013" y="1028700"/>
            <a:ext cx="5551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4D8045D-4269-49EE-9B1F-7B9EBB24E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013" y="1527174"/>
            <a:ext cx="5551486" cy="44949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025B60A-0CB3-BA0F-B226-3EADA0DBF31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295009211"/>
              </p:ext>
            </p:extLst>
          </p:nvPr>
        </p:nvGraphicFramePr>
        <p:xfrm>
          <a:off x="5778499" y="0"/>
          <a:ext cx="6862391" cy="6862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765682" imgH="5765682" progId="Acrobat.Document.DC">
                  <p:embed/>
                </p:oleObj>
              </mc:Choice>
              <mc:Fallback>
                <p:oleObj name="Acrobat Document" r:id="rId2" imgW="5765682" imgH="576568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78499" y="0"/>
                        <a:ext cx="6862391" cy="6862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659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9B65-F9C1-4970-A16E-AF564E5A8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821FB-7E28-465F-B5CC-95D62E591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04" y="1522693"/>
            <a:ext cx="343219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A41D6-7EC3-4046-87BC-2CB2BCF97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172B1-A693-417E-9756-53BE79FB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AAB3-4DEE-41CD-BCC9-45B1E2FF2A1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65C588-D7D3-8009-ADDA-F3DD9D16E1A9}"/>
              </a:ext>
            </a:extLst>
          </p:cNvPr>
          <p:cNvCxnSpPr/>
          <p:nvPr userDrawn="1"/>
        </p:nvCxnSpPr>
        <p:spPr>
          <a:xfrm>
            <a:off x="227013" y="1028700"/>
            <a:ext cx="110505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A67078-104D-63D2-D004-6CD9AEC7933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36208" y="1522693"/>
            <a:ext cx="343219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D8DFC6-A2BC-7866-4BD7-91E3B90C7AC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834312" y="1522693"/>
            <a:ext cx="343219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47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9B65-F9C1-4970-A16E-AF564E5A8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821FB-7E28-465F-B5CC-95D62E591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04" y="1522693"/>
            <a:ext cx="343219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A41D6-7EC3-4046-87BC-2CB2BCF97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172B1-A693-417E-9756-53BE79FB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AAB3-4DEE-41CD-BCC9-45B1E2FF2A1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65C588-D7D3-8009-ADDA-F3DD9D16E1A9}"/>
              </a:ext>
            </a:extLst>
          </p:cNvPr>
          <p:cNvCxnSpPr/>
          <p:nvPr userDrawn="1"/>
        </p:nvCxnSpPr>
        <p:spPr>
          <a:xfrm>
            <a:off x="227013" y="1028700"/>
            <a:ext cx="110505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A67078-104D-63D2-D004-6CD9AEC7933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36208" y="1522693"/>
            <a:ext cx="343219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F62C7C-843E-3769-3918-C6A829B44378}"/>
              </a:ext>
            </a:extLst>
          </p:cNvPr>
          <p:cNvSpPr/>
          <p:nvPr userDrawn="1"/>
        </p:nvSpPr>
        <p:spPr>
          <a:xfrm>
            <a:off x="7772400" y="1522693"/>
            <a:ext cx="3505200" cy="43513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7667377-6014-B7BF-A61C-60E12933A650}"/>
              </a:ext>
            </a:extLst>
          </p:cNvPr>
          <p:cNvSpPr txBox="1">
            <a:spLocks/>
          </p:cNvSpPr>
          <p:nvPr userDrawn="1"/>
        </p:nvSpPr>
        <p:spPr>
          <a:xfrm>
            <a:off x="8451076" y="3370072"/>
            <a:ext cx="2147848" cy="374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/>
              <a:t>(fill image here)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29426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9B65-F9C1-4970-A16E-AF564E5A8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821FB-7E28-465F-B5CC-95D62E591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04" y="1522693"/>
            <a:ext cx="343219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A41D6-7EC3-4046-87BC-2CB2BCF97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172B1-A693-417E-9756-53BE79FB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AAB3-4DEE-41CD-BCC9-45B1E2FF2A1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65C588-D7D3-8009-ADDA-F3DD9D16E1A9}"/>
              </a:ext>
            </a:extLst>
          </p:cNvPr>
          <p:cNvCxnSpPr/>
          <p:nvPr userDrawn="1"/>
        </p:nvCxnSpPr>
        <p:spPr>
          <a:xfrm>
            <a:off x="227013" y="1028700"/>
            <a:ext cx="110505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C7065E4-752C-0ED4-BEB7-C0F080D3E35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981789581"/>
              </p:ext>
            </p:extLst>
          </p:nvPr>
        </p:nvGraphicFramePr>
        <p:xfrm>
          <a:off x="3959784" y="1522693"/>
          <a:ext cx="7317816" cy="4351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8397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9B65-F9C1-4970-A16E-AF564E5A8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821FB-7E28-465F-B5CC-95D62E591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5404" y="1522693"/>
            <a:ext cx="343219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A41D6-7EC3-4046-87BC-2CB2BCF97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172B1-A693-417E-9756-53BE79FB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AAB3-4DEE-41CD-BCC9-45B1E2FF2A1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65C588-D7D3-8009-ADDA-F3DD9D16E1A9}"/>
              </a:ext>
            </a:extLst>
          </p:cNvPr>
          <p:cNvCxnSpPr/>
          <p:nvPr userDrawn="1"/>
        </p:nvCxnSpPr>
        <p:spPr>
          <a:xfrm>
            <a:off x="227013" y="1028700"/>
            <a:ext cx="110505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A882E12-969B-3D33-5A64-6BDE6FF6F98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643936961"/>
              </p:ext>
            </p:extLst>
          </p:nvPr>
        </p:nvGraphicFramePr>
        <p:xfrm>
          <a:off x="227013" y="1522693"/>
          <a:ext cx="736074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1186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9B65-F9C1-4970-A16E-AF564E5A8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821FB-7E28-465F-B5CC-95D62E591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347" y="1522693"/>
            <a:ext cx="343219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A41D6-7EC3-4046-87BC-2CB2BCF97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172B1-A693-417E-9756-53BE79FB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AAB3-4DEE-41CD-BCC9-45B1E2FF2A1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65C588-D7D3-8009-ADDA-F3DD9D16E1A9}"/>
              </a:ext>
            </a:extLst>
          </p:cNvPr>
          <p:cNvCxnSpPr/>
          <p:nvPr userDrawn="1"/>
        </p:nvCxnSpPr>
        <p:spPr>
          <a:xfrm>
            <a:off x="227013" y="1028700"/>
            <a:ext cx="110505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7455775-13EC-CB07-9216-1A2381C7561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13651513"/>
              </p:ext>
            </p:extLst>
          </p:nvPr>
        </p:nvGraphicFramePr>
        <p:xfrm>
          <a:off x="3974122" y="1513669"/>
          <a:ext cx="7303480" cy="4360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1135">
                  <a:extLst>
                    <a:ext uri="{9D8B030D-6E8A-4147-A177-3AD203B41FA5}">
                      <a16:colId xmlns:a16="http://schemas.microsoft.com/office/drawing/2014/main" val="899211744"/>
                    </a:ext>
                  </a:extLst>
                </a:gridCol>
                <a:gridCol w="1288469">
                  <a:extLst>
                    <a:ext uri="{9D8B030D-6E8A-4147-A177-3AD203B41FA5}">
                      <a16:colId xmlns:a16="http://schemas.microsoft.com/office/drawing/2014/main" val="2388423312"/>
                    </a:ext>
                  </a:extLst>
                </a:gridCol>
                <a:gridCol w="1288469">
                  <a:extLst>
                    <a:ext uri="{9D8B030D-6E8A-4147-A177-3AD203B41FA5}">
                      <a16:colId xmlns:a16="http://schemas.microsoft.com/office/drawing/2014/main" val="881460694"/>
                    </a:ext>
                  </a:extLst>
                </a:gridCol>
                <a:gridCol w="1288469">
                  <a:extLst>
                    <a:ext uri="{9D8B030D-6E8A-4147-A177-3AD203B41FA5}">
                      <a16:colId xmlns:a16="http://schemas.microsoft.com/office/drawing/2014/main" val="2478021713"/>
                    </a:ext>
                  </a:extLst>
                </a:gridCol>
                <a:gridCol w="1288469">
                  <a:extLst>
                    <a:ext uri="{9D8B030D-6E8A-4147-A177-3AD203B41FA5}">
                      <a16:colId xmlns:a16="http://schemas.microsoft.com/office/drawing/2014/main" val="3575405859"/>
                    </a:ext>
                  </a:extLst>
                </a:gridCol>
                <a:gridCol w="1288469">
                  <a:extLst>
                    <a:ext uri="{9D8B030D-6E8A-4147-A177-3AD203B41FA5}">
                      <a16:colId xmlns:a16="http://schemas.microsoft.com/office/drawing/2014/main" val="273508664"/>
                    </a:ext>
                  </a:extLst>
                </a:gridCol>
              </a:tblGrid>
              <a:tr h="45556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Header 1</a:t>
                      </a:r>
                    </a:p>
                    <a:p>
                      <a:endParaRPr lang="en-US" sz="1100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Header 2</a:t>
                      </a:r>
                    </a:p>
                    <a:p>
                      <a:endParaRPr lang="en-US" sz="1100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Header 3</a:t>
                      </a:r>
                    </a:p>
                    <a:p>
                      <a:endParaRPr lang="en-US" sz="1100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Header 4</a:t>
                      </a:r>
                    </a:p>
                    <a:p>
                      <a:endParaRPr lang="en-US" sz="1100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Header 5</a:t>
                      </a:r>
                    </a:p>
                    <a:p>
                      <a:endParaRPr lang="en-US" sz="1100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817940"/>
                  </a:ext>
                </a:extLst>
              </a:tr>
              <a:tr h="39048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</a:rPr>
                        <a:t>Category 1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Text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Text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Text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Text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Text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822357"/>
                  </a:ext>
                </a:extLst>
              </a:tr>
              <a:tr h="39048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22257"/>
                  </a:ext>
                </a:extLst>
              </a:tr>
              <a:tr h="39048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634552"/>
                  </a:ext>
                </a:extLst>
              </a:tr>
              <a:tr h="39048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696059"/>
                  </a:ext>
                </a:extLst>
              </a:tr>
              <a:tr h="39048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843125"/>
                  </a:ext>
                </a:extLst>
              </a:tr>
              <a:tr h="39048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274489"/>
                  </a:ext>
                </a:extLst>
              </a:tr>
              <a:tr h="39048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474336"/>
                  </a:ext>
                </a:extLst>
              </a:tr>
              <a:tr h="39048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631852"/>
                  </a:ext>
                </a:extLst>
              </a:tr>
              <a:tr h="39048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125696"/>
                  </a:ext>
                </a:extLst>
              </a:tr>
              <a:tr h="39048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069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129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221612-ECEC-F72D-8F21-9BA25DE82F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A41D6-7EC3-4046-87BC-2CB2BCF97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172B1-A693-417E-9756-53BE79FB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AAB3-4DEE-41CD-BCC9-45B1E2FF2A1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F62C7C-843E-3769-3918-C6A829B44378}"/>
              </a:ext>
            </a:extLst>
          </p:cNvPr>
          <p:cNvSpPr/>
          <p:nvPr userDrawn="1"/>
        </p:nvSpPr>
        <p:spPr>
          <a:xfrm>
            <a:off x="692286" y="566278"/>
            <a:ext cx="10585314" cy="531001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7667377-6014-B7BF-A61C-60E12933A650}"/>
              </a:ext>
            </a:extLst>
          </p:cNvPr>
          <p:cNvSpPr txBox="1">
            <a:spLocks/>
          </p:cNvSpPr>
          <p:nvPr userDrawn="1"/>
        </p:nvSpPr>
        <p:spPr>
          <a:xfrm>
            <a:off x="4766005" y="3001172"/>
            <a:ext cx="2147848" cy="374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/>
              <a:t>(insert video here)</a:t>
            </a:r>
            <a:endParaRPr lang="en-GB" sz="1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6BBB7A8-9A64-CB96-CC83-9BC9F87E5C03}"/>
              </a:ext>
            </a:extLst>
          </p:cNvPr>
          <p:cNvGrpSpPr/>
          <p:nvPr userDrawn="1"/>
        </p:nvGrpSpPr>
        <p:grpSpPr>
          <a:xfrm>
            <a:off x="11728450" y="566279"/>
            <a:ext cx="463550" cy="5286074"/>
            <a:chOff x="11728450" y="1079500"/>
            <a:chExt cx="463550" cy="407331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051C7D0-8AE0-9A4A-D117-C39F296DED66}"/>
                </a:ext>
              </a:extLst>
            </p:cNvPr>
            <p:cNvSpPr/>
            <p:nvPr userDrawn="1"/>
          </p:nvSpPr>
          <p:spPr>
            <a:xfrm>
              <a:off x="11728450" y="1079500"/>
              <a:ext cx="463550" cy="2396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EAF640-B93E-7B82-6D7A-0F42DD3B65A7}"/>
                </a:ext>
              </a:extLst>
            </p:cNvPr>
            <p:cNvSpPr/>
            <p:nvPr userDrawn="1"/>
          </p:nvSpPr>
          <p:spPr>
            <a:xfrm>
              <a:off x="11728450" y="1558713"/>
              <a:ext cx="463550" cy="2396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C42A7-ABDD-2168-BD03-F7849C835525}"/>
                </a:ext>
              </a:extLst>
            </p:cNvPr>
            <p:cNvSpPr/>
            <p:nvPr userDrawn="1"/>
          </p:nvSpPr>
          <p:spPr>
            <a:xfrm>
              <a:off x="11728450" y="2037927"/>
              <a:ext cx="463550" cy="2396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E5F905-C1FA-ACF8-5BD5-7C9F2BB6400F}"/>
                </a:ext>
              </a:extLst>
            </p:cNvPr>
            <p:cNvSpPr/>
            <p:nvPr userDrawn="1"/>
          </p:nvSpPr>
          <p:spPr>
            <a:xfrm>
              <a:off x="11728450" y="2517140"/>
              <a:ext cx="463550" cy="2396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2AEE49-B9DD-715E-CAE4-910453C32F02}"/>
                </a:ext>
              </a:extLst>
            </p:cNvPr>
            <p:cNvSpPr/>
            <p:nvPr userDrawn="1"/>
          </p:nvSpPr>
          <p:spPr>
            <a:xfrm>
              <a:off x="11728450" y="2996353"/>
              <a:ext cx="463550" cy="2396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22F34F0-FFE2-8816-99C8-9CAB22B4FF4F}"/>
                </a:ext>
              </a:extLst>
            </p:cNvPr>
            <p:cNvSpPr/>
            <p:nvPr userDrawn="1"/>
          </p:nvSpPr>
          <p:spPr>
            <a:xfrm>
              <a:off x="11728450" y="3475567"/>
              <a:ext cx="463550" cy="2396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143B317-3411-BE96-6875-1D6F65EBC6CE}"/>
                </a:ext>
              </a:extLst>
            </p:cNvPr>
            <p:cNvSpPr/>
            <p:nvPr userDrawn="1"/>
          </p:nvSpPr>
          <p:spPr>
            <a:xfrm>
              <a:off x="11728450" y="3954780"/>
              <a:ext cx="463550" cy="2396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138259-4075-39D2-618D-BC7786EE44AA}"/>
                </a:ext>
              </a:extLst>
            </p:cNvPr>
            <p:cNvSpPr/>
            <p:nvPr userDrawn="1"/>
          </p:nvSpPr>
          <p:spPr>
            <a:xfrm>
              <a:off x="11728450" y="4433993"/>
              <a:ext cx="463550" cy="2396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668073A-8C44-ADF1-C823-E92AA8678E84}"/>
                </a:ext>
              </a:extLst>
            </p:cNvPr>
            <p:cNvSpPr/>
            <p:nvPr userDrawn="1"/>
          </p:nvSpPr>
          <p:spPr>
            <a:xfrm>
              <a:off x="11728450" y="4913206"/>
              <a:ext cx="463550" cy="2396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6" name="Picture 25" descr="A red and black logo&#10;&#10;Description automatically generated">
            <a:extLst>
              <a:ext uri="{FF2B5EF4-FFF2-40B4-BE49-F238E27FC236}">
                <a16:creationId xmlns:a16="http://schemas.microsoft.com/office/drawing/2014/main" id="{D0FCDD48-9307-2756-47E9-1F3AC3EEF8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4" y="6208901"/>
            <a:ext cx="459179" cy="46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05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918BAA-10C6-3555-4FBD-C601DC5B42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A41D6-7EC3-4046-87BC-2CB2BCF97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172B1-A693-417E-9756-53BE79FB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AAB3-4DEE-41CD-BCC9-45B1E2FF2A1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7667377-6014-B7BF-A61C-60E12933A650}"/>
              </a:ext>
            </a:extLst>
          </p:cNvPr>
          <p:cNvSpPr txBox="1">
            <a:spLocks/>
          </p:cNvSpPr>
          <p:nvPr userDrawn="1"/>
        </p:nvSpPr>
        <p:spPr>
          <a:xfrm>
            <a:off x="4766005" y="3001172"/>
            <a:ext cx="2147848" cy="374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/>
              <a:t>(insert image here)</a:t>
            </a:r>
            <a:endParaRPr lang="en-GB" sz="1400" dirty="0"/>
          </a:p>
        </p:txBody>
      </p:sp>
      <p:pic>
        <p:nvPicPr>
          <p:cNvPr id="26" name="Picture 25" descr="A red and black logo&#10;&#10;Description automatically generated">
            <a:extLst>
              <a:ext uri="{FF2B5EF4-FFF2-40B4-BE49-F238E27FC236}">
                <a16:creationId xmlns:a16="http://schemas.microsoft.com/office/drawing/2014/main" id="{D0FCDD48-9307-2756-47E9-1F3AC3EEF8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4" y="6208901"/>
            <a:ext cx="459179" cy="46008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12A4172-7B4A-D56D-D9BA-40AF77B2CE1D}"/>
              </a:ext>
            </a:extLst>
          </p:cNvPr>
          <p:cNvGrpSpPr/>
          <p:nvPr userDrawn="1"/>
        </p:nvGrpSpPr>
        <p:grpSpPr>
          <a:xfrm>
            <a:off x="11728450" y="1028699"/>
            <a:ext cx="463550" cy="4823653"/>
            <a:chOff x="11728450" y="1079500"/>
            <a:chExt cx="463550" cy="40733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E18E88-8F39-48B9-AA3C-4EA882581585}"/>
                </a:ext>
              </a:extLst>
            </p:cNvPr>
            <p:cNvSpPr/>
            <p:nvPr userDrawn="1"/>
          </p:nvSpPr>
          <p:spPr>
            <a:xfrm>
              <a:off x="11728450" y="1079500"/>
              <a:ext cx="463550" cy="2396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8CD68D-876C-DE0E-9D0C-F57848B49698}"/>
                </a:ext>
              </a:extLst>
            </p:cNvPr>
            <p:cNvSpPr/>
            <p:nvPr userDrawn="1"/>
          </p:nvSpPr>
          <p:spPr>
            <a:xfrm>
              <a:off x="11728450" y="1558713"/>
              <a:ext cx="463550" cy="2396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D1AD394-DAEA-5FE4-8163-2AC9BA5C4137}"/>
                </a:ext>
              </a:extLst>
            </p:cNvPr>
            <p:cNvSpPr/>
            <p:nvPr userDrawn="1"/>
          </p:nvSpPr>
          <p:spPr>
            <a:xfrm>
              <a:off x="11728450" y="2037927"/>
              <a:ext cx="463550" cy="2396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8CD2119-1F14-7B8E-1572-BB4DAFDCD831}"/>
                </a:ext>
              </a:extLst>
            </p:cNvPr>
            <p:cNvSpPr/>
            <p:nvPr userDrawn="1"/>
          </p:nvSpPr>
          <p:spPr>
            <a:xfrm>
              <a:off x="11728450" y="2517140"/>
              <a:ext cx="463550" cy="2396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91716B8-E4C0-6AAD-6F97-A2CD555D5C56}"/>
                </a:ext>
              </a:extLst>
            </p:cNvPr>
            <p:cNvSpPr/>
            <p:nvPr userDrawn="1"/>
          </p:nvSpPr>
          <p:spPr>
            <a:xfrm>
              <a:off x="11728450" y="2996353"/>
              <a:ext cx="463550" cy="2396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DDAD8F3-23B7-2953-A9F0-7E2B7E875330}"/>
                </a:ext>
              </a:extLst>
            </p:cNvPr>
            <p:cNvSpPr/>
            <p:nvPr userDrawn="1"/>
          </p:nvSpPr>
          <p:spPr>
            <a:xfrm>
              <a:off x="11728450" y="3475567"/>
              <a:ext cx="463550" cy="2396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F91FE9D-CDB9-B1AD-DEAD-27A9EABEC9E5}"/>
                </a:ext>
              </a:extLst>
            </p:cNvPr>
            <p:cNvSpPr/>
            <p:nvPr userDrawn="1"/>
          </p:nvSpPr>
          <p:spPr>
            <a:xfrm>
              <a:off x="11728450" y="3954780"/>
              <a:ext cx="463550" cy="2396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3D4737E-5007-FB34-434A-0EAF2AF1C608}"/>
                </a:ext>
              </a:extLst>
            </p:cNvPr>
            <p:cNvSpPr/>
            <p:nvPr userDrawn="1"/>
          </p:nvSpPr>
          <p:spPr>
            <a:xfrm>
              <a:off x="11728450" y="4433993"/>
              <a:ext cx="463550" cy="2396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AD7A85F-1130-77CF-B1D7-76DD54C88853}"/>
                </a:ext>
              </a:extLst>
            </p:cNvPr>
            <p:cNvSpPr/>
            <p:nvPr userDrawn="1"/>
          </p:nvSpPr>
          <p:spPr>
            <a:xfrm>
              <a:off x="11728450" y="4913206"/>
              <a:ext cx="463550" cy="2396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77749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8F8BDC-24A1-45C3-A5E5-4A630FFF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E9BA7-D94B-4C7D-AEF8-F8B54209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AAB3-4DEE-41CD-BCC9-45B1E2FF2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20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8F8BDC-24A1-45C3-A5E5-4A630FFF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E9BA7-D94B-4C7D-AEF8-F8B54209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AAB3-4DEE-41CD-BCC9-45B1E2FF2A1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8B6144-DA5B-160B-9C03-BC8C4E714C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ous-titre 11">
            <a:extLst>
              <a:ext uri="{FF2B5EF4-FFF2-40B4-BE49-F238E27FC236}">
                <a16:creationId xmlns:a16="http://schemas.microsoft.com/office/drawing/2014/main" id="{B0F0087E-E7FA-9078-2801-55A70AFE4DCC}"/>
              </a:ext>
            </a:extLst>
          </p:cNvPr>
          <p:cNvSpPr txBox="1">
            <a:spLocks/>
          </p:cNvSpPr>
          <p:nvPr userDrawn="1"/>
        </p:nvSpPr>
        <p:spPr>
          <a:xfrm>
            <a:off x="455709" y="2161870"/>
            <a:ext cx="3786091" cy="6956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Diolch</a:t>
            </a:r>
            <a:endParaRPr lang="en-GB" sz="48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Sous-titre 11">
            <a:extLst>
              <a:ext uri="{FF2B5EF4-FFF2-40B4-BE49-F238E27FC236}">
                <a16:creationId xmlns:a16="http://schemas.microsoft.com/office/drawing/2014/main" id="{521DBD1C-316A-8740-B7A9-2BFDF7ACC0B5}"/>
              </a:ext>
            </a:extLst>
          </p:cNvPr>
          <p:cNvSpPr txBox="1">
            <a:spLocks/>
          </p:cNvSpPr>
          <p:nvPr userDrawn="1"/>
        </p:nvSpPr>
        <p:spPr>
          <a:xfrm>
            <a:off x="455709" y="2930220"/>
            <a:ext cx="3786091" cy="6956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dirty="0">
                <a:solidFill>
                  <a:schemeClr val="bg2">
                    <a:lumMod val="50000"/>
                  </a:schemeClr>
                </a:solidFill>
                <a:latin typeface="Wales Sans Body" panose="02000503030000020004" pitchFamily="50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E20AC2-61D6-2B4B-7900-0C8DBA36E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4242" t="737" r="18822"/>
          <a:stretch/>
        </p:blipFill>
        <p:spPr>
          <a:xfrm>
            <a:off x="8099778" y="0"/>
            <a:ext cx="4092222" cy="6858000"/>
          </a:xfrm>
          <a:prstGeom prst="rect">
            <a:avLst/>
          </a:prstGeom>
        </p:spPr>
      </p:pic>
      <p:sp>
        <p:nvSpPr>
          <p:cNvPr id="8" name="Sous-titre 7">
            <a:extLst>
              <a:ext uri="{FF2B5EF4-FFF2-40B4-BE49-F238E27FC236}">
                <a16:creationId xmlns:a16="http://schemas.microsoft.com/office/drawing/2014/main" id="{34EA07A5-020E-CBA7-6A9D-CF4BB539A4B1}"/>
              </a:ext>
            </a:extLst>
          </p:cNvPr>
          <p:cNvSpPr txBox="1">
            <a:spLocks/>
          </p:cNvSpPr>
          <p:nvPr userDrawn="1"/>
        </p:nvSpPr>
        <p:spPr>
          <a:xfrm>
            <a:off x="455709" y="4176668"/>
            <a:ext cx="5760000" cy="3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>
                <a:latin typeface="+mn-lt"/>
                <a:cs typeface="Arial" panose="020B0604020202020204" pitchFamily="34" charset="0"/>
              </a:rPr>
              <a:t>@Presenter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24EFDFF-0CED-6FF3-A7E9-160093A6AF2E}"/>
              </a:ext>
            </a:extLst>
          </p:cNvPr>
          <p:cNvSpPr txBox="1">
            <a:spLocks/>
          </p:cNvSpPr>
          <p:nvPr userDrawn="1"/>
        </p:nvSpPr>
        <p:spPr>
          <a:xfrm>
            <a:off x="455709" y="4604018"/>
            <a:ext cx="5760000" cy="36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>
                <a:latin typeface="+mn-lt"/>
                <a:cs typeface="Arial" panose="020B0604020202020204" pitchFamily="34" charset="0"/>
              </a:rPr>
              <a:t>Department and contact details</a:t>
            </a:r>
          </a:p>
        </p:txBody>
      </p:sp>
      <p:pic>
        <p:nvPicPr>
          <p:cNvPr id="15" name="Picture 1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4B77B89-703E-74EB-CFC5-134D5E2A20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6243224"/>
            <a:ext cx="1868915" cy="37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8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D4DE68-A58A-75AE-3B5E-724C401448E7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0D09A1-04BB-D74E-82BD-282A2542FA3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7EF42565-54CE-9B47-9675-7F0CC7E0E4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5613" y="2635250"/>
            <a:ext cx="5164137" cy="2209005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>
              <a:defRPr sz="5000" b="1">
                <a:solidFill>
                  <a:schemeClr val="bg1"/>
                </a:solidFill>
              </a:defRPr>
            </a:lvl2pPr>
            <a:lvl3pPr>
              <a:defRPr sz="5000" b="1">
                <a:solidFill>
                  <a:schemeClr val="bg1"/>
                </a:solidFill>
              </a:defRPr>
            </a:lvl3pPr>
            <a:lvl4pPr>
              <a:defRPr sz="5000" b="1">
                <a:solidFill>
                  <a:schemeClr val="bg1"/>
                </a:solidFill>
              </a:defRPr>
            </a:lvl4pPr>
            <a:lvl5pPr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Slide Title 1-3 lines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9075F8E-77E7-A84E-AAB7-9418667E60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5613" y="411738"/>
            <a:ext cx="2508127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Presentation heading</a:t>
            </a:r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2171AC9-3DDD-05F1-8874-B04928993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613" y="1232693"/>
            <a:ext cx="5164137" cy="1402557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latin typeface="+mn-lt"/>
              </a:defRPr>
            </a:lvl1pPr>
            <a:lvl2pPr>
              <a:defRPr sz="5000" b="1">
                <a:solidFill>
                  <a:schemeClr val="bg1"/>
                </a:solidFill>
              </a:defRPr>
            </a:lvl2pPr>
            <a:lvl3pPr>
              <a:defRPr sz="5000" b="1">
                <a:solidFill>
                  <a:schemeClr val="bg1"/>
                </a:solidFill>
              </a:defRPr>
            </a:lvl3pPr>
            <a:lvl4pPr>
              <a:defRPr sz="5000" b="1">
                <a:solidFill>
                  <a:schemeClr val="bg1"/>
                </a:solidFill>
              </a:defRPr>
            </a:lvl4pPr>
            <a:lvl5pPr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42256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D4DE68-A58A-75AE-3B5E-724C401448E7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7EF42565-54CE-9B47-9675-7F0CC7E0E4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5613" y="2635250"/>
            <a:ext cx="5164137" cy="2209005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>
              <a:defRPr sz="5000" b="1">
                <a:solidFill>
                  <a:schemeClr val="bg1"/>
                </a:solidFill>
              </a:defRPr>
            </a:lvl2pPr>
            <a:lvl3pPr>
              <a:defRPr sz="5000" b="1">
                <a:solidFill>
                  <a:schemeClr val="bg1"/>
                </a:solidFill>
              </a:defRPr>
            </a:lvl3pPr>
            <a:lvl4pPr>
              <a:defRPr sz="5000" b="1">
                <a:solidFill>
                  <a:schemeClr val="bg1"/>
                </a:solidFill>
              </a:defRPr>
            </a:lvl4pPr>
            <a:lvl5pPr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Slide Title 1-3 lines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9075F8E-77E7-A84E-AAB7-9418667E60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5613" y="411738"/>
            <a:ext cx="2508127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Presentation heading</a:t>
            </a:r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2171AC9-3DDD-05F1-8874-B04928993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613" y="1232693"/>
            <a:ext cx="5164137" cy="1402557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latin typeface="+mn-lt"/>
              </a:defRPr>
            </a:lvl1pPr>
            <a:lvl2pPr>
              <a:defRPr sz="5000" b="1">
                <a:solidFill>
                  <a:schemeClr val="bg1"/>
                </a:solidFill>
              </a:defRPr>
            </a:lvl2pPr>
            <a:lvl3pPr>
              <a:defRPr sz="5000" b="1">
                <a:solidFill>
                  <a:schemeClr val="bg1"/>
                </a:solidFill>
              </a:defRPr>
            </a:lvl3pPr>
            <a:lvl4pPr>
              <a:defRPr sz="5000" b="1">
                <a:solidFill>
                  <a:schemeClr val="bg1"/>
                </a:solidFill>
              </a:defRPr>
            </a:lvl4pPr>
            <a:lvl5pPr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2.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429E655-0875-AF43-83A0-0D4C31D303E9}"/>
              </a:ext>
            </a:extLst>
          </p:cNvPr>
          <p:cNvGrpSpPr/>
          <p:nvPr userDrawn="1"/>
        </p:nvGrpSpPr>
        <p:grpSpPr>
          <a:xfrm>
            <a:off x="6096000" y="-1"/>
            <a:ext cx="6096000" cy="6857999"/>
            <a:chOff x="6096000" y="0"/>
            <a:chExt cx="6096000" cy="59288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5B0341-F47D-0B0E-1020-059C3ACD5901}"/>
                </a:ext>
              </a:extLst>
            </p:cNvPr>
            <p:cNvSpPr/>
            <p:nvPr userDrawn="1"/>
          </p:nvSpPr>
          <p:spPr>
            <a:xfrm>
              <a:off x="6096000" y="0"/>
              <a:ext cx="6096000" cy="664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E3CF1B-38CC-4D65-C973-1A1046F1F295}"/>
                </a:ext>
              </a:extLst>
            </p:cNvPr>
            <p:cNvSpPr/>
            <p:nvPr userDrawn="1"/>
          </p:nvSpPr>
          <p:spPr>
            <a:xfrm>
              <a:off x="6096000" y="1316037"/>
              <a:ext cx="6096000" cy="664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1D18F0-3574-EA62-1AD1-C408C2F0FE29}"/>
                </a:ext>
              </a:extLst>
            </p:cNvPr>
            <p:cNvSpPr/>
            <p:nvPr userDrawn="1"/>
          </p:nvSpPr>
          <p:spPr>
            <a:xfrm>
              <a:off x="6096000" y="2632075"/>
              <a:ext cx="6096000" cy="664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7576EB-BBBA-FAED-EC30-EB0B7623F3FB}"/>
                </a:ext>
              </a:extLst>
            </p:cNvPr>
            <p:cNvSpPr/>
            <p:nvPr userDrawn="1"/>
          </p:nvSpPr>
          <p:spPr>
            <a:xfrm>
              <a:off x="6096000" y="3934710"/>
              <a:ext cx="6096000" cy="664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7AA2260-2726-2A6F-4F67-E4B83D161E8E}"/>
                </a:ext>
              </a:extLst>
            </p:cNvPr>
            <p:cNvSpPr/>
            <p:nvPr userDrawn="1"/>
          </p:nvSpPr>
          <p:spPr>
            <a:xfrm>
              <a:off x="6096000" y="5264150"/>
              <a:ext cx="6096000" cy="664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813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D4DE68-A58A-75AE-3B5E-724C401448E7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7EF42565-54CE-9B47-9675-7F0CC7E0E4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5613" y="2635250"/>
            <a:ext cx="5164137" cy="2209005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>
              <a:defRPr sz="5000" b="1">
                <a:solidFill>
                  <a:schemeClr val="bg1"/>
                </a:solidFill>
              </a:defRPr>
            </a:lvl2pPr>
            <a:lvl3pPr>
              <a:defRPr sz="5000" b="1">
                <a:solidFill>
                  <a:schemeClr val="bg1"/>
                </a:solidFill>
              </a:defRPr>
            </a:lvl3pPr>
            <a:lvl4pPr>
              <a:defRPr sz="5000" b="1">
                <a:solidFill>
                  <a:schemeClr val="bg1"/>
                </a:solidFill>
              </a:defRPr>
            </a:lvl4pPr>
            <a:lvl5pPr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Slide Title 1-3 lines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9075F8E-77E7-A84E-AAB7-9418667E60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5613" y="411738"/>
            <a:ext cx="2508127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Presentation heading</a:t>
            </a:r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2171AC9-3DDD-05F1-8874-B04928993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613" y="1232693"/>
            <a:ext cx="5164137" cy="1402557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latin typeface="+mn-lt"/>
              </a:defRPr>
            </a:lvl1pPr>
            <a:lvl2pPr>
              <a:defRPr sz="5000" b="1">
                <a:solidFill>
                  <a:schemeClr val="bg1"/>
                </a:solidFill>
              </a:defRPr>
            </a:lvl2pPr>
            <a:lvl3pPr>
              <a:defRPr sz="5000" b="1">
                <a:solidFill>
                  <a:schemeClr val="bg1"/>
                </a:solidFill>
              </a:defRPr>
            </a:lvl3pPr>
            <a:lvl4pPr>
              <a:defRPr sz="5000" b="1">
                <a:solidFill>
                  <a:schemeClr val="bg1"/>
                </a:solidFill>
              </a:defRPr>
            </a:lvl4pPr>
            <a:lvl5pPr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3.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429E655-0875-AF43-83A0-0D4C31D303E9}"/>
              </a:ext>
            </a:extLst>
          </p:cNvPr>
          <p:cNvGrpSpPr/>
          <p:nvPr userDrawn="1"/>
        </p:nvGrpSpPr>
        <p:grpSpPr>
          <a:xfrm rot="5400000">
            <a:off x="5715000" y="380999"/>
            <a:ext cx="6857999" cy="6096000"/>
            <a:chOff x="6096000" y="0"/>
            <a:chExt cx="6096000" cy="59288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5B0341-F47D-0B0E-1020-059C3ACD5901}"/>
                </a:ext>
              </a:extLst>
            </p:cNvPr>
            <p:cNvSpPr/>
            <p:nvPr userDrawn="1"/>
          </p:nvSpPr>
          <p:spPr>
            <a:xfrm>
              <a:off x="6096000" y="0"/>
              <a:ext cx="6096000" cy="664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E3CF1B-38CC-4D65-C973-1A1046F1F295}"/>
                </a:ext>
              </a:extLst>
            </p:cNvPr>
            <p:cNvSpPr/>
            <p:nvPr userDrawn="1"/>
          </p:nvSpPr>
          <p:spPr>
            <a:xfrm>
              <a:off x="6096000" y="1316037"/>
              <a:ext cx="6096000" cy="664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1D18F0-3574-EA62-1AD1-C408C2F0FE29}"/>
                </a:ext>
              </a:extLst>
            </p:cNvPr>
            <p:cNvSpPr/>
            <p:nvPr userDrawn="1"/>
          </p:nvSpPr>
          <p:spPr>
            <a:xfrm>
              <a:off x="6096000" y="2632075"/>
              <a:ext cx="6096000" cy="664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7576EB-BBBA-FAED-EC30-EB0B7623F3FB}"/>
                </a:ext>
              </a:extLst>
            </p:cNvPr>
            <p:cNvSpPr/>
            <p:nvPr userDrawn="1"/>
          </p:nvSpPr>
          <p:spPr>
            <a:xfrm>
              <a:off x="6096000" y="3934710"/>
              <a:ext cx="6096000" cy="664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7AA2260-2726-2A6F-4F67-E4B83D161E8E}"/>
                </a:ext>
              </a:extLst>
            </p:cNvPr>
            <p:cNvSpPr/>
            <p:nvPr userDrawn="1"/>
          </p:nvSpPr>
          <p:spPr>
            <a:xfrm>
              <a:off x="6096000" y="5264150"/>
              <a:ext cx="6096000" cy="664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95583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D4DE68-A58A-75AE-3B5E-724C401448E7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7EF42565-54CE-9B47-9675-7F0CC7E0E4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5613" y="2635250"/>
            <a:ext cx="5164137" cy="2209005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>
              <a:defRPr sz="5000" b="1">
                <a:solidFill>
                  <a:schemeClr val="bg1"/>
                </a:solidFill>
              </a:defRPr>
            </a:lvl2pPr>
            <a:lvl3pPr>
              <a:defRPr sz="5000" b="1">
                <a:solidFill>
                  <a:schemeClr val="bg1"/>
                </a:solidFill>
              </a:defRPr>
            </a:lvl3pPr>
            <a:lvl4pPr>
              <a:defRPr sz="5000" b="1">
                <a:solidFill>
                  <a:schemeClr val="bg1"/>
                </a:solidFill>
              </a:defRPr>
            </a:lvl4pPr>
            <a:lvl5pPr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Slide Title 1-3 lines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9075F8E-77E7-A84E-AAB7-9418667E60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5613" y="411738"/>
            <a:ext cx="2508127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Presentation heading</a:t>
            </a:r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2171AC9-3DDD-05F1-8874-B04928993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613" y="1232693"/>
            <a:ext cx="5164137" cy="1402557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latin typeface="+mn-lt"/>
              </a:defRPr>
            </a:lvl1pPr>
            <a:lvl2pPr>
              <a:defRPr sz="5000" b="1">
                <a:solidFill>
                  <a:schemeClr val="bg1"/>
                </a:solidFill>
              </a:defRPr>
            </a:lvl2pPr>
            <a:lvl3pPr>
              <a:defRPr sz="5000" b="1">
                <a:solidFill>
                  <a:schemeClr val="bg1"/>
                </a:solidFill>
              </a:defRPr>
            </a:lvl3pPr>
            <a:lvl4pPr>
              <a:defRPr sz="5000" b="1">
                <a:solidFill>
                  <a:schemeClr val="bg1"/>
                </a:solidFill>
              </a:defRPr>
            </a:lvl4pPr>
            <a:lvl5pPr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44C88A-FFFB-316B-C436-B1E92E2E99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2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55C04-1DA7-4D59-8B38-C5F9E8DB5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1F837-1DA7-472C-9643-76C3DD52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AAB3-4DEE-41CD-BCC9-45B1E2FF2A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4BF554-9304-6306-E682-6838C56E95B5}"/>
              </a:ext>
            </a:extLst>
          </p:cNvPr>
          <p:cNvSpPr txBox="1">
            <a:spLocks/>
          </p:cNvSpPr>
          <p:nvPr userDrawn="1"/>
        </p:nvSpPr>
        <p:spPr>
          <a:xfrm>
            <a:off x="227013" y="267870"/>
            <a:ext cx="6919061" cy="7608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507BFC-7784-CE30-E770-FD1FBF4EE1BF}"/>
              </a:ext>
            </a:extLst>
          </p:cNvPr>
          <p:cNvCxnSpPr/>
          <p:nvPr userDrawn="1"/>
        </p:nvCxnSpPr>
        <p:spPr>
          <a:xfrm>
            <a:off x="227013" y="1028700"/>
            <a:ext cx="110505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02754D9-77A7-3923-000F-FE7DE4C2D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013" y="1520825"/>
            <a:ext cx="1105058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11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708C7-B6A3-4B6D-8DC0-6A49B2F00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013" y="1520825"/>
            <a:ext cx="534193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B8C97-7FF3-458B-A9DC-8C1E628D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19966-50D8-41CF-9189-14E0A998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AAB3-4DEE-41CD-BCC9-45B1E2FF2A1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9EA5D90-F9EA-3996-5C3C-92CFB8A21B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267870"/>
            <a:ext cx="6919061" cy="7608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3E46E-2FED-D516-3ADE-BB7DEADBCD00}"/>
              </a:ext>
            </a:extLst>
          </p:cNvPr>
          <p:cNvCxnSpPr/>
          <p:nvPr userDrawn="1"/>
        </p:nvCxnSpPr>
        <p:spPr>
          <a:xfrm>
            <a:off x="227013" y="1028700"/>
            <a:ext cx="110505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59233A-965C-650A-C543-4046CFEA1A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935663" y="1520825"/>
            <a:ext cx="534193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58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708C7-B6A3-4B6D-8DC0-6A49B2F00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013" y="1520825"/>
            <a:ext cx="534193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B8C97-7FF3-458B-A9DC-8C1E628D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19966-50D8-41CF-9189-14E0A998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AAB3-4DEE-41CD-BCC9-45B1E2FF2A1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9EA5D90-F9EA-3996-5C3C-92CFB8A21B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267870"/>
            <a:ext cx="6919061" cy="7608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3E46E-2FED-D516-3ADE-BB7DEADBCD00}"/>
              </a:ext>
            </a:extLst>
          </p:cNvPr>
          <p:cNvCxnSpPr/>
          <p:nvPr userDrawn="1"/>
        </p:nvCxnSpPr>
        <p:spPr>
          <a:xfrm>
            <a:off x="227013" y="1028700"/>
            <a:ext cx="110505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6829BE2-06F0-AC79-4CCE-070B6F5E462C}"/>
              </a:ext>
            </a:extLst>
          </p:cNvPr>
          <p:cNvSpPr/>
          <p:nvPr userDrawn="1"/>
        </p:nvSpPr>
        <p:spPr>
          <a:xfrm>
            <a:off x="5935663" y="1522693"/>
            <a:ext cx="5341937" cy="43513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280BD45-C51F-C8F9-1CE3-DF82DFD4EB04}"/>
              </a:ext>
            </a:extLst>
          </p:cNvPr>
          <p:cNvSpPr txBox="1">
            <a:spLocks/>
          </p:cNvSpPr>
          <p:nvPr userDrawn="1"/>
        </p:nvSpPr>
        <p:spPr>
          <a:xfrm>
            <a:off x="6969967" y="3370072"/>
            <a:ext cx="3273328" cy="374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/>
              <a:t>(fill image here)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2839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49460-5A32-4EDE-A27D-C7628FC2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D33C6-855C-4B8D-861C-E4A9353AC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AAB3-4DEE-41CD-BCC9-45B1E2FF2A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774A903-7C6B-207B-47D8-410BFC132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267870"/>
            <a:ext cx="6919061" cy="7608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44AA09-0FA8-75AF-1606-AE9C5E8AB948}"/>
              </a:ext>
            </a:extLst>
          </p:cNvPr>
          <p:cNvCxnSpPr>
            <a:cxnSpLocks/>
          </p:cNvCxnSpPr>
          <p:nvPr userDrawn="1"/>
        </p:nvCxnSpPr>
        <p:spPr>
          <a:xfrm>
            <a:off x="227013" y="1028700"/>
            <a:ext cx="5551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A2625C7-1F1B-4628-305C-11B53E94C145}"/>
              </a:ext>
            </a:extLst>
          </p:cNvPr>
          <p:cNvSpPr/>
          <p:nvPr userDrawn="1"/>
        </p:nvSpPr>
        <p:spPr>
          <a:xfrm>
            <a:off x="6096000" y="0"/>
            <a:ext cx="6096000" cy="68579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E0EE1B27-59C5-E592-BCD2-5535859200C3}"/>
              </a:ext>
            </a:extLst>
          </p:cNvPr>
          <p:cNvSpPr txBox="1">
            <a:spLocks/>
          </p:cNvSpPr>
          <p:nvPr userDrawn="1"/>
        </p:nvSpPr>
        <p:spPr>
          <a:xfrm>
            <a:off x="7276306" y="2839031"/>
            <a:ext cx="3735387" cy="5899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/>
              <a:t>(fill image here)</a:t>
            </a:r>
            <a:endParaRPr lang="en-GB" sz="14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4D8045D-4269-49EE-9B1F-7B9EBB24E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013" y="1527174"/>
            <a:ext cx="5551486" cy="44949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40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4C0AC7-4C37-4059-9676-6EE871F8E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267870"/>
            <a:ext cx="6919061" cy="7608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66FBF-3C63-444F-BC99-B2A8A411C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2286" y="6257489"/>
            <a:ext cx="5403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6F13C-3686-4B07-908B-7BACE1425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363" y="6257490"/>
            <a:ext cx="841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AAAB3-4DEE-41CD-BCC9-45B1E2FF2A1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A red and white logo&#10;&#10;Description automatically generated">
            <a:extLst>
              <a:ext uri="{FF2B5EF4-FFF2-40B4-BE49-F238E27FC236}">
                <a16:creationId xmlns:a16="http://schemas.microsoft.com/office/drawing/2014/main" id="{776F98D1-8CB1-055D-326D-57C9D6F10C4C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4" y="6257489"/>
            <a:ext cx="365125" cy="3651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0DC1F5A-F8FB-CE37-30D7-D260495FA46B}"/>
              </a:ext>
            </a:extLst>
          </p:cNvPr>
          <p:cNvGrpSpPr/>
          <p:nvPr userDrawn="1"/>
        </p:nvGrpSpPr>
        <p:grpSpPr>
          <a:xfrm>
            <a:off x="11728450" y="1028699"/>
            <a:ext cx="463550" cy="4823653"/>
            <a:chOff x="11728450" y="1079500"/>
            <a:chExt cx="463550" cy="407331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1965433-6096-50F0-505F-9B9F1FDF15D7}"/>
                </a:ext>
              </a:extLst>
            </p:cNvPr>
            <p:cNvSpPr/>
            <p:nvPr userDrawn="1"/>
          </p:nvSpPr>
          <p:spPr>
            <a:xfrm>
              <a:off x="11728450" y="1079500"/>
              <a:ext cx="463550" cy="2396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7332E7-D0A5-35E7-B1F0-6C338EDB87A0}"/>
                </a:ext>
              </a:extLst>
            </p:cNvPr>
            <p:cNvSpPr/>
            <p:nvPr userDrawn="1"/>
          </p:nvSpPr>
          <p:spPr>
            <a:xfrm>
              <a:off x="11728450" y="1558713"/>
              <a:ext cx="463550" cy="2396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B9A4EA-25DF-89FA-E631-EE55895D72A2}"/>
                </a:ext>
              </a:extLst>
            </p:cNvPr>
            <p:cNvSpPr/>
            <p:nvPr userDrawn="1"/>
          </p:nvSpPr>
          <p:spPr>
            <a:xfrm>
              <a:off x="11728450" y="2037927"/>
              <a:ext cx="463550" cy="2396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E6AB2A-DFFA-EF9B-67BA-4F4DC8AB1BEE}"/>
                </a:ext>
              </a:extLst>
            </p:cNvPr>
            <p:cNvSpPr/>
            <p:nvPr userDrawn="1"/>
          </p:nvSpPr>
          <p:spPr>
            <a:xfrm>
              <a:off x="11728450" y="2517140"/>
              <a:ext cx="463550" cy="2396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D908879-546B-9098-4417-894FC090ADE1}"/>
                </a:ext>
              </a:extLst>
            </p:cNvPr>
            <p:cNvSpPr/>
            <p:nvPr userDrawn="1"/>
          </p:nvSpPr>
          <p:spPr>
            <a:xfrm>
              <a:off x="11728450" y="2996353"/>
              <a:ext cx="463550" cy="2396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3E6994-2767-6DBA-C3E9-502856DC571A}"/>
                </a:ext>
              </a:extLst>
            </p:cNvPr>
            <p:cNvSpPr/>
            <p:nvPr userDrawn="1"/>
          </p:nvSpPr>
          <p:spPr>
            <a:xfrm>
              <a:off x="11728450" y="3475567"/>
              <a:ext cx="463550" cy="2396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D2D78FB-8774-FED9-760B-CD748AD1E36A}"/>
                </a:ext>
              </a:extLst>
            </p:cNvPr>
            <p:cNvSpPr/>
            <p:nvPr userDrawn="1"/>
          </p:nvSpPr>
          <p:spPr>
            <a:xfrm>
              <a:off x="11728450" y="3954780"/>
              <a:ext cx="463550" cy="2396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4A9190-E761-A682-7901-157950980748}"/>
                </a:ext>
              </a:extLst>
            </p:cNvPr>
            <p:cNvSpPr/>
            <p:nvPr userDrawn="1"/>
          </p:nvSpPr>
          <p:spPr>
            <a:xfrm>
              <a:off x="11728450" y="4433993"/>
              <a:ext cx="463550" cy="2396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5A6023-5ACD-4950-2289-58F8A03A20CB}"/>
                </a:ext>
              </a:extLst>
            </p:cNvPr>
            <p:cNvSpPr/>
            <p:nvPr userDrawn="1"/>
          </p:nvSpPr>
          <p:spPr>
            <a:xfrm>
              <a:off x="11728450" y="4913206"/>
              <a:ext cx="463550" cy="2396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9CF51D7-FAC9-8F93-14FD-D192CEB22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104" y="1522693"/>
            <a:ext cx="110394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03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63" r:id="rId6"/>
    <p:sldLayoutId id="2147483664" r:id="rId7"/>
    <p:sldLayoutId id="2147483679" r:id="rId8"/>
    <p:sldLayoutId id="2147483661" r:id="rId9"/>
    <p:sldLayoutId id="2147483688" r:id="rId10"/>
    <p:sldLayoutId id="2147483678" r:id="rId11"/>
    <p:sldLayoutId id="2147483662" r:id="rId12"/>
    <p:sldLayoutId id="2147483684" r:id="rId13"/>
    <p:sldLayoutId id="2147483685" r:id="rId14"/>
    <p:sldLayoutId id="2147483687" r:id="rId15"/>
    <p:sldLayoutId id="2147483683" r:id="rId16"/>
    <p:sldLayoutId id="2147483686" r:id="rId17"/>
    <p:sldLayoutId id="2147483667" r:id="rId18"/>
    <p:sldLayoutId id="214748368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 userDrawn="1">
          <p15:clr>
            <a:srgbClr val="F26B43"/>
          </p15:clr>
        </p15:guide>
        <p15:guide id="2" pos="7537" userDrawn="1">
          <p15:clr>
            <a:srgbClr val="F26B43"/>
          </p15:clr>
        </p15:guide>
        <p15:guide id="3" orient="horz" pos="4178" userDrawn="1">
          <p15:clr>
            <a:srgbClr val="F26B43"/>
          </p15:clr>
        </p15:guide>
        <p15:guide id="4" pos="14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E2B7C7-CC11-BC95-3906-DDE17890F3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4992" y="1023497"/>
            <a:ext cx="6800075" cy="3021807"/>
          </a:xfrm>
        </p:spPr>
        <p:txBody>
          <a:bodyPr>
            <a:normAutofit/>
          </a:bodyPr>
          <a:lstStyle/>
          <a:p>
            <a:r>
              <a:rPr lang="en-GB" sz="4400" dirty="0"/>
              <a:t>CVL Transformation</a:t>
            </a:r>
          </a:p>
          <a:p>
            <a:endParaRPr lang="en-GB" sz="6000" dirty="0"/>
          </a:p>
          <a:p>
            <a:r>
              <a:rPr lang="en-GB" b="0" dirty="0"/>
              <a:t>Complex Track Works Summary</a:t>
            </a:r>
          </a:p>
          <a:p>
            <a:r>
              <a:rPr lang="en-GB" sz="2000" b="0" dirty="0"/>
              <a:t>Cardiff Queen St, Cardiff Bay and Pontypridd Station</a:t>
            </a:r>
          </a:p>
        </p:txBody>
      </p:sp>
    </p:spTree>
    <p:extLst>
      <p:ext uri="{BB962C8B-B14F-4D97-AF65-F5344CB8AC3E}">
        <p14:creationId xmlns:p14="http://schemas.microsoft.com/office/powerpoint/2010/main" val="45015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D4519-9583-6496-6CB3-1D06625E5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B71178-D761-62EA-E62F-AF578D5FEC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013" y="465469"/>
            <a:ext cx="7854306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Access Schedule</a:t>
            </a:r>
          </a:p>
          <a:p>
            <a:endParaRPr lang="en-GB" sz="6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78C12-6F78-5970-DD5D-B9DB0BEFA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07" y="1294936"/>
            <a:ext cx="10014349" cy="490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8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9F586-D159-5F74-CFC9-24D81D988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383454"/>
            <a:ext cx="7608140" cy="645246"/>
          </a:xfrm>
        </p:spPr>
        <p:txBody>
          <a:bodyPr anchor="ctr">
            <a:noAutofit/>
          </a:bodyPr>
          <a:lstStyle/>
          <a:p>
            <a:r>
              <a:rPr lang="en-GB" dirty="0"/>
              <a:t>Cardiff Queen Street Station – Existing Layout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AB465A-D8AB-3811-E4A4-9F8AC641F1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052"/>
          <a:stretch>
            <a:fillRect/>
          </a:stretch>
        </p:blipFill>
        <p:spPr>
          <a:xfrm>
            <a:off x="6464610" y="3654552"/>
            <a:ext cx="4811103" cy="23032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8A879C-DB0B-522C-BB6D-5CF7AD9B97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000"/>
          <a:stretch>
            <a:fillRect/>
          </a:stretch>
        </p:blipFill>
        <p:spPr>
          <a:xfrm>
            <a:off x="6464611" y="1176257"/>
            <a:ext cx="4811103" cy="25175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76A13C-0D23-8A25-5430-01140489C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857"/>
          <a:stretch>
            <a:fillRect/>
          </a:stretch>
        </p:blipFill>
        <p:spPr>
          <a:xfrm>
            <a:off x="231864" y="3160047"/>
            <a:ext cx="2825578" cy="28205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065422-01FE-CE6C-9599-5354AF5738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623"/>
          <a:stretch>
            <a:fillRect/>
          </a:stretch>
        </p:blipFill>
        <p:spPr>
          <a:xfrm>
            <a:off x="3134022" y="3160047"/>
            <a:ext cx="2961977" cy="27977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EF3DCC3-82F8-0146-A394-55F351FD8FAE}"/>
              </a:ext>
            </a:extLst>
          </p:cNvPr>
          <p:cNvSpPr/>
          <p:nvPr/>
        </p:nvSpPr>
        <p:spPr>
          <a:xfrm>
            <a:off x="2697096" y="3240443"/>
            <a:ext cx="304800" cy="2782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B9D4C9-EB15-F597-8294-C6BD21042780}"/>
              </a:ext>
            </a:extLst>
          </p:cNvPr>
          <p:cNvSpPr/>
          <p:nvPr/>
        </p:nvSpPr>
        <p:spPr>
          <a:xfrm>
            <a:off x="5735680" y="3207491"/>
            <a:ext cx="304800" cy="2782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875B8F-E637-7ABF-A2C5-9AEBF10DCFE6}"/>
              </a:ext>
            </a:extLst>
          </p:cNvPr>
          <p:cNvSpPr/>
          <p:nvPr/>
        </p:nvSpPr>
        <p:spPr>
          <a:xfrm>
            <a:off x="6552163" y="1234512"/>
            <a:ext cx="304800" cy="2782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77A78E-3A4C-2EB6-AF28-B55B627624A8}"/>
              </a:ext>
            </a:extLst>
          </p:cNvPr>
          <p:cNvSpPr/>
          <p:nvPr/>
        </p:nvSpPr>
        <p:spPr>
          <a:xfrm>
            <a:off x="6552163" y="3764109"/>
            <a:ext cx="304800" cy="2782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4A7DE9-66FD-DC50-A154-6CA39DB14DB4}"/>
              </a:ext>
            </a:extLst>
          </p:cNvPr>
          <p:cNvGrpSpPr/>
          <p:nvPr/>
        </p:nvGrpSpPr>
        <p:grpSpPr>
          <a:xfrm>
            <a:off x="227013" y="1165126"/>
            <a:ext cx="5868986" cy="1866397"/>
            <a:chOff x="243636" y="645798"/>
            <a:chExt cx="4945223" cy="163834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6AEEEBB-F51D-F13C-C9B1-84AE9D141FF2}"/>
                </a:ext>
              </a:extLst>
            </p:cNvPr>
            <p:cNvGrpSpPr/>
            <p:nvPr/>
          </p:nvGrpSpPr>
          <p:grpSpPr>
            <a:xfrm>
              <a:off x="243636" y="645798"/>
              <a:ext cx="4945223" cy="1638340"/>
              <a:chOff x="7403289" y="2449807"/>
              <a:chExt cx="4945223" cy="163834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AD6C897-239F-EADB-1464-F3B464F912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l="9841" r="13346"/>
              <a:stretch>
                <a:fillRect/>
              </a:stretch>
            </p:blipFill>
            <p:spPr>
              <a:xfrm>
                <a:off x="7403289" y="2449807"/>
                <a:ext cx="4945223" cy="163834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64E6FB5-9116-A99B-1CC3-1576DC5084F6}"/>
                  </a:ext>
                </a:extLst>
              </p:cNvPr>
              <p:cNvSpPr/>
              <p:nvPr/>
            </p:nvSpPr>
            <p:spPr>
              <a:xfrm>
                <a:off x="9440918" y="2922962"/>
                <a:ext cx="222583" cy="165474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1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85E100A-AB82-E40E-FA91-AAA46B081AD8}"/>
                  </a:ext>
                </a:extLst>
              </p:cNvPr>
              <p:cNvSpPr/>
              <p:nvPr/>
            </p:nvSpPr>
            <p:spPr>
              <a:xfrm>
                <a:off x="9440918" y="3445016"/>
                <a:ext cx="222583" cy="165474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2</a:t>
                </a:r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70954EC-AE1F-B590-C6A2-07837F2A40BB}"/>
                </a:ext>
              </a:extLst>
            </p:cNvPr>
            <p:cNvSpPr/>
            <p:nvPr/>
          </p:nvSpPr>
          <p:spPr>
            <a:xfrm>
              <a:off x="1748089" y="1114572"/>
              <a:ext cx="222583" cy="1654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3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0DF6AA7-9E8B-A004-6912-9349CF56E707}"/>
                </a:ext>
              </a:extLst>
            </p:cNvPr>
            <p:cNvSpPr/>
            <p:nvPr/>
          </p:nvSpPr>
          <p:spPr>
            <a:xfrm>
              <a:off x="2022409" y="1118926"/>
              <a:ext cx="222583" cy="1654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18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F2305-0B77-7FBE-94E5-57E46F43D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377687-82B5-95E2-A701-7BC788BC82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013" y="548569"/>
            <a:ext cx="1096820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Cardiff Queen St - Current and Proposed Layout</a:t>
            </a:r>
            <a:endParaRPr lang="en-GB" sz="600" u="sng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D744E5-2EFB-F087-C62F-5635806CB083}"/>
              </a:ext>
            </a:extLst>
          </p:cNvPr>
          <p:cNvGrpSpPr/>
          <p:nvPr/>
        </p:nvGrpSpPr>
        <p:grpSpPr>
          <a:xfrm>
            <a:off x="224217" y="4630710"/>
            <a:ext cx="11458832" cy="2037301"/>
            <a:chOff x="0" y="3798701"/>
            <a:chExt cx="12192000" cy="22676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33FEDB7-C820-7588-EE12-A8E13F0A76F8}"/>
                </a:ext>
              </a:extLst>
            </p:cNvPr>
            <p:cNvGrpSpPr/>
            <p:nvPr/>
          </p:nvGrpSpPr>
          <p:grpSpPr>
            <a:xfrm>
              <a:off x="0" y="3798701"/>
              <a:ext cx="12192000" cy="2267601"/>
              <a:chOff x="0" y="3820588"/>
              <a:chExt cx="12192000" cy="226760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117B94D-4134-52FB-C761-38A0C2E22699}"/>
                  </a:ext>
                </a:extLst>
              </p:cNvPr>
              <p:cNvGrpSpPr/>
              <p:nvPr/>
            </p:nvGrpSpPr>
            <p:grpSpPr>
              <a:xfrm>
                <a:off x="0" y="3887168"/>
                <a:ext cx="12192000" cy="2201021"/>
                <a:chOff x="0" y="3339354"/>
                <a:chExt cx="12192000" cy="220102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E73A9E91-6B9D-82B9-B0A2-9D70C2CE5571}"/>
                    </a:ext>
                  </a:extLst>
                </p:cNvPr>
                <p:cNvGrpSpPr/>
                <p:nvPr/>
              </p:nvGrpSpPr>
              <p:grpSpPr>
                <a:xfrm>
                  <a:off x="0" y="3339354"/>
                  <a:ext cx="12192000" cy="2201021"/>
                  <a:chOff x="0" y="2628154"/>
                  <a:chExt cx="12192000" cy="2201021"/>
                </a:xfrm>
              </p:grpSpPr>
              <p:pic>
                <p:nvPicPr>
                  <p:cNvPr id="45" name="Picture 44">
                    <a:extLst>
                      <a:ext uri="{FF2B5EF4-FFF2-40B4-BE49-F238E27FC236}">
                        <a16:creationId xmlns:a16="http://schemas.microsoft.com/office/drawing/2014/main" id="{E922E722-7722-AED3-00C2-364E8F5E56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t="19937"/>
                  <a:stretch>
                    <a:fillRect/>
                  </a:stretch>
                </p:blipFill>
                <p:spPr>
                  <a:xfrm>
                    <a:off x="0" y="2628154"/>
                    <a:ext cx="12192000" cy="2201020"/>
                  </a:xfrm>
                  <a:prstGeom prst="rect">
                    <a:avLst/>
                  </a:prstGeom>
                </p:spPr>
              </p:pic>
              <p:pic>
                <p:nvPicPr>
                  <p:cNvPr id="46" name="Picture 45">
                    <a:extLst>
                      <a:ext uri="{FF2B5EF4-FFF2-40B4-BE49-F238E27FC236}">
                        <a16:creationId xmlns:a16="http://schemas.microsoft.com/office/drawing/2014/main" id="{A60D9BD5-879F-27FF-3286-78E019FF67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61459" y="3810670"/>
                    <a:ext cx="1023874" cy="101850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8D309BD1-AAD5-77B0-1523-4D80175E6B98}"/>
                    </a:ext>
                  </a:extLst>
                </p:cNvPr>
                <p:cNvGrpSpPr/>
                <p:nvPr/>
              </p:nvGrpSpPr>
              <p:grpSpPr>
                <a:xfrm>
                  <a:off x="1588600" y="3569862"/>
                  <a:ext cx="8092343" cy="974060"/>
                  <a:chOff x="1588600" y="3569862"/>
                  <a:chExt cx="8092343" cy="974060"/>
                </a:xfrm>
              </p:grpSpPr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98808379-28C9-6320-CA8E-137657AD7629}"/>
                      </a:ext>
                    </a:extLst>
                  </p:cNvPr>
                  <p:cNvSpPr/>
                  <p:nvPr/>
                </p:nvSpPr>
                <p:spPr>
                  <a:xfrm>
                    <a:off x="7100958" y="4114278"/>
                    <a:ext cx="217410" cy="198025"/>
                  </a:xfrm>
                  <a:prstGeom prst="ellipse">
                    <a:avLst/>
                  </a:prstGeom>
                  <a:solidFill>
                    <a:srgbClr val="FFFF00">
                      <a:alpha val="2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826284B7-7303-FB69-6900-9A3326972928}"/>
                      </a:ext>
                    </a:extLst>
                  </p:cNvPr>
                  <p:cNvSpPr/>
                  <p:nvPr/>
                </p:nvSpPr>
                <p:spPr>
                  <a:xfrm>
                    <a:off x="7495790" y="4131198"/>
                    <a:ext cx="217410" cy="198025"/>
                  </a:xfrm>
                  <a:prstGeom prst="ellipse">
                    <a:avLst/>
                  </a:prstGeom>
                  <a:solidFill>
                    <a:srgbClr val="FFFF00">
                      <a:alpha val="2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607E6C82-CF0E-599E-3CE2-70077F50382E}"/>
                      </a:ext>
                    </a:extLst>
                  </p:cNvPr>
                  <p:cNvSpPr/>
                  <p:nvPr/>
                </p:nvSpPr>
                <p:spPr>
                  <a:xfrm>
                    <a:off x="8989968" y="3843503"/>
                    <a:ext cx="217410" cy="198025"/>
                  </a:xfrm>
                  <a:prstGeom prst="ellipse">
                    <a:avLst/>
                  </a:prstGeom>
                  <a:solidFill>
                    <a:srgbClr val="FFFF00">
                      <a:alpha val="2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CAE82E73-C528-391A-D03B-037D3C7B7338}"/>
                      </a:ext>
                    </a:extLst>
                  </p:cNvPr>
                  <p:cNvSpPr/>
                  <p:nvPr/>
                </p:nvSpPr>
                <p:spPr>
                  <a:xfrm>
                    <a:off x="8027525" y="3814727"/>
                    <a:ext cx="217410" cy="198025"/>
                  </a:xfrm>
                  <a:prstGeom prst="ellipse">
                    <a:avLst/>
                  </a:prstGeom>
                  <a:solidFill>
                    <a:srgbClr val="FFFF00">
                      <a:alpha val="2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EFDA7C74-FB99-85B2-5F1A-EA8FD7C5B1BF}"/>
                      </a:ext>
                    </a:extLst>
                  </p:cNvPr>
                  <p:cNvSpPr/>
                  <p:nvPr/>
                </p:nvSpPr>
                <p:spPr>
                  <a:xfrm>
                    <a:off x="9375612" y="3624734"/>
                    <a:ext cx="217410" cy="198025"/>
                  </a:xfrm>
                  <a:prstGeom prst="ellipse">
                    <a:avLst/>
                  </a:prstGeom>
                  <a:solidFill>
                    <a:srgbClr val="FFFF00">
                      <a:alpha val="2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BD08A226-B133-31EB-B5B9-6CAF8042A39A}"/>
                      </a:ext>
                    </a:extLst>
                  </p:cNvPr>
                  <p:cNvSpPr/>
                  <p:nvPr/>
                </p:nvSpPr>
                <p:spPr>
                  <a:xfrm>
                    <a:off x="4409498" y="3853988"/>
                    <a:ext cx="217410" cy="198025"/>
                  </a:xfrm>
                  <a:prstGeom prst="ellipse">
                    <a:avLst/>
                  </a:prstGeom>
                  <a:solidFill>
                    <a:srgbClr val="FFFF00">
                      <a:alpha val="2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7D8C7C41-7B1A-D79D-691C-1ECA9A080128}"/>
                      </a:ext>
                    </a:extLst>
                  </p:cNvPr>
                  <p:cNvSpPr/>
                  <p:nvPr/>
                </p:nvSpPr>
                <p:spPr>
                  <a:xfrm>
                    <a:off x="5791168" y="4131486"/>
                    <a:ext cx="217410" cy="198025"/>
                  </a:xfrm>
                  <a:prstGeom prst="ellipse">
                    <a:avLst/>
                  </a:prstGeom>
                  <a:solidFill>
                    <a:srgbClr val="FFFF00">
                      <a:alpha val="2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D4472C8F-8D63-EDD0-1AFD-828FE1FF599E}"/>
                      </a:ext>
                    </a:extLst>
                  </p:cNvPr>
                  <p:cNvSpPr/>
                  <p:nvPr/>
                </p:nvSpPr>
                <p:spPr>
                  <a:xfrm>
                    <a:off x="6173928" y="4131196"/>
                    <a:ext cx="217410" cy="198025"/>
                  </a:xfrm>
                  <a:prstGeom prst="ellipse">
                    <a:avLst/>
                  </a:prstGeom>
                  <a:solidFill>
                    <a:srgbClr val="FFFF00">
                      <a:alpha val="2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92814001-3E21-9F68-B014-00A807AB1D44}"/>
                      </a:ext>
                    </a:extLst>
                  </p:cNvPr>
                  <p:cNvSpPr/>
                  <p:nvPr/>
                </p:nvSpPr>
                <p:spPr>
                  <a:xfrm>
                    <a:off x="7570807" y="3831896"/>
                    <a:ext cx="217410" cy="198025"/>
                  </a:xfrm>
                  <a:prstGeom prst="ellipse">
                    <a:avLst/>
                  </a:prstGeom>
                  <a:solidFill>
                    <a:srgbClr val="FFFF00">
                      <a:alpha val="2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8EC8F4AB-44E0-A776-1BFC-588D7AA85696}"/>
                      </a:ext>
                    </a:extLst>
                  </p:cNvPr>
                  <p:cNvSpPr/>
                  <p:nvPr/>
                </p:nvSpPr>
                <p:spPr>
                  <a:xfrm>
                    <a:off x="4307572" y="3616113"/>
                    <a:ext cx="217410" cy="198025"/>
                  </a:xfrm>
                  <a:prstGeom prst="ellipse">
                    <a:avLst/>
                  </a:prstGeom>
                  <a:solidFill>
                    <a:srgbClr val="FFFF00">
                      <a:alpha val="2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12D9085F-DAB4-987F-9A58-1F61BEAD327A}"/>
                      </a:ext>
                    </a:extLst>
                  </p:cNvPr>
                  <p:cNvSpPr/>
                  <p:nvPr/>
                </p:nvSpPr>
                <p:spPr>
                  <a:xfrm>
                    <a:off x="5605762" y="3851474"/>
                    <a:ext cx="217410" cy="198025"/>
                  </a:xfrm>
                  <a:prstGeom prst="ellipse">
                    <a:avLst/>
                  </a:prstGeom>
                  <a:solidFill>
                    <a:srgbClr val="FFFF00">
                      <a:alpha val="2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D30FE054-1EB5-5E1F-EBB2-AEDD868E925C}"/>
                      </a:ext>
                    </a:extLst>
                  </p:cNvPr>
                  <p:cNvSpPr/>
                  <p:nvPr/>
                </p:nvSpPr>
                <p:spPr>
                  <a:xfrm>
                    <a:off x="1697305" y="4108386"/>
                    <a:ext cx="217410" cy="198025"/>
                  </a:xfrm>
                  <a:prstGeom prst="ellipse">
                    <a:avLst/>
                  </a:prstGeom>
                  <a:solidFill>
                    <a:srgbClr val="FFFF00">
                      <a:alpha val="2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F34D7D4B-9537-2AD0-688B-3E5BD304C490}"/>
                      </a:ext>
                    </a:extLst>
                  </p:cNvPr>
                  <p:cNvSpPr/>
                  <p:nvPr/>
                </p:nvSpPr>
                <p:spPr>
                  <a:xfrm>
                    <a:off x="3109651" y="4302885"/>
                    <a:ext cx="217410" cy="198025"/>
                  </a:xfrm>
                  <a:prstGeom prst="ellipse">
                    <a:avLst/>
                  </a:prstGeom>
                  <a:solidFill>
                    <a:srgbClr val="FFFF00">
                      <a:alpha val="2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B39642C1-65AB-D7E5-5F1B-46D37B0E1BDB}"/>
                      </a:ext>
                    </a:extLst>
                  </p:cNvPr>
                  <p:cNvSpPr/>
                  <p:nvPr/>
                </p:nvSpPr>
                <p:spPr>
                  <a:xfrm>
                    <a:off x="1588600" y="3860107"/>
                    <a:ext cx="217410" cy="198025"/>
                  </a:xfrm>
                  <a:prstGeom prst="ellipse">
                    <a:avLst/>
                  </a:prstGeom>
                  <a:solidFill>
                    <a:srgbClr val="FFFF00">
                      <a:alpha val="2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5077D2BB-CA1B-6302-5F9F-5D73EE61B718}"/>
                      </a:ext>
                    </a:extLst>
                  </p:cNvPr>
                  <p:cNvSpPr/>
                  <p:nvPr/>
                </p:nvSpPr>
                <p:spPr>
                  <a:xfrm>
                    <a:off x="3084727" y="3639872"/>
                    <a:ext cx="217410" cy="198025"/>
                  </a:xfrm>
                  <a:prstGeom prst="ellipse">
                    <a:avLst/>
                  </a:prstGeom>
                  <a:solidFill>
                    <a:srgbClr val="FFFF00">
                      <a:alpha val="2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6CF472CF-C837-D398-FCE5-157534975E6D}"/>
                      </a:ext>
                    </a:extLst>
                  </p:cNvPr>
                  <p:cNvSpPr txBox="1"/>
                  <p:nvPr/>
                </p:nvSpPr>
                <p:spPr>
                  <a:xfrm>
                    <a:off x="1725047" y="4058132"/>
                    <a:ext cx="16192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GB" sz="1200" dirty="0"/>
                      <a:t>1</a:t>
                    </a:r>
                    <a:endParaRPr lang="en-GB" dirty="0"/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4E0CB06B-C5FF-FB73-4227-C75D4EE43EF7}"/>
                      </a:ext>
                    </a:extLst>
                  </p:cNvPr>
                  <p:cNvSpPr txBox="1"/>
                  <p:nvPr/>
                </p:nvSpPr>
                <p:spPr>
                  <a:xfrm>
                    <a:off x="1630214" y="3806260"/>
                    <a:ext cx="16192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GB" sz="1200" dirty="0"/>
                      <a:t>3</a:t>
                    </a:r>
                    <a:endParaRPr lang="en-GB" dirty="0"/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271E21F-6C21-4AD8-73F4-0AA88E0D7888}"/>
                      </a:ext>
                    </a:extLst>
                  </p:cNvPr>
                  <p:cNvSpPr txBox="1"/>
                  <p:nvPr/>
                </p:nvSpPr>
                <p:spPr>
                  <a:xfrm>
                    <a:off x="3140212" y="4266923"/>
                    <a:ext cx="16192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GB" sz="1200" dirty="0"/>
                      <a:t>2</a:t>
                    </a:r>
                    <a:endParaRPr lang="en-GB" dirty="0"/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ACD6575E-AC51-81D0-BE2F-2EDEDE70741B}"/>
                      </a:ext>
                    </a:extLst>
                  </p:cNvPr>
                  <p:cNvSpPr txBox="1"/>
                  <p:nvPr/>
                </p:nvSpPr>
                <p:spPr>
                  <a:xfrm>
                    <a:off x="3120460" y="3593715"/>
                    <a:ext cx="16192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GB" sz="1200" dirty="0"/>
                      <a:t>4</a:t>
                    </a:r>
                    <a:endParaRPr lang="en-GB" dirty="0"/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7EBB92FB-3D53-3302-A777-ED84E7AFA161}"/>
                      </a:ext>
                    </a:extLst>
                  </p:cNvPr>
                  <p:cNvSpPr txBox="1"/>
                  <p:nvPr/>
                </p:nvSpPr>
                <p:spPr>
                  <a:xfrm>
                    <a:off x="4343473" y="3569862"/>
                    <a:ext cx="16192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GB" sz="1200" dirty="0"/>
                      <a:t>5</a:t>
                    </a:r>
                    <a:endParaRPr lang="en-GB" dirty="0"/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CCC4B295-DA04-74B5-B77F-30F3ECB80D01}"/>
                      </a:ext>
                    </a:extLst>
                  </p:cNvPr>
                  <p:cNvSpPr txBox="1"/>
                  <p:nvPr/>
                </p:nvSpPr>
                <p:spPr>
                  <a:xfrm>
                    <a:off x="4446333" y="3814138"/>
                    <a:ext cx="16192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GB" sz="1200" dirty="0"/>
                      <a:t>7</a:t>
                    </a:r>
                    <a:endParaRPr lang="en-GB" dirty="0"/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FAF515BF-AB96-68B9-E67D-EA7855F72679}"/>
                      </a:ext>
                    </a:extLst>
                  </p:cNvPr>
                  <p:cNvSpPr txBox="1"/>
                  <p:nvPr/>
                </p:nvSpPr>
                <p:spPr>
                  <a:xfrm>
                    <a:off x="5639127" y="3799723"/>
                    <a:ext cx="16192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GB" sz="1200" dirty="0"/>
                      <a:t>6</a:t>
                    </a:r>
                    <a:endParaRPr lang="en-GB" dirty="0"/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D267A9D6-FDF9-B850-B624-9173337E0573}"/>
                      </a:ext>
                    </a:extLst>
                  </p:cNvPr>
                  <p:cNvSpPr txBox="1"/>
                  <p:nvPr/>
                </p:nvSpPr>
                <p:spPr>
                  <a:xfrm>
                    <a:off x="5823172" y="4083259"/>
                    <a:ext cx="16192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GB" sz="1200" dirty="0"/>
                      <a:t>8</a:t>
                    </a:r>
                  </a:p>
                </p:txBody>
              </p:sp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B23306FD-3938-196D-3712-1693E564D584}"/>
                      </a:ext>
                    </a:extLst>
                  </p:cNvPr>
                  <p:cNvSpPr txBox="1"/>
                  <p:nvPr/>
                </p:nvSpPr>
                <p:spPr>
                  <a:xfrm>
                    <a:off x="6211788" y="4074774"/>
                    <a:ext cx="16192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GB" sz="1200" dirty="0"/>
                      <a:t>9</a:t>
                    </a:r>
                    <a:endParaRPr lang="en-GB" dirty="0"/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8EADF593-B9E5-8746-4E97-6F5A851AC70D}"/>
                      </a:ext>
                    </a:extLst>
                  </p:cNvPr>
                  <p:cNvSpPr txBox="1"/>
                  <p:nvPr/>
                </p:nvSpPr>
                <p:spPr>
                  <a:xfrm>
                    <a:off x="7032060" y="4066885"/>
                    <a:ext cx="37480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GB" sz="1200" dirty="0"/>
                      <a:t>11</a:t>
                    </a:r>
                    <a:endParaRPr lang="en-GB" dirty="0"/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2641591C-CE10-C0A8-C667-961DA5A3D78D}"/>
                      </a:ext>
                    </a:extLst>
                  </p:cNvPr>
                  <p:cNvSpPr txBox="1"/>
                  <p:nvPr/>
                </p:nvSpPr>
                <p:spPr>
                  <a:xfrm>
                    <a:off x="7493657" y="3794681"/>
                    <a:ext cx="37480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GB" sz="1200" dirty="0"/>
                      <a:t>10</a:t>
                    </a:r>
                    <a:endParaRPr lang="en-GB" dirty="0"/>
                  </a:p>
                </p:txBody>
              </p: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0117E108-46D9-FC02-E2B3-4E27CE20707E}"/>
                      </a:ext>
                    </a:extLst>
                  </p:cNvPr>
                  <p:cNvSpPr txBox="1"/>
                  <p:nvPr/>
                </p:nvSpPr>
                <p:spPr>
                  <a:xfrm>
                    <a:off x="7413412" y="4083259"/>
                    <a:ext cx="37480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GB" sz="1200" dirty="0"/>
                      <a:t>12</a:t>
                    </a:r>
                    <a:endParaRPr lang="en-GB" dirty="0"/>
                  </a:p>
                </p:txBody>
              </p: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9C84A4FB-231E-DD58-B8AB-DE108132682B}"/>
                      </a:ext>
                    </a:extLst>
                  </p:cNvPr>
                  <p:cNvSpPr txBox="1"/>
                  <p:nvPr/>
                </p:nvSpPr>
                <p:spPr>
                  <a:xfrm>
                    <a:off x="7956383" y="3771191"/>
                    <a:ext cx="37480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GB" sz="1200" dirty="0"/>
                      <a:t>14</a:t>
                    </a:r>
                    <a:endParaRPr lang="en-GB" dirty="0"/>
                  </a:p>
                </p:txBody>
              </p: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D74008F9-4B76-CFF6-9984-6E3DCC4AFB11}"/>
                      </a:ext>
                    </a:extLst>
                  </p:cNvPr>
                  <p:cNvSpPr txBox="1"/>
                  <p:nvPr/>
                </p:nvSpPr>
                <p:spPr>
                  <a:xfrm>
                    <a:off x="8917354" y="3799723"/>
                    <a:ext cx="37480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GB" sz="1200" dirty="0"/>
                      <a:t>13</a:t>
                    </a:r>
                    <a:endParaRPr lang="en-GB" dirty="0"/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BA37D81C-69A6-EEA2-CE96-DDEEAF71963F}"/>
                      </a:ext>
                    </a:extLst>
                  </p:cNvPr>
                  <p:cNvSpPr txBox="1"/>
                  <p:nvPr/>
                </p:nvSpPr>
                <p:spPr>
                  <a:xfrm>
                    <a:off x="9306138" y="3576989"/>
                    <a:ext cx="37480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GB" sz="1200" dirty="0"/>
                      <a:t>15</a:t>
                    </a:r>
                    <a:endParaRPr lang="en-GB" dirty="0"/>
                  </a:p>
                </p:txBody>
              </p:sp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C3A01830-F8D8-4227-69E7-1DDB4AF03D94}"/>
                      </a:ext>
                    </a:extLst>
                  </p:cNvPr>
                  <p:cNvSpPr txBox="1"/>
                  <p:nvPr/>
                </p:nvSpPr>
                <p:spPr>
                  <a:xfrm>
                    <a:off x="9281694" y="3805986"/>
                    <a:ext cx="37480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GB" sz="1200" dirty="0"/>
                      <a:t>16</a:t>
                    </a:r>
                    <a:endParaRPr lang="en-GB" dirty="0"/>
                  </a:p>
                </p:txBody>
              </p: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2CB4C141-F921-D8B8-E96C-5A06EEBAA7A2}"/>
                      </a:ext>
                    </a:extLst>
                  </p:cNvPr>
                  <p:cNvSpPr/>
                  <p:nvPr/>
                </p:nvSpPr>
                <p:spPr>
                  <a:xfrm>
                    <a:off x="9364889" y="3853624"/>
                    <a:ext cx="217410" cy="198025"/>
                  </a:xfrm>
                  <a:prstGeom prst="ellipse">
                    <a:avLst/>
                  </a:prstGeom>
                  <a:solidFill>
                    <a:srgbClr val="FFFF00">
                      <a:alpha val="2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1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34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51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69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86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702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820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937" algn="l" defTabSz="91423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/>
                  </a:p>
                </p:txBody>
              </p:sp>
            </p:grpSp>
          </p:grp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BCBF7B13-299F-ABE4-B95D-33A8B99115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826055" y="4860117"/>
                <a:ext cx="356547" cy="248093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A1011F4-D45B-8901-44A2-56269DD37D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865117" y="4085615"/>
                <a:ext cx="356547" cy="24809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3C52080-68CB-770A-6A05-1A4E46A57E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33729" y="3820588"/>
                <a:ext cx="356547" cy="248093"/>
              </a:xfrm>
              <a:prstGeom prst="rect">
                <a:avLst/>
              </a:prstGeom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C0A6C7-A255-637F-8224-8A8CA761E34D}"/>
                </a:ext>
              </a:extLst>
            </p:cNvPr>
            <p:cNvSpPr/>
            <p:nvPr/>
          </p:nvSpPr>
          <p:spPr>
            <a:xfrm>
              <a:off x="3483429" y="5529943"/>
              <a:ext cx="4397743" cy="5312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D62C25E8-7FA4-501A-4949-97B561101A4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846" r="31003"/>
          <a:stretch>
            <a:fillRect/>
          </a:stretch>
        </p:blipFill>
        <p:spPr>
          <a:xfrm>
            <a:off x="1092144" y="1916469"/>
            <a:ext cx="5200868" cy="2200278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25A63257-BEDE-BAEF-E9AB-DDCE731552E1}"/>
              </a:ext>
            </a:extLst>
          </p:cNvPr>
          <p:cNvSpPr/>
          <p:nvPr/>
        </p:nvSpPr>
        <p:spPr>
          <a:xfrm>
            <a:off x="224218" y="4058996"/>
            <a:ext cx="1716244" cy="3023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Proposed Layout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C89EE96-3BBF-5F21-F697-EEFCA57E01F3}"/>
              </a:ext>
            </a:extLst>
          </p:cNvPr>
          <p:cNvSpPr/>
          <p:nvPr/>
        </p:nvSpPr>
        <p:spPr>
          <a:xfrm>
            <a:off x="224217" y="1477173"/>
            <a:ext cx="1716244" cy="3023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Existing Layout</a:t>
            </a:r>
          </a:p>
        </p:txBody>
      </p:sp>
    </p:spTree>
    <p:extLst>
      <p:ext uri="{BB962C8B-B14F-4D97-AF65-F5344CB8AC3E}">
        <p14:creationId xmlns:p14="http://schemas.microsoft.com/office/powerpoint/2010/main" val="255284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353EEB-051A-FD07-E60B-14588996E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013" y="1109784"/>
            <a:ext cx="11058825" cy="5109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u="sng" dirty="0">
                <a:latin typeface="Aptos" panose="020B0004020202020204" pitchFamily="34" charset="0"/>
              </a:rPr>
              <a:t>Enabling Stages 2026: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latin typeface="Aptos" panose="020B0004020202020204" pitchFamily="34" charset="0"/>
              </a:rPr>
              <a:t>WK12 (2026) </a:t>
            </a:r>
            <a:r>
              <a:rPr lang="en-GB" sz="1200" dirty="0">
                <a:latin typeface="Aptos" panose="020B0004020202020204" pitchFamily="34" charset="0"/>
              </a:rPr>
              <a:t>– </a:t>
            </a:r>
            <a:r>
              <a:rPr lang="en-GB" sz="1200" i="1" dirty="0">
                <a:latin typeface="Aptos" panose="020B0004020202020204" pitchFamily="34" charset="0"/>
              </a:rPr>
              <a:t>20/06/26 (27hrs) </a:t>
            </a:r>
            <a:r>
              <a:rPr lang="en-GB" sz="1200" dirty="0">
                <a:latin typeface="Aptos" panose="020B0004020202020204" pitchFamily="34" charset="0"/>
              </a:rPr>
              <a:t>– Component renewal for longitudinal bearers at Queen Street passenger subway</a:t>
            </a:r>
          </a:p>
          <a:p>
            <a:endParaRPr lang="en-GB" sz="12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1200" u="sng" dirty="0">
                <a:latin typeface="Aptos" panose="020B0004020202020204" pitchFamily="34" charset="0"/>
              </a:rPr>
              <a:t>Main CAR Blockade 2027: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latin typeface="Aptos" panose="020B0004020202020204" pitchFamily="34" charset="0"/>
              </a:rPr>
              <a:t>WK01 to WK04 </a:t>
            </a:r>
            <a:r>
              <a:rPr lang="en-GB" sz="1200" dirty="0">
                <a:latin typeface="Aptos" panose="020B0004020202020204" pitchFamily="34" charset="0"/>
              </a:rPr>
              <a:t>–  </a:t>
            </a:r>
            <a:r>
              <a:rPr lang="en-GB" sz="1200" i="1" dirty="0">
                <a:latin typeface="Aptos" panose="020B0004020202020204" pitchFamily="34" charset="0"/>
              </a:rPr>
              <a:t>01/04/27 to 22/04/27 (25 days)</a:t>
            </a:r>
          </a:p>
          <a:p>
            <a:pPr marL="809625" indent="-285750">
              <a:buFont typeface="Courier New" panose="02070309020205020404" pitchFamily="49" charset="0"/>
              <a:buChar char="o"/>
            </a:pPr>
            <a:r>
              <a:rPr lang="en-GB" sz="1200" dirty="0">
                <a:latin typeface="Aptos" panose="020B0004020202020204" pitchFamily="34" charset="0"/>
              </a:rPr>
              <a:t>16 x S&amp;C point ends</a:t>
            </a:r>
          </a:p>
          <a:p>
            <a:pPr marL="809625" indent="-285750">
              <a:buFont typeface="Courier New" panose="02070309020205020404" pitchFamily="49" charset="0"/>
              <a:buChar char="o"/>
            </a:pPr>
            <a:r>
              <a:rPr lang="en-GB" sz="1200" dirty="0">
                <a:latin typeface="Aptos" panose="020B0004020202020204" pitchFamily="34" charset="0"/>
              </a:rPr>
              <a:t>Civils level boarding works on Platforms 2, 3, 4 &amp; 5</a:t>
            </a:r>
          </a:p>
          <a:p>
            <a:pPr marL="809625" indent="-285750">
              <a:buFont typeface="Courier New" panose="02070309020205020404" pitchFamily="49" charset="0"/>
              <a:buChar char="o"/>
            </a:pPr>
            <a:r>
              <a:rPr lang="en-GB" sz="1200" dirty="0">
                <a:latin typeface="Aptos" panose="020B0004020202020204" pitchFamily="34" charset="0"/>
              </a:rPr>
              <a:t>Waterproofing on Guildford Crescent U/B</a:t>
            </a:r>
          </a:p>
          <a:p>
            <a:pPr marL="809625" indent="-285750">
              <a:buFont typeface="Courier New" panose="02070309020205020404" pitchFamily="49" charset="0"/>
              <a:buChar char="o"/>
            </a:pPr>
            <a:r>
              <a:rPr lang="en-GB" sz="1200" dirty="0">
                <a:latin typeface="Aptos" panose="020B0004020202020204" pitchFamily="34" charset="0"/>
              </a:rPr>
              <a:t>Upgrade/Modify 3 x buffer stops</a:t>
            </a:r>
          </a:p>
          <a:p>
            <a:pPr marL="809625" indent="-285750">
              <a:buFont typeface="Courier New" panose="02070309020205020404" pitchFamily="49" charset="0"/>
              <a:buChar char="o"/>
            </a:pPr>
            <a:r>
              <a:rPr lang="en-GB" sz="1200" dirty="0">
                <a:latin typeface="Aptos" panose="020B0004020202020204" pitchFamily="34" charset="0"/>
              </a:rPr>
              <a:t>22 x SCO Trains planned</a:t>
            </a:r>
          </a:p>
          <a:p>
            <a:pPr marL="809625" indent="-285750">
              <a:buFont typeface="Courier New" panose="02070309020205020404" pitchFamily="49" charset="0"/>
              <a:buChar char="o"/>
            </a:pPr>
            <a:r>
              <a:rPr lang="en-GB" sz="1200" dirty="0">
                <a:latin typeface="Aptos" panose="020B0004020202020204" pitchFamily="34" charset="0"/>
              </a:rPr>
              <a:t>2 x S&amp;C Tampers for 24hrs</a:t>
            </a:r>
          </a:p>
          <a:p>
            <a:pPr marL="809625" indent="-285750">
              <a:buFont typeface="Courier New" panose="02070309020205020404" pitchFamily="49" charset="0"/>
              <a:buChar char="o"/>
            </a:pPr>
            <a:r>
              <a:rPr lang="en-GB" sz="1200" dirty="0">
                <a:latin typeface="Aptos" panose="020B0004020202020204" pitchFamily="34" charset="0"/>
              </a:rPr>
              <a:t>2 x </a:t>
            </a:r>
            <a:r>
              <a:rPr lang="en-GB" sz="1200" dirty="0" err="1">
                <a:latin typeface="Aptos" panose="020B0004020202020204" pitchFamily="34" charset="0"/>
              </a:rPr>
              <a:t>Kirow</a:t>
            </a:r>
            <a:r>
              <a:rPr lang="en-GB" sz="1200" dirty="0">
                <a:latin typeface="Aptos" panose="020B0004020202020204" pitchFamily="34" charset="0"/>
              </a:rPr>
              <a:t> 250 Crane required (Fri 2nd April to Sunday 11th April – 9 days on site)</a:t>
            </a:r>
          </a:p>
          <a:p>
            <a:pPr marL="809625" indent="-285750">
              <a:buFont typeface="Courier New" panose="02070309020205020404" pitchFamily="49" charset="0"/>
              <a:buChar char="o"/>
            </a:pPr>
            <a:r>
              <a:rPr lang="en-GB" sz="1200" dirty="0">
                <a:latin typeface="Aptos" panose="020B0004020202020204" pitchFamily="34" charset="0"/>
              </a:rPr>
              <a:t>Total approx. 1,810m linear track renewal length:</a:t>
            </a:r>
          </a:p>
          <a:p>
            <a:pPr marL="809625" indent="-285750">
              <a:buFont typeface="Courier New" panose="02070309020205020404" pitchFamily="49" charset="0"/>
              <a:buChar char="o"/>
            </a:pPr>
            <a:r>
              <a:rPr lang="en-GB" sz="1200" dirty="0">
                <a:latin typeface="Aptos" panose="020B0004020202020204" pitchFamily="34" charset="0"/>
              </a:rPr>
              <a:t>Up Llandaff Loop = approx. 380m.  Up Llandaff = approx. 460m.  Down Llandaff = approx. 640m.  Down Llandaff Loop = approx. 330m</a:t>
            </a:r>
          </a:p>
          <a:p>
            <a:pPr marL="809625" indent="-285750">
              <a:buFont typeface="Courier New" panose="02070309020205020404" pitchFamily="49" charset="0"/>
              <a:buChar char="o"/>
            </a:pPr>
            <a:r>
              <a:rPr lang="en-GB" sz="1200" dirty="0">
                <a:latin typeface="Aptos" panose="020B0004020202020204" pitchFamily="34" charset="0"/>
              </a:rPr>
              <a:t>Fully welded and stressed on hand back (26 x stresses planned in blockade)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D21E6F-4318-D7D9-193F-EA8A996E62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012" y="465469"/>
            <a:ext cx="8609559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Cardiff Queen St – Enabling and Blockade Works</a:t>
            </a:r>
          </a:p>
          <a:p>
            <a:endParaRPr lang="en-GB" sz="600" u="sng" dirty="0"/>
          </a:p>
        </p:txBody>
      </p:sp>
    </p:spTree>
    <p:extLst>
      <p:ext uri="{BB962C8B-B14F-4D97-AF65-F5344CB8AC3E}">
        <p14:creationId xmlns:p14="http://schemas.microsoft.com/office/powerpoint/2010/main" val="224388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2FF0D-497C-575A-CFFB-06B0C08A6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BE468-5A5E-C54C-8914-EA9B5A51D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383454"/>
            <a:ext cx="6919061" cy="645246"/>
          </a:xfrm>
        </p:spPr>
        <p:txBody>
          <a:bodyPr anchor="ctr">
            <a:normAutofit/>
          </a:bodyPr>
          <a:lstStyle/>
          <a:p>
            <a:r>
              <a:rPr lang="en-GB" dirty="0"/>
              <a:t>Cardiff Bay Line – Existing Layout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10186-03B9-5C9E-1C5F-AC0E00A85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314" y="1248577"/>
            <a:ext cx="7671052" cy="513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68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C48F0-4945-EBD4-38ED-09AAF2142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703835-D5CF-D21A-3868-43D7A4249E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013" y="548569"/>
            <a:ext cx="1096820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Cardiff Bay Line - Proposed Layout</a:t>
            </a:r>
            <a:endParaRPr lang="en-GB" sz="600" u="sng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42F0632-EE98-0950-E5DD-DD01BCC20BCF}"/>
              </a:ext>
            </a:extLst>
          </p:cNvPr>
          <p:cNvGrpSpPr/>
          <p:nvPr/>
        </p:nvGrpSpPr>
        <p:grpSpPr>
          <a:xfrm>
            <a:off x="423196" y="2226337"/>
            <a:ext cx="10772026" cy="2973192"/>
            <a:chOff x="0" y="3600449"/>
            <a:chExt cx="12192000" cy="299684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90CB278-8B8E-58F2-5AB1-A9C0342D0ECD}"/>
                </a:ext>
              </a:extLst>
            </p:cNvPr>
            <p:cNvGrpSpPr/>
            <p:nvPr/>
          </p:nvGrpSpPr>
          <p:grpSpPr>
            <a:xfrm>
              <a:off x="0" y="3600449"/>
              <a:ext cx="12192000" cy="2996849"/>
              <a:chOff x="0" y="3600449"/>
              <a:chExt cx="12192000" cy="2996849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16F61DE6-9705-3F11-C305-73291FB86585}"/>
                  </a:ext>
                </a:extLst>
              </p:cNvPr>
              <p:cNvGrpSpPr/>
              <p:nvPr/>
            </p:nvGrpSpPr>
            <p:grpSpPr>
              <a:xfrm>
                <a:off x="0" y="3600449"/>
                <a:ext cx="12192000" cy="2996849"/>
                <a:chOff x="0" y="1343024"/>
                <a:chExt cx="12192000" cy="2996849"/>
              </a:xfrm>
            </p:grpSpPr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7DA039D5-3895-ADB2-0BD7-B45E3A3DF3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343024"/>
                  <a:ext cx="12192000" cy="2996849"/>
                </a:xfrm>
                <a:prstGeom prst="rect">
                  <a:avLst/>
                </a:prstGeom>
              </p:spPr>
            </p:pic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0A8F5080-A43D-0E3F-A19F-E62842995A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1096624" y="2979896"/>
                  <a:ext cx="781051" cy="898207"/>
                </a:xfrm>
                <a:prstGeom prst="rect">
                  <a:avLst/>
                </a:prstGeom>
              </p:spPr>
            </p:pic>
          </p:grp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2565693-9283-E3A8-7AAD-DB2DC6DBA96E}"/>
                  </a:ext>
                </a:extLst>
              </p:cNvPr>
              <p:cNvSpPr txBox="1"/>
              <p:nvPr/>
            </p:nvSpPr>
            <p:spPr>
              <a:xfrm>
                <a:off x="2035308" y="4292251"/>
                <a:ext cx="636736" cy="29577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/>
                  <a:t>9454a</a:t>
                </a:r>
                <a:endParaRPr lang="en-GB" sz="1050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9A6D7C3-F5B6-27A2-7722-352722E81687}"/>
                  </a:ext>
                </a:extLst>
              </p:cNvPr>
              <p:cNvSpPr txBox="1"/>
              <p:nvPr/>
            </p:nvSpPr>
            <p:spPr>
              <a:xfrm>
                <a:off x="2580480" y="4858675"/>
                <a:ext cx="636736" cy="29577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/>
                  <a:t>9454b</a:t>
                </a:r>
                <a:endParaRPr lang="en-GB" sz="1050" dirty="0"/>
              </a:p>
            </p:txBody>
          </p:sp>
        </p:grp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D388A1D2-06F5-0B4E-A0F7-592979DB1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1860514" y="4368838"/>
              <a:ext cx="277696" cy="248093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7D65C7-C4A3-ABB6-C29D-95DB9BC97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1887409" y="4698210"/>
              <a:ext cx="277696" cy="248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854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410F9-B71F-A5C8-3455-9324011DD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AE6F34-61CE-FC58-29F7-1F61B8256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013" y="1109784"/>
            <a:ext cx="11058825" cy="5109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u="sng" dirty="0">
                <a:latin typeface="Aptos" panose="020B0004020202020204" pitchFamily="34" charset="0"/>
              </a:rPr>
              <a:t>Enabling Stages 2026: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latin typeface="Aptos" panose="020B0004020202020204" pitchFamily="34" charset="0"/>
              </a:rPr>
              <a:t>WK12 (2026) </a:t>
            </a:r>
            <a:r>
              <a:rPr lang="en-GB" sz="1200" dirty="0">
                <a:latin typeface="Aptos" panose="020B0004020202020204" pitchFamily="34" charset="0"/>
              </a:rPr>
              <a:t>– </a:t>
            </a:r>
            <a:r>
              <a:rPr lang="en-GB" sz="1200" i="1" dirty="0">
                <a:latin typeface="Aptos" panose="020B0004020202020204" pitchFamily="34" charset="0"/>
              </a:rPr>
              <a:t>20/06/26 (27hrs) </a:t>
            </a:r>
            <a:r>
              <a:rPr lang="en-GB" sz="1200" dirty="0">
                <a:latin typeface="Aptos" panose="020B0004020202020204" pitchFamily="34" charset="0"/>
              </a:rPr>
              <a:t>– 60m Plt1 tie into 8009B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latin typeface="Aptos" panose="020B0004020202020204" pitchFamily="34" charset="0"/>
              </a:rPr>
              <a:t>WK30-31 (2026) </a:t>
            </a:r>
            <a:r>
              <a:rPr lang="en-GB" sz="1200" dirty="0">
                <a:latin typeface="Aptos" panose="020B0004020202020204" pitchFamily="34" charset="0"/>
              </a:rPr>
              <a:t>– </a:t>
            </a:r>
            <a:r>
              <a:rPr lang="en-GB" sz="1200" i="1" dirty="0">
                <a:latin typeface="Aptos" panose="020B0004020202020204" pitchFamily="34" charset="0"/>
              </a:rPr>
              <a:t>24/10/26 to 31/10/26 (7 days) </a:t>
            </a:r>
            <a:r>
              <a:rPr lang="en-GB" sz="1200" dirty="0">
                <a:latin typeface="Aptos" panose="020B0004020202020204" pitchFamily="34" charset="0"/>
              </a:rPr>
              <a:t>– 8008pts and 8009pts (installed as Plain Line). New UM – Rail drop required prior (2x 216m rails, 8 x 108 rails, Planned Wk20)</a:t>
            </a:r>
          </a:p>
          <a:p>
            <a:pPr marL="0" indent="0">
              <a:buNone/>
            </a:pPr>
            <a:endParaRPr lang="en-GB" sz="12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1200" u="sng" dirty="0">
                <a:latin typeface="Aptos" panose="020B0004020202020204" pitchFamily="34" charset="0"/>
              </a:rPr>
              <a:t>Main Works (pre-CAR Blockade) 2027: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latin typeface="Aptos" panose="020B0004020202020204" pitchFamily="34" charset="0"/>
              </a:rPr>
              <a:t>WK52  </a:t>
            </a:r>
            <a:r>
              <a:rPr lang="en-GB" sz="1200" dirty="0">
                <a:latin typeface="Aptos" panose="020B0004020202020204" pitchFamily="34" charset="0"/>
              </a:rPr>
              <a:t>–  </a:t>
            </a:r>
            <a:r>
              <a:rPr lang="en-GB" sz="1200" i="1" dirty="0">
                <a:latin typeface="Aptos" panose="020B0004020202020204" pitchFamily="34" charset="0"/>
              </a:rPr>
              <a:t>22/03/27 to 26/03/27 – Main blockade works prior to CAR commissioning:</a:t>
            </a:r>
          </a:p>
          <a:p>
            <a:pPr marL="809625" indent="-285750">
              <a:buFont typeface="Courier New" panose="02070309020205020404" pitchFamily="49" charset="0"/>
              <a:buChar char="o"/>
            </a:pPr>
            <a:r>
              <a:rPr lang="en-GB" sz="1200" dirty="0">
                <a:latin typeface="Aptos" panose="020B0004020202020204" pitchFamily="34" charset="0"/>
              </a:rPr>
              <a:t>Install switch rails to 8008a/b and 8009a/b points (installed on plain line base plates initially in earlier stage in 2026)</a:t>
            </a:r>
          </a:p>
          <a:p>
            <a:pPr marL="809625" indent="-285750">
              <a:buFont typeface="Courier New" panose="02070309020205020404" pitchFamily="49" charset="0"/>
              <a:buChar char="o"/>
            </a:pPr>
            <a:r>
              <a:rPr lang="en-GB" sz="1200" dirty="0">
                <a:latin typeface="Aptos" panose="020B0004020202020204" pitchFamily="34" charset="0"/>
              </a:rPr>
              <a:t>Final slew and connection of new Down Main off back of 9454a points</a:t>
            </a:r>
          </a:p>
          <a:p>
            <a:pPr marL="809625" indent="-285750">
              <a:buFont typeface="Courier New" panose="02070309020205020404" pitchFamily="49" charset="0"/>
              <a:buChar char="o"/>
            </a:pPr>
            <a:r>
              <a:rPr lang="en-GB" sz="1200" dirty="0">
                <a:latin typeface="Aptos" panose="020B0004020202020204" pitchFamily="34" charset="0"/>
              </a:rPr>
              <a:t>Complete Up Main and 1 x panel length at Signal CF2872 </a:t>
            </a:r>
          </a:p>
          <a:p>
            <a:pPr marL="809625" indent="-285750">
              <a:buFont typeface="Courier New" panose="02070309020205020404" pitchFamily="49" charset="0"/>
              <a:buChar char="o"/>
            </a:pPr>
            <a:r>
              <a:rPr lang="en-GB" sz="1200" dirty="0">
                <a:latin typeface="Aptos" panose="020B0004020202020204" pitchFamily="34" charset="0"/>
              </a:rPr>
              <a:t>99030m to 99220m = 190m of Single line cut, slewed and then installed as Up Main and Down Main operation</a:t>
            </a:r>
          </a:p>
          <a:p>
            <a:pPr marL="809625" indent="-285750">
              <a:buFont typeface="Courier New" panose="02070309020205020404" pitchFamily="49" charset="0"/>
              <a:buChar char="o"/>
            </a:pPr>
            <a:r>
              <a:rPr lang="en-GB" sz="1200" dirty="0">
                <a:latin typeface="Aptos" panose="020B0004020202020204" pitchFamily="34" charset="0"/>
              </a:rPr>
              <a:t>7 x SCO Trains required</a:t>
            </a:r>
          </a:p>
          <a:p>
            <a:pPr marL="809625" indent="-285750">
              <a:buFont typeface="Courier New" panose="02070309020205020404" pitchFamily="49" charset="0"/>
              <a:buChar char="o"/>
            </a:pPr>
            <a:r>
              <a:rPr lang="en-GB" sz="1200" dirty="0">
                <a:latin typeface="Aptos" panose="020B0004020202020204" pitchFamily="34" charset="0"/>
              </a:rPr>
              <a:t>1 x S&amp;C Tamper for 16hrs required</a:t>
            </a:r>
          </a:p>
          <a:p>
            <a:pPr marL="809625" indent="-285750">
              <a:buFont typeface="Courier New" panose="02070309020205020404" pitchFamily="49" charset="0"/>
              <a:buChar char="o"/>
            </a:pPr>
            <a:r>
              <a:rPr lang="en-GB" sz="1200" dirty="0">
                <a:latin typeface="Aptos" panose="020B0004020202020204" pitchFamily="34" charset="0"/>
              </a:rPr>
              <a:t>2 x stresses and site welded for hand back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88C2F5-F0F6-F3FA-5097-32B4CC5083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012" y="465469"/>
            <a:ext cx="8609559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Cardiff Bay Line – Enabling and Blockade Works</a:t>
            </a:r>
          </a:p>
          <a:p>
            <a:endParaRPr lang="en-GB" sz="600" u="sng" dirty="0"/>
          </a:p>
        </p:txBody>
      </p:sp>
    </p:spTree>
    <p:extLst>
      <p:ext uri="{BB962C8B-B14F-4D97-AF65-F5344CB8AC3E}">
        <p14:creationId xmlns:p14="http://schemas.microsoft.com/office/powerpoint/2010/main" val="53429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2A44B-50F7-2070-896F-02028EB9B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09C56A-259B-904F-55D1-C793FCA4B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013" y="1109784"/>
            <a:ext cx="11058825" cy="5109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u="sng" dirty="0">
                <a:latin typeface="Aptos" panose="020B0004020202020204" pitchFamily="34" charset="0"/>
              </a:rPr>
              <a:t>Main Works – Week 19 &amp; 20 August 2026 Blockade (9 Days):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latin typeface="Aptos" panose="020B0004020202020204" pitchFamily="34" charset="0"/>
              </a:rPr>
              <a:t>Track</a:t>
            </a:r>
          </a:p>
          <a:p>
            <a:pPr marL="630238">
              <a:buFont typeface="Courier New" panose="02070309020205020404" pitchFamily="49" charset="0"/>
              <a:buChar char="o"/>
            </a:pPr>
            <a:r>
              <a:rPr lang="en-GB" sz="1200" b="1" dirty="0" err="1">
                <a:latin typeface="Aptos" panose="020B0004020202020204" pitchFamily="34" charset="0"/>
              </a:rPr>
              <a:t>Plt</a:t>
            </a:r>
            <a:r>
              <a:rPr lang="en-GB" sz="1200" b="1" dirty="0">
                <a:latin typeface="Aptos" panose="020B0004020202020204" pitchFamily="34" charset="0"/>
              </a:rPr>
              <a:t> 2 Down Main </a:t>
            </a:r>
            <a:r>
              <a:rPr lang="en-GB" sz="1200" dirty="0">
                <a:latin typeface="Aptos" panose="020B0004020202020204" pitchFamily="34" charset="0"/>
              </a:rPr>
              <a:t>– 390m renewal.  250mm dig with geo.  New CEN56 rail.  New EG47 concretes.  500 LRP’s to install.  115 sleepers with under sleeper pads required.</a:t>
            </a:r>
          </a:p>
          <a:p>
            <a:pPr marL="630238">
              <a:buFont typeface="Courier New" panose="02070309020205020404" pitchFamily="49" charset="0"/>
              <a:buChar char="o"/>
            </a:pPr>
            <a:r>
              <a:rPr lang="en-GB" sz="1200" b="1" dirty="0" err="1">
                <a:latin typeface="Aptos" panose="020B0004020202020204" pitchFamily="34" charset="0"/>
              </a:rPr>
              <a:t>Plt</a:t>
            </a:r>
            <a:r>
              <a:rPr lang="en-GB" sz="1200" b="1" dirty="0">
                <a:latin typeface="Aptos" panose="020B0004020202020204" pitchFamily="34" charset="0"/>
              </a:rPr>
              <a:t> 3 Up Main </a:t>
            </a:r>
            <a:r>
              <a:rPr lang="en-GB" sz="1200" dirty="0">
                <a:latin typeface="Aptos" panose="020B0004020202020204" pitchFamily="34" charset="0"/>
              </a:rPr>
              <a:t>- 270m renewal.  250mm dig with geo.  New CEN56 rail.  New EG47 concretes.  370 LRP’s to install.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latin typeface="Aptos" panose="020B0004020202020204" pitchFamily="34" charset="0"/>
              </a:rPr>
              <a:t>Civils Level Boarding</a:t>
            </a:r>
          </a:p>
          <a:p>
            <a:pPr marL="630238">
              <a:buFont typeface="Courier New" panose="02070309020205020404" pitchFamily="49" charset="0"/>
              <a:buChar char="o"/>
            </a:pPr>
            <a:r>
              <a:rPr lang="en-GB" sz="1200" b="1" dirty="0">
                <a:latin typeface="Aptos" panose="020B0004020202020204" pitchFamily="34" charset="0"/>
              </a:rPr>
              <a:t>Plat 2 </a:t>
            </a:r>
            <a:r>
              <a:rPr lang="en-GB" sz="1200" dirty="0">
                <a:latin typeface="Aptos" panose="020B0004020202020204" pitchFamily="34" charset="0"/>
              </a:rPr>
              <a:t>- Circa 30m of coper adjustments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98DFAB-F9C1-013C-AC27-C315538517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012" y="465469"/>
            <a:ext cx="8609559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Pontypridd Station</a:t>
            </a:r>
          </a:p>
          <a:p>
            <a:endParaRPr lang="en-GB" sz="600" u="sng" dirty="0"/>
          </a:p>
        </p:txBody>
      </p:sp>
    </p:spTree>
    <p:extLst>
      <p:ext uri="{BB962C8B-B14F-4D97-AF65-F5344CB8AC3E}">
        <p14:creationId xmlns:p14="http://schemas.microsoft.com/office/powerpoint/2010/main" val="417399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B747E-E7AE-9E7A-6AE0-650E8956E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B91C66-E383-27F6-7A0D-567E1E458E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013" y="465469"/>
            <a:ext cx="7854306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Haulage Schedule</a:t>
            </a:r>
          </a:p>
          <a:p>
            <a:endParaRPr lang="en-GB" sz="600" u="sng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40058E-0DAD-B287-6316-CD823D14B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333407"/>
              </p:ext>
            </p:extLst>
          </p:nvPr>
        </p:nvGraphicFramePr>
        <p:xfrm>
          <a:off x="227013" y="1126494"/>
          <a:ext cx="11037448" cy="3969283"/>
        </p:xfrm>
        <a:graphic>
          <a:graphicData uri="http://schemas.openxmlformats.org/drawingml/2006/table">
            <a:tbl>
              <a:tblPr/>
              <a:tblGrid>
                <a:gridCol w="517704">
                  <a:extLst>
                    <a:ext uri="{9D8B030D-6E8A-4147-A177-3AD203B41FA5}">
                      <a16:colId xmlns:a16="http://schemas.microsoft.com/office/drawing/2014/main" val="2207067968"/>
                    </a:ext>
                  </a:extLst>
                </a:gridCol>
                <a:gridCol w="331331">
                  <a:extLst>
                    <a:ext uri="{9D8B030D-6E8A-4147-A177-3AD203B41FA5}">
                      <a16:colId xmlns:a16="http://schemas.microsoft.com/office/drawing/2014/main" val="3037967551"/>
                    </a:ext>
                  </a:extLst>
                </a:gridCol>
                <a:gridCol w="331331">
                  <a:extLst>
                    <a:ext uri="{9D8B030D-6E8A-4147-A177-3AD203B41FA5}">
                      <a16:colId xmlns:a16="http://schemas.microsoft.com/office/drawing/2014/main" val="3928653532"/>
                    </a:ext>
                  </a:extLst>
                </a:gridCol>
                <a:gridCol w="2226129">
                  <a:extLst>
                    <a:ext uri="{9D8B030D-6E8A-4147-A177-3AD203B41FA5}">
                      <a16:colId xmlns:a16="http://schemas.microsoft.com/office/drawing/2014/main" val="4200803418"/>
                    </a:ext>
                  </a:extLst>
                </a:gridCol>
                <a:gridCol w="362393">
                  <a:extLst>
                    <a:ext uri="{9D8B030D-6E8A-4147-A177-3AD203B41FA5}">
                      <a16:colId xmlns:a16="http://schemas.microsoft.com/office/drawing/2014/main" val="1451009032"/>
                    </a:ext>
                  </a:extLst>
                </a:gridCol>
                <a:gridCol w="362393">
                  <a:extLst>
                    <a:ext uri="{9D8B030D-6E8A-4147-A177-3AD203B41FA5}">
                      <a16:colId xmlns:a16="http://schemas.microsoft.com/office/drawing/2014/main" val="191053252"/>
                    </a:ext>
                  </a:extLst>
                </a:gridCol>
                <a:gridCol w="300268">
                  <a:extLst>
                    <a:ext uri="{9D8B030D-6E8A-4147-A177-3AD203B41FA5}">
                      <a16:colId xmlns:a16="http://schemas.microsoft.com/office/drawing/2014/main" val="3901969099"/>
                    </a:ext>
                  </a:extLst>
                </a:gridCol>
                <a:gridCol w="300268">
                  <a:extLst>
                    <a:ext uri="{9D8B030D-6E8A-4147-A177-3AD203B41FA5}">
                      <a16:colId xmlns:a16="http://schemas.microsoft.com/office/drawing/2014/main" val="2810487180"/>
                    </a:ext>
                  </a:extLst>
                </a:gridCol>
                <a:gridCol w="300268">
                  <a:extLst>
                    <a:ext uri="{9D8B030D-6E8A-4147-A177-3AD203B41FA5}">
                      <a16:colId xmlns:a16="http://schemas.microsoft.com/office/drawing/2014/main" val="4234584560"/>
                    </a:ext>
                  </a:extLst>
                </a:gridCol>
                <a:gridCol w="300268">
                  <a:extLst>
                    <a:ext uri="{9D8B030D-6E8A-4147-A177-3AD203B41FA5}">
                      <a16:colId xmlns:a16="http://schemas.microsoft.com/office/drawing/2014/main" val="1242668426"/>
                    </a:ext>
                  </a:extLst>
                </a:gridCol>
                <a:gridCol w="300268">
                  <a:extLst>
                    <a:ext uri="{9D8B030D-6E8A-4147-A177-3AD203B41FA5}">
                      <a16:colId xmlns:a16="http://schemas.microsoft.com/office/drawing/2014/main" val="4083389190"/>
                    </a:ext>
                  </a:extLst>
                </a:gridCol>
                <a:gridCol w="300268">
                  <a:extLst>
                    <a:ext uri="{9D8B030D-6E8A-4147-A177-3AD203B41FA5}">
                      <a16:colId xmlns:a16="http://schemas.microsoft.com/office/drawing/2014/main" val="1145337384"/>
                    </a:ext>
                  </a:extLst>
                </a:gridCol>
                <a:gridCol w="300268">
                  <a:extLst>
                    <a:ext uri="{9D8B030D-6E8A-4147-A177-3AD203B41FA5}">
                      <a16:colId xmlns:a16="http://schemas.microsoft.com/office/drawing/2014/main" val="608545308"/>
                    </a:ext>
                  </a:extLst>
                </a:gridCol>
                <a:gridCol w="300268">
                  <a:extLst>
                    <a:ext uri="{9D8B030D-6E8A-4147-A177-3AD203B41FA5}">
                      <a16:colId xmlns:a16="http://schemas.microsoft.com/office/drawing/2014/main" val="545427923"/>
                    </a:ext>
                  </a:extLst>
                </a:gridCol>
                <a:gridCol w="300268">
                  <a:extLst>
                    <a:ext uri="{9D8B030D-6E8A-4147-A177-3AD203B41FA5}">
                      <a16:colId xmlns:a16="http://schemas.microsoft.com/office/drawing/2014/main" val="449632434"/>
                    </a:ext>
                  </a:extLst>
                </a:gridCol>
                <a:gridCol w="465933">
                  <a:extLst>
                    <a:ext uri="{9D8B030D-6E8A-4147-A177-3AD203B41FA5}">
                      <a16:colId xmlns:a16="http://schemas.microsoft.com/office/drawing/2014/main" val="2701020248"/>
                    </a:ext>
                  </a:extLst>
                </a:gridCol>
                <a:gridCol w="300268">
                  <a:extLst>
                    <a:ext uri="{9D8B030D-6E8A-4147-A177-3AD203B41FA5}">
                      <a16:colId xmlns:a16="http://schemas.microsoft.com/office/drawing/2014/main" val="3757422909"/>
                    </a:ext>
                  </a:extLst>
                </a:gridCol>
                <a:gridCol w="424517">
                  <a:extLst>
                    <a:ext uri="{9D8B030D-6E8A-4147-A177-3AD203B41FA5}">
                      <a16:colId xmlns:a16="http://schemas.microsoft.com/office/drawing/2014/main" val="865962376"/>
                    </a:ext>
                  </a:extLst>
                </a:gridCol>
                <a:gridCol w="424517">
                  <a:extLst>
                    <a:ext uri="{9D8B030D-6E8A-4147-A177-3AD203B41FA5}">
                      <a16:colId xmlns:a16="http://schemas.microsoft.com/office/drawing/2014/main" val="2819251412"/>
                    </a:ext>
                  </a:extLst>
                </a:gridCol>
                <a:gridCol w="517704">
                  <a:extLst>
                    <a:ext uri="{9D8B030D-6E8A-4147-A177-3AD203B41FA5}">
                      <a16:colId xmlns:a16="http://schemas.microsoft.com/office/drawing/2014/main" val="3611487230"/>
                    </a:ext>
                  </a:extLst>
                </a:gridCol>
                <a:gridCol w="517704">
                  <a:extLst>
                    <a:ext uri="{9D8B030D-6E8A-4147-A177-3AD203B41FA5}">
                      <a16:colId xmlns:a16="http://schemas.microsoft.com/office/drawing/2014/main" val="4110522604"/>
                    </a:ext>
                  </a:extLst>
                </a:gridCol>
                <a:gridCol w="517704">
                  <a:extLst>
                    <a:ext uri="{9D8B030D-6E8A-4147-A177-3AD203B41FA5}">
                      <a16:colId xmlns:a16="http://schemas.microsoft.com/office/drawing/2014/main" val="3165483562"/>
                    </a:ext>
                  </a:extLst>
                </a:gridCol>
                <a:gridCol w="517704">
                  <a:extLst>
                    <a:ext uri="{9D8B030D-6E8A-4147-A177-3AD203B41FA5}">
                      <a16:colId xmlns:a16="http://schemas.microsoft.com/office/drawing/2014/main" val="1233335741"/>
                    </a:ext>
                  </a:extLst>
                </a:gridCol>
                <a:gridCol w="517704">
                  <a:extLst>
                    <a:ext uri="{9D8B030D-6E8A-4147-A177-3AD203B41FA5}">
                      <a16:colId xmlns:a16="http://schemas.microsoft.com/office/drawing/2014/main" val="3187617717"/>
                    </a:ext>
                  </a:extLst>
                </a:gridCol>
              </a:tblGrid>
              <a:tr h="126986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Year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Wk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Site Location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GB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No. of Trains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GB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No. of Locos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GB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Falcons (180)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GB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Hawks (50)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GB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Autos (40)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GB" sz="8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Sidetipper</a:t>
                      </a:r>
                      <a:r>
                        <a:rPr lang="en-GB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(15)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GB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Osprey (18)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GB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Salmon (20)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GB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RDT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GB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Tamper - Core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GB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Tamper - FUT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Site yardage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No of rails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Long Rail (216m) 56E1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Total CWR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Ballast (Tonnes)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Type 1 (Tonnes)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Spoil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G44 Concrete Sleepers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EG47 Concrete Sleepers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73254"/>
                  </a:ext>
                </a:extLst>
              </a:tr>
              <a:tr h="37937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2026-27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Pontypridd Track Renewal and LB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756784"/>
                  </a:ext>
                </a:extLst>
              </a:tr>
              <a:tr h="37937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2026-27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Pontypridd Track Renewal and LB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787345"/>
                  </a:ext>
                </a:extLst>
              </a:tr>
              <a:tr h="21157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2026-27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Cardiff Bay (Rail Drop)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538686"/>
                  </a:ext>
                </a:extLst>
              </a:tr>
              <a:tr h="21157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2026-27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Pontypridd Track Renewal and LB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964222"/>
                  </a:ext>
                </a:extLst>
              </a:tr>
              <a:tr h="9484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2026-27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Cardiff Bay Up Main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361730"/>
                  </a:ext>
                </a:extLst>
              </a:tr>
              <a:tr h="37937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2026-27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51/52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Cardiff Bay Re-doubling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718333"/>
                  </a:ext>
                </a:extLst>
              </a:tr>
              <a:tr h="18969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40293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09FFBC8-E09B-9D14-6FE3-0D252DFC38FE}"/>
              </a:ext>
            </a:extLst>
          </p:cNvPr>
          <p:cNvSpPr txBox="1"/>
          <p:nvPr/>
        </p:nvSpPr>
        <p:spPr>
          <a:xfrm>
            <a:off x="227013" y="5289331"/>
            <a:ext cx="11037448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Exact Volumes </a:t>
            </a:r>
            <a:r>
              <a:rPr lang="en-GB" b="1" dirty="0"/>
              <a:t>TBC</a:t>
            </a:r>
            <a:r>
              <a:rPr lang="en-GB" dirty="0"/>
              <a:t> for Cardiff Queen St Blockade Works (Total of 22 Trains, 2 Tampers)</a:t>
            </a:r>
          </a:p>
        </p:txBody>
      </p:sp>
    </p:spTree>
    <p:extLst>
      <p:ext uri="{BB962C8B-B14F-4D97-AF65-F5344CB8AC3E}">
        <p14:creationId xmlns:p14="http://schemas.microsoft.com/office/powerpoint/2010/main" val="3348026252"/>
      </p:ext>
    </p:extLst>
  </p:cSld>
  <p:clrMapOvr>
    <a:masterClrMapping/>
  </p:clrMapOvr>
</p:sld>
</file>

<file path=ppt/theme/theme1.xml><?xml version="1.0" encoding="utf-8"?>
<a:theme xmlns:a="http://schemas.openxmlformats.org/drawingml/2006/main" name="tfw 1">
  <a:themeElements>
    <a:clrScheme name="Transport for Wales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E60000"/>
      </a:accent1>
      <a:accent2>
        <a:srgbClr val="FF6666"/>
      </a:accent2>
      <a:accent3>
        <a:srgbClr val="FF9999"/>
      </a:accent3>
      <a:accent4>
        <a:srgbClr val="FFCCCC"/>
      </a:accent4>
      <a:accent5>
        <a:srgbClr val="FF0000"/>
      </a:accent5>
      <a:accent6>
        <a:srgbClr val="757070"/>
      </a:accent6>
      <a:hlink>
        <a:srgbClr val="00A5B5"/>
      </a:hlink>
      <a:folHlink>
        <a:srgbClr val="954F72"/>
      </a:folHlink>
    </a:clrScheme>
    <a:fontScheme name="Transport for Wales - Wales Sans">
      <a:majorFont>
        <a:latin typeface="Wales Sans Body Medium"/>
        <a:ea typeface=""/>
        <a:cs typeface=""/>
      </a:majorFont>
      <a:minorFont>
        <a:latin typeface="Wales Sans Bod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52736CB-6B00-4C76-9E37-BDD9C35A8364}" vid="{FAFE3D77-291D-46B3-B3F4-70DCF67F3E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5c016b2-91bb-44a0-89d6-e98b53e10f79">
      <Terms xmlns="http://schemas.microsoft.com/office/infopath/2007/PartnerControls"/>
    </lcf76f155ced4ddcb4097134ff3c332f>
    <TaxCatchAll xmlns="03c73746-8913-4ada-9150-2f93a8d311e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448A838584544AA23A332CBE7EC3BC" ma:contentTypeVersion="11" ma:contentTypeDescription="Create a new document." ma:contentTypeScope="" ma:versionID="e6f07a1ef17f822ed06615e7393ae3f1">
  <xsd:schema xmlns:xsd="http://www.w3.org/2001/XMLSchema" xmlns:xs="http://www.w3.org/2001/XMLSchema" xmlns:p="http://schemas.microsoft.com/office/2006/metadata/properties" xmlns:ns2="15c016b2-91bb-44a0-89d6-e98b53e10f79" xmlns:ns3="03c73746-8913-4ada-9150-2f93a8d311e2" targetNamespace="http://schemas.microsoft.com/office/2006/metadata/properties" ma:root="true" ma:fieldsID="5d946279470f5581dd076b67d47eba7a" ns2:_="" ns3:_="">
    <xsd:import namespace="15c016b2-91bb-44a0-89d6-e98b53e10f79"/>
    <xsd:import namespace="03c73746-8913-4ada-9150-2f93a8d311e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016b2-91bb-44a0-89d6-e98b53e10f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dfc7249c-bf68-4780-a2e5-99932a6b8d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73746-8913-4ada-9150-2f93a8d311e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24f52a9-60ac-4c8c-b788-29b800bfada0}" ma:internalName="TaxCatchAll" ma:showField="CatchAllData" ma:web="03c73746-8913-4ada-9150-2f93a8d311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D3843E-7339-49FF-A75D-77A6BDC51EA9}">
  <ds:schemaRefs>
    <ds:schemaRef ds:uri="54a054cb-4bcd-499a-a389-091b36cd926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343b76bf-4ae0-4513-977c-30d7b54c1c25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15c016b2-91bb-44a0-89d6-e98b53e10f79"/>
    <ds:schemaRef ds:uri="03c73746-8913-4ada-9150-2f93a8d311e2"/>
  </ds:schemaRefs>
</ds:datastoreItem>
</file>

<file path=customXml/itemProps2.xml><?xml version="1.0" encoding="utf-8"?>
<ds:datastoreItem xmlns:ds="http://schemas.openxmlformats.org/officeDocument/2006/customXml" ds:itemID="{564C7951-E729-421F-BD33-9E6A65AB39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1AF0CA-1785-4603-96EE-6B2496A6EF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c016b2-91bb-44a0-89d6-e98b53e10f79"/>
    <ds:schemaRef ds:uri="03c73746-8913-4ada-9150-2f93a8d311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7dcd024-3019-4826-9956-ba76b2a04ff4}" enabled="0" method="" siteId="{87dcd024-3019-4826-9956-ba76b2a04ff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TfW Powerpoint Template 2024 V1</Template>
  <TotalTime>441</TotalTime>
  <Words>793</Words>
  <Application>Microsoft Office PowerPoint</Application>
  <PresentationFormat>Widescreen</PresentationFormat>
  <Paragraphs>264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Aptos Narrow</vt:lpstr>
      <vt:lpstr>Arial</vt:lpstr>
      <vt:lpstr>Calibri</vt:lpstr>
      <vt:lpstr>Courier New</vt:lpstr>
      <vt:lpstr>Wales Sans Body</vt:lpstr>
      <vt:lpstr>Wales Sans Body Medium</vt:lpstr>
      <vt:lpstr>Wingdings</vt:lpstr>
      <vt:lpstr>tfw 1</vt:lpstr>
      <vt:lpstr>Acrobat Document</vt:lpstr>
      <vt:lpstr>PowerPoint Presentation</vt:lpstr>
      <vt:lpstr>Cardiff Queen Street Station – Existing Layout</vt:lpstr>
      <vt:lpstr>Cardiff Queen St - Current and Proposed Layout</vt:lpstr>
      <vt:lpstr>Cardiff Queen St – Enabling and Blockade Works </vt:lpstr>
      <vt:lpstr>Cardiff Bay Line – Existing Layout</vt:lpstr>
      <vt:lpstr>Cardiff Bay Line - Proposed Layout</vt:lpstr>
      <vt:lpstr>Cardiff Bay Line – Enabling and Blockade Works </vt:lpstr>
      <vt:lpstr>Pontypridd Station </vt:lpstr>
      <vt:lpstr>Haulage Schedule </vt:lpstr>
      <vt:lpstr>Access Schedule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Brett Chatwin</dc:creator>
  <cp:lastModifiedBy>Brett Chatwin</cp:lastModifiedBy>
  <cp:revision>23</cp:revision>
  <dcterms:created xsi:type="dcterms:W3CDTF">2025-08-12T14:42:11Z</dcterms:created>
  <dcterms:modified xsi:type="dcterms:W3CDTF">2025-09-17T13:32:04Z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0x0101007A448A838584544AA23A332CBE7EC3BC</vt:lpwstr>
  </property>
  <property fmtid="{D5CDD505-2E9C-101B-9397-08002B2CF9AE}" pid="3" name="MediaServiceImageTags">
    <vt:lpwstr/>
  </property>
</Properties>
</file>