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256" r:id="rId5"/>
    <p:sldId id="262" r:id="rId6"/>
    <p:sldId id="260" r:id="rId7"/>
    <p:sldId id="265" r:id="rId8"/>
    <p:sldId id="266" r:id="rId9"/>
    <p:sldId id="267" r:id="rId10"/>
    <p:sldId id="268" r:id="rId11"/>
    <p:sldId id="269" r:id="rId12"/>
    <p:sldId id="270" r:id="rId13"/>
    <p:sldId id="271" r:id="rId14"/>
    <p:sldId id="272" r:id="rId15"/>
    <p:sldId id="274" r:id="rId16"/>
    <p:sldId id="275" r:id="rId17"/>
    <p:sldId id="276" r:id="rId18"/>
    <p:sldId id="277" r:id="rId1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dwards Emma         H.Q." initials="EEH" lastIdx="9" clrIdx="0">
    <p:extLst>
      <p:ext uri="{19B8F6BF-5375-455C-9EA6-DF929625EA0E}">
        <p15:presenceInfo xmlns:p15="http://schemas.microsoft.com/office/powerpoint/2012/main" userId="S::9995442@mawwfire.gov.uk::ade92dcd-91a8-4a15-ac4c-610d0d85ff6e" providerId="AD"/>
      </p:ext>
    </p:extLst>
  </p:cmAuthor>
  <p:cmAuthor id="2" name="Roberts Alexandria      (Head of Corporate Risk)" initials="RA(oCR" lastIdx="1" clrIdx="1">
    <p:extLst>
      <p:ext uri="{19B8F6BF-5375-455C-9EA6-DF929625EA0E}">
        <p15:presenceInfo xmlns:p15="http://schemas.microsoft.com/office/powerpoint/2012/main" userId="S::9995345@mawwfire.gov.uk::408259cd-cdc4-4c88-876f-9226757631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a:srgbClr val="FF9900"/>
    <a:srgbClr val="FF7C80"/>
    <a:srgbClr val="FF9933"/>
    <a:srgbClr val="CCFFFF"/>
    <a:srgbClr val="FFCCFF"/>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Coaker" userId="a907ce5c-a9d7-45d5-87ea-c1f3f388c0a4" providerId="ADAL" clId="{5E1D76A0-61A8-47E9-9EC1-16B9A7449A9F}"/>
    <pc:docChg chg="undo redo custSel addSld delSld modSld sldOrd">
      <pc:chgData name="Mark Coaker" userId="a907ce5c-a9d7-45d5-87ea-c1f3f388c0a4" providerId="ADAL" clId="{5E1D76A0-61A8-47E9-9EC1-16B9A7449A9F}" dt="2026-03-16T09:20:47.458" v="14522" actId="1076"/>
      <pc:docMkLst>
        <pc:docMk/>
      </pc:docMkLst>
      <pc:sldChg chg="addSp delSp modSp mod ord">
        <pc:chgData name="Mark Coaker" userId="a907ce5c-a9d7-45d5-87ea-c1f3f388c0a4" providerId="ADAL" clId="{5E1D76A0-61A8-47E9-9EC1-16B9A7449A9F}" dt="2026-03-16T09:20:47.458" v="14522" actId="1076"/>
        <pc:sldMkLst>
          <pc:docMk/>
          <pc:sldMk cId="2711660215" sldId="262"/>
        </pc:sldMkLst>
        <pc:spChg chg="add mod">
          <ac:chgData name="Mark Coaker" userId="a907ce5c-a9d7-45d5-87ea-c1f3f388c0a4" providerId="ADAL" clId="{5E1D76A0-61A8-47E9-9EC1-16B9A7449A9F}" dt="2026-03-16T09:20:47.458" v="14522" actId="1076"/>
          <ac:spMkLst>
            <pc:docMk/>
            <pc:sldMk cId="2711660215" sldId="262"/>
            <ac:spMk id="3" creationId="{7DA1B8AE-14C9-F10A-4BA9-03779BAC44B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65F8E76-90D4-6E7C-3464-0A6001E39941}"/>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BBC1A285-FAF7-751E-B934-E3612227BD59}"/>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C4266DA-C1DD-47DD-8B9E-6E5561E50F1E}" type="datetimeFigureOut">
              <a:rPr lang="en-GB" smtClean="0"/>
              <a:t>20/10/2026</a:t>
            </a:fld>
            <a:endParaRPr lang="en-GB"/>
          </a:p>
        </p:txBody>
      </p:sp>
      <p:sp>
        <p:nvSpPr>
          <p:cNvPr id="4" name="Footer Placeholder 3">
            <a:extLst>
              <a:ext uri="{FF2B5EF4-FFF2-40B4-BE49-F238E27FC236}">
                <a16:creationId xmlns:a16="http://schemas.microsoft.com/office/drawing/2014/main" id="{363A64E9-3BF6-42DB-AD89-5D536F8F300F}"/>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E724AF54-17A6-5773-7AC2-BB0F563C87D1}"/>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76528BCC-FF3E-406D-BC51-DF173C0758A4}" type="slidenum">
              <a:rPr lang="en-GB" smtClean="0"/>
              <a:t>‹#›</a:t>
            </a:fld>
            <a:endParaRPr lang="en-GB"/>
          </a:p>
        </p:txBody>
      </p:sp>
    </p:spTree>
    <p:extLst>
      <p:ext uri="{BB962C8B-B14F-4D97-AF65-F5344CB8AC3E}">
        <p14:creationId xmlns:p14="http://schemas.microsoft.com/office/powerpoint/2010/main" val="247007750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6FD31686-203F-4DE1-A83C-3273322164BE}" type="datetimeFigureOut">
              <a:rPr lang="en-GB" smtClean="0"/>
              <a:t>20/10/2026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A12CC7BB-74DA-4174-A3D1-23376C2F3F57}" type="slidenum">
              <a:rPr lang="en-GB" smtClean="0"/>
              <a:t>‹#›</a:t>
            </a:fld>
            <a:endParaRPr lang="en-GB"/>
          </a:p>
        </p:txBody>
      </p:sp>
    </p:spTree>
    <p:extLst>
      <p:ext uri="{BB962C8B-B14F-4D97-AF65-F5344CB8AC3E}">
        <p14:creationId xmlns:p14="http://schemas.microsoft.com/office/powerpoint/2010/main" val="397137613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688064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08C3B-8682-4BFE-8C39-57DE3B6A9A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81C342E-69D5-4755-9B3C-899F40D55D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2E936B5-D084-4439-9DA0-5225B6E70BED}"/>
              </a:ext>
            </a:extLst>
          </p:cNvPr>
          <p:cNvSpPr>
            <a:spLocks noGrp="1"/>
          </p:cNvSpPr>
          <p:nvPr>
            <p:ph type="dt" sz="half" idx="10"/>
          </p:nvPr>
        </p:nvSpPr>
        <p:spPr/>
        <p:txBody>
          <a:bodyPr/>
          <a:lstStyle/>
          <a:p>
            <a:r>
              <a:rPr lang="en-US"/>
              <a:t>29/01/2026</a:t>
            </a:r>
            <a:endParaRPr lang="en-GB"/>
          </a:p>
        </p:txBody>
      </p:sp>
      <p:sp>
        <p:nvSpPr>
          <p:cNvPr id="5" name="Footer Placeholder 4">
            <a:extLst>
              <a:ext uri="{FF2B5EF4-FFF2-40B4-BE49-F238E27FC236}">
                <a16:creationId xmlns:a16="http://schemas.microsoft.com/office/drawing/2014/main" id="{BF6968E8-26D9-44A2-A4C9-BBAC4E9FF7EA}"/>
              </a:ext>
            </a:extLst>
          </p:cNvPr>
          <p:cNvSpPr>
            <a:spLocks noGrp="1"/>
          </p:cNvSpPr>
          <p:nvPr>
            <p:ph type="ftr" sz="quarter" idx="11"/>
          </p:nvPr>
        </p:nvSpPr>
        <p:spPr/>
        <p:txBody>
          <a:bodyPr/>
          <a:lstStyle/>
          <a:p>
            <a:r>
              <a:rPr lang="en-GB"/>
              <a:t>ES03(V1)     Ystadau/Estates     January 2026</a:t>
            </a:r>
          </a:p>
        </p:txBody>
      </p:sp>
      <p:sp>
        <p:nvSpPr>
          <p:cNvPr id="6" name="Slide Number Placeholder 5">
            <a:extLst>
              <a:ext uri="{FF2B5EF4-FFF2-40B4-BE49-F238E27FC236}">
                <a16:creationId xmlns:a16="http://schemas.microsoft.com/office/drawing/2014/main" id="{86C6D61E-EB0C-4855-AFA8-72912F9FC871}"/>
              </a:ext>
            </a:extLst>
          </p:cNvPr>
          <p:cNvSpPr>
            <a:spLocks noGrp="1"/>
          </p:cNvSpPr>
          <p:nvPr>
            <p:ph type="sldNum" sz="quarter" idx="12"/>
          </p:nvPr>
        </p:nvSpPr>
        <p:spPr/>
        <p:txBody>
          <a:bodyPr/>
          <a:lstStyle/>
          <a:p>
            <a:fld id="{3C6FBCF6-6943-4290-9501-B6B47F9BFECE}" type="slidenum">
              <a:rPr lang="en-GB" smtClean="0"/>
              <a:t>‹#›</a:t>
            </a:fld>
            <a:endParaRPr lang="en-GB"/>
          </a:p>
        </p:txBody>
      </p:sp>
    </p:spTree>
    <p:extLst>
      <p:ext uri="{BB962C8B-B14F-4D97-AF65-F5344CB8AC3E}">
        <p14:creationId xmlns:p14="http://schemas.microsoft.com/office/powerpoint/2010/main" val="589802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10894-7600-47B5-9D8B-7D6F1692143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D6D968A-195B-4D26-8942-D7EB307A19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083C4D-B095-417C-9651-ABAD1E946019}"/>
              </a:ext>
            </a:extLst>
          </p:cNvPr>
          <p:cNvSpPr>
            <a:spLocks noGrp="1"/>
          </p:cNvSpPr>
          <p:nvPr>
            <p:ph type="dt" sz="half" idx="10"/>
          </p:nvPr>
        </p:nvSpPr>
        <p:spPr/>
        <p:txBody>
          <a:bodyPr/>
          <a:lstStyle/>
          <a:p>
            <a:r>
              <a:rPr lang="en-US"/>
              <a:t>29/01/2026</a:t>
            </a:r>
            <a:endParaRPr lang="en-GB"/>
          </a:p>
        </p:txBody>
      </p:sp>
      <p:sp>
        <p:nvSpPr>
          <p:cNvPr id="5" name="Footer Placeholder 4">
            <a:extLst>
              <a:ext uri="{FF2B5EF4-FFF2-40B4-BE49-F238E27FC236}">
                <a16:creationId xmlns:a16="http://schemas.microsoft.com/office/drawing/2014/main" id="{DD34B1AA-883D-47A1-A893-215A6537D8E6}"/>
              </a:ext>
            </a:extLst>
          </p:cNvPr>
          <p:cNvSpPr>
            <a:spLocks noGrp="1"/>
          </p:cNvSpPr>
          <p:nvPr>
            <p:ph type="ftr" sz="quarter" idx="11"/>
          </p:nvPr>
        </p:nvSpPr>
        <p:spPr/>
        <p:txBody>
          <a:bodyPr/>
          <a:lstStyle/>
          <a:p>
            <a:r>
              <a:rPr lang="en-GB"/>
              <a:t>ES03(V1)     Ystadau/Estates     January 2026</a:t>
            </a:r>
          </a:p>
        </p:txBody>
      </p:sp>
      <p:sp>
        <p:nvSpPr>
          <p:cNvPr id="6" name="Slide Number Placeholder 5">
            <a:extLst>
              <a:ext uri="{FF2B5EF4-FFF2-40B4-BE49-F238E27FC236}">
                <a16:creationId xmlns:a16="http://schemas.microsoft.com/office/drawing/2014/main" id="{C2079B50-89F0-4836-A716-4D1EA0597FCA}"/>
              </a:ext>
            </a:extLst>
          </p:cNvPr>
          <p:cNvSpPr>
            <a:spLocks noGrp="1"/>
          </p:cNvSpPr>
          <p:nvPr>
            <p:ph type="sldNum" sz="quarter" idx="12"/>
          </p:nvPr>
        </p:nvSpPr>
        <p:spPr/>
        <p:txBody>
          <a:bodyPr/>
          <a:lstStyle/>
          <a:p>
            <a:fld id="{3C6FBCF6-6943-4290-9501-B6B47F9BFECE}" type="slidenum">
              <a:rPr lang="en-GB" smtClean="0"/>
              <a:t>‹#›</a:t>
            </a:fld>
            <a:endParaRPr lang="en-GB"/>
          </a:p>
        </p:txBody>
      </p:sp>
    </p:spTree>
    <p:extLst>
      <p:ext uri="{BB962C8B-B14F-4D97-AF65-F5344CB8AC3E}">
        <p14:creationId xmlns:p14="http://schemas.microsoft.com/office/powerpoint/2010/main" val="3378238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B7C2B-05DF-4CC3-9086-16A8DDDD2E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C4FDC3A-AD25-4461-9E3D-42EC98367A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D09D64-9580-4187-809F-F16EBDAE6A82}"/>
              </a:ext>
            </a:extLst>
          </p:cNvPr>
          <p:cNvSpPr>
            <a:spLocks noGrp="1"/>
          </p:cNvSpPr>
          <p:nvPr>
            <p:ph type="dt" sz="half" idx="10"/>
          </p:nvPr>
        </p:nvSpPr>
        <p:spPr/>
        <p:txBody>
          <a:bodyPr/>
          <a:lstStyle/>
          <a:p>
            <a:r>
              <a:rPr lang="en-US"/>
              <a:t>29/01/2026</a:t>
            </a:r>
            <a:endParaRPr lang="en-GB"/>
          </a:p>
        </p:txBody>
      </p:sp>
      <p:sp>
        <p:nvSpPr>
          <p:cNvPr id="5" name="Footer Placeholder 4">
            <a:extLst>
              <a:ext uri="{FF2B5EF4-FFF2-40B4-BE49-F238E27FC236}">
                <a16:creationId xmlns:a16="http://schemas.microsoft.com/office/drawing/2014/main" id="{3652DB2D-408A-44FA-B0BA-B2CD2665129D}"/>
              </a:ext>
            </a:extLst>
          </p:cNvPr>
          <p:cNvSpPr>
            <a:spLocks noGrp="1"/>
          </p:cNvSpPr>
          <p:nvPr>
            <p:ph type="ftr" sz="quarter" idx="11"/>
          </p:nvPr>
        </p:nvSpPr>
        <p:spPr/>
        <p:txBody>
          <a:bodyPr/>
          <a:lstStyle/>
          <a:p>
            <a:r>
              <a:rPr lang="en-GB"/>
              <a:t>ES03(V1)     Ystadau/Estates     January 2026</a:t>
            </a:r>
          </a:p>
        </p:txBody>
      </p:sp>
      <p:sp>
        <p:nvSpPr>
          <p:cNvPr id="6" name="Slide Number Placeholder 5">
            <a:extLst>
              <a:ext uri="{FF2B5EF4-FFF2-40B4-BE49-F238E27FC236}">
                <a16:creationId xmlns:a16="http://schemas.microsoft.com/office/drawing/2014/main" id="{65B17026-9F99-42FC-8614-010F9078315C}"/>
              </a:ext>
            </a:extLst>
          </p:cNvPr>
          <p:cNvSpPr>
            <a:spLocks noGrp="1"/>
          </p:cNvSpPr>
          <p:nvPr>
            <p:ph type="sldNum" sz="quarter" idx="12"/>
          </p:nvPr>
        </p:nvSpPr>
        <p:spPr/>
        <p:txBody>
          <a:bodyPr/>
          <a:lstStyle/>
          <a:p>
            <a:fld id="{3C6FBCF6-6943-4290-9501-B6B47F9BFECE}" type="slidenum">
              <a:rPr lang="en-GB" smtClean="0"/>
              <a:t>‹#›</a:t>
            </a:fld>
            <a:endParaRPr lang="en-GB"/>
          </a:p>
        </p:txBody>
      </p:sp>
    </p:spTree>
    <p:extLst>
      <p:ext uri="{BB962C8B-B14F-4D97-AF65-F5344CB8AC3E}">
        <p14:creationId xmlns:p14="http://schemas.microsoft.com/office/powerpoint/2010/main" val="4188601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37836-EE47-4F79-807E-49CBEE57882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D704C3C-8373-4580-9C46-891DD76451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EA998FE-B6DF-4567-B6DC-7685DC3295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83E067A-CBFD-4AFD-B2C0-5533CBDED432}"/>
              </a:ext>
            </a:extLst>
          </p:cNvPr>
          <p:cNvSpPr>
            <a:spLocks noGrp="1"/>
          </p:cNvSpPr>
          <p:nvPr>
            <p:ph type="dt" sz="half" idx="10"/>
          </p:nvPr>
        </p:nvSpPr>
        <p:spPr/>
        <p:txBody>
          <a:bodyPr/>
          <a:lstStyle/>
          <a:p>
            <a:r>
              <a:rPr lang="en-US"/>
              <a:t>29/01/2026</a:t>
            </a:r>
            <a:endParaRPr lang="en-GB"/>
          </a:p>
        </p:txBody>
      </p:sp>
      <p:sp>
        <p:nvSpPr>
          <p:cNvPr id="6" name="Footer Placeholder 5">
            <a:extLst>
              <a:ext uri="{FF2B5EF4-FFF2-40B4-BE49-F238E27FC236}">
                <a16:creationId xmlns:a16="http://schemas.microsoft.com/office/drawing/2014/main" id="{745EF662-1593-4C2D-89C6-304E0F1E8AF3}"/>
              </a:ext>
            </a:extLst>
          </p:cNvPr>
          <p:cNvSpPr>
            <a:spLocks noGrp="1"/>
          </p:cNvSpPr>
          <p:nvPr>
            <p:ph type="ftr" sz="quarter" idx="11"/>
          </p:nvPr>
        </p:nvSpPr>
        <p:spPr/>
        <p:txBody>
          <a:bodyPr/>
          <a:lstStyle/>
          <a:p>
            <a:r>
              <a:rPr lang="en-GB"/>
              <a:t>ES03(V1)     Ystadau/Estates     January 2026</a:t>
            </a:r>
          </a:p>
        </p:txBody>
      </p:sp>
      <p:sp>
        <p:nvSpPr>
          <p:cNvPr id="7" name="Slide Number Placeholder 6">
            <a:extLst>
              <a:ext uri="{FF2B5EF4-FFF2-40B4-BE49-F238E27FC236}">
                <a16:creationId xmlns:a16="http://schemas.microsoft.com/office/drawing/2014/main" id="{C2F607E5-C1DC-4D44-8AF0-F7838B24977D}"/>
              </a:ext>
            </a:extLst>
          </p:cNvPr>
          <p:cNvSpPr>
            <a:spLocks noGrp="1"/>
          </p:cNvSpPr>
          <p:nvPr>
            <p:ph type="sldNum" sz="quarter" idx="12"/>
          </p:nvPr>
        </p:nvSpPr>
        <p:spPr/>
        <p:txBody>
          <a:bodyPr/>
          <a:lstStyle/>
          <a:p>
            <a:fld id="{3C6FBCF6-6943-4290-9501-B6B47F9BFECE}" type="slidenum">
              <a:rPr lang="en-GB" smtClean="0"/>
              <a:t>‹#›</a:t>
            </a:fld>
            <a:endParaRPr lang="en-GB"/>
          </a:p>
        </p:txBody>
      </p:sp>
    </p:spTree>
    <p:extLst>
      <p:ext uri="{BB962C8B-B14F-4D97-AF65-F5344CB8AC3E}">
        <p14:creationId xmlns:p14="http://schemas.microsoft.com/office/powerpoint/2010/main" val="2207210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71467-A308-4DED-BE6F-078E91A4E3B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EAF21E-1F1D-40DB-9A79-563B4261EC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A2DB96-B550-44BA-883B-43E250BC15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C1703B9-F2A5-4979-85EB-1C67D096DC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D4079E-F325-4754-BFD2-39CECBB9E9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E84212F-BAA1-474A-8CCA-0C88299A1418}"/>
              </a:ext>
            </a:extLst>
          </p:cNvPr>
          <p:cNvSpPr>
            <a:spLocks noGrp="1"/>
          </p:cNvSpPr>
          <p:nvPr>
            <p:ph type="dt" sz="half" idx="10"/>
          </p:nvPr>
        </p:nvSpPr>
        <p:spPr/>
        <p:txBody>
          <a:bodyPr/>
          <a:lstStyle/>
          <a:p>
            <a:r>
              <a:rPr lang="en-US"/>
              <a:t>29/01/2026</a:t>
            </a:r>
            <a:endParaRPr lang="en-GB"/>
          </a:p>
        </p:txBody>
      </p:sp>
      <p:sp>
        <p:nvSpPr>
          <p:cNvPr id="8" name="Footer Placeholder 7">
            <a:extLst>
              <a:ext uri="{FF2B5EF4-FFF2-40B4-BE49-F238E27FC236}">
                <a16:creationId xmlns:a16="http://schemas.microsoft.com/office/drawing/2014/main" id="{6A0FD275-077D-4ED3-81C8-38D2CC5ADE99}"/>
              </a:ext>
            </a:extLst>
          </p:cNvPr>
          <p:cNvSpPr>
            <a:spLocks noGrp="1"/>
          </p:cNvSpPr>
          <p:nvPr>
            <p:ph type="ftr" sz="quarter" idx="11"/>
          </p:nvPr>
        </p:nvSpPr>
        <p:spPr/>
        <p:txBody>
          <a:bodyPr/>
          <a:lstStyle/>
          <a:p>
            <a:r>
              <a:rPr lang="en-GB"/>
              <a:t>ES03(V1)     Ystadau/Estates     January 2026</a:t>
            </a:r>
          </a:p>
        </p:txBody>
      </p:sp>
      <p:sp>
        <p:nvSpPr>
          <p:cNvPr id="9" name="Slide Number Placeholder 8">
            <a:extLst>
              <a:ext uri="{FF2B5EF4-FFF2-40B4-BE49-F238E27FC236}">
                <a16:creationId xmlns:a16="http://schemas.microsoft.com/office/drawing/2014/main" id="{60873E36-FA05-4A46-8918-3AD97C5DD578}"/>
              </a:ext>
            </a:extLst>
          </p:cNvPr>
          <p:cNvSpPr>
            <a:spLocks noGrp="1"/>
          </p:cNvSpPr>
          <p:nvPr>
            <p:ph type="sldNum" sz="quarter" idx="12"/>
          </p:nvPr>
        </p:nvSpPr>
        <p:spPr/>
        <p:txBody>
          <a:bodyPr/>
          <a:lstStyle/>
          <a:p>
            <a:fld id="{3C6FBCF6-6943-4290-9501-B6B47F9BFECE}" type="slidenum">
              <a:rPr lang="en-GB" smtClean="0"/>
              <a:t>‹#›</a:t>
            </a:fld>
            <a:endParaRPr lang="en-GB"/>
          </a:p>
        </p:txBody>
      </p:sp>
    </p:spTree>
    <p:extLst>
      <p:ext uri="{BB962C8B-B14F-4D97-AF65-F5344CB8AC3E}">
        <p14:creationId xmlns:p14="http://schemas.microsoft.com/office/powerpoint/2010/main" val="2140799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AEBD9-B2B9-4323-9F4D-B5C29FDAF68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21756DC-5A6F-4AC9-BF85-08D0AC969DA7}"/>
              </a:ext>
            </a:extLst>
          </p:cNvPr>
          <p:cNvSpPr>
            <a:spLocks noGrp="1"/>
          </p:cNvSpPr>
          <p:nvPr>
            <p:ph type="dt" sz="half" idx="10"/>
          </p:nvPr>
        </p:nvSpPr>
        <p:spPr/>
        <p:txBody>
          <a:bodyPr/>
          <a:lstStyle/>
          <a:p>
            <a:r>
              <a:rPr lang="en-US"/>
              <a:t>29/01/2026</a:t>
            </a:r>
            <a:endParaRPr lang="en-GB"/>
          </a:p>
        </p:txBody>
      </p:sp>
      <p:sp>
        <p:nvSpPr>
          <p:cNvPr id="4" name="Footer Placeholder 3">
            <a:extLst>
              <a:ext uri="{FF2B5EF4-FFF2-40B4-BE49-F238E27FC236}">
                <a16:creationId xmlns:a16="http://schemas.microsoft.com/office/drawing/2014/main" id="{7927E8F3-EE61-4B0A-A934-451B8C06BAE5}"/>
              </a:ext>
            </a:extLst>
          </p:cNvPr>
          <p:cNvSpPr>
            <a:spLocks noGrp="1"/>
          </p:cNvSpPr>
          <p:nvPr>
            <p:ph type="ftr" sz="quarter" idx="11"/>
          </p:nvPr>
        </p:nvSpPr>
        <p:spPr/>
        <p:txBody>
          <a:bodyPr/>
          <a:lstStyle/>
          <a:p>
            <a:r>
              <a:rPr lang="en-GB"/>
              <a:t>ES03(V1)     Ystadau/Estates     January 2026</a:t>
            </a:r>
          </a:p>
        </p:txBody>
      </p:sp>
      <p:sp>
        <p:nvSpPr>
          <p:cNvPr id="5" name="Slide Number Placeholder 4">
            <a:extLst>
              <a:ext uri="{FF2B5EF4-FFF2-40B4-BE49-F238E27FC236}">
                <a16:creationId xmlns:a16="http://schemas.microsoft.com/office/drawing/2014/main" id="{1035456D-BBB8-4042-9FF3-C2FEB7BAEBE1}"/>
              </a:ext>
            </a:extLst>
          </p:cNvPr>
          <p:cNvSpPr>
            <a:spLocks noGrp="1"/>
          </p:cNvSpPr>
          <p:nvPr>
            <p:ph type="sldNum" sz="quarter" idx="12"/>
          </p:nvPr>
        </p:nvSpPr>
        <p:spPr/>
        <p:txBody>
          <a:bodyPr/>
          <a:lstStyle/>
          <a:p>
            <a:fld id="{3C6FBCF6-6943-4290-9501-B6B47F9BFECE}" type="slidenum">
              <a:rPr lang="en-GB" smtClean="0"/>
              <a:t>‹#›</a:t>
            </a:fld>
            <a:endParaRPr lang="en-GB"/>
          </a:p>
        </p:txBody>
      </p:sp>
    </p:spTree>
    <p:extLst>
      <p:ext uri="{BB962C8B-B14F-4D97-AF65-F5344CB8AC3E}">
        <p14:creationId xmlns:p14="http://schemas.microsoft.com/office/powerpoint/2010/main" val="2237545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25C687-98F8-485C-9921-DC88AAF0C013}"/>
              </a:ext>
            </a:extLst>
          </p:cNvPr>
          <p:cNvSpPr>
            <a:spLocks noGrp="1"/>
          </p:cNvSpPr>
          <p:nvPr>
            <p:ph type="dt" sz="half" idx="10"/>
          </p:nvPr>
        </p:nvSpPr>
        <p:spPr/>
        <p:txBody>
          <a:bodyPr/>
          <a:lstStyle/>
          <a:p>
            <a:r>
              <a:rPr lang="en-US"/>
              <a:t>29/01/2026</a:t>
            </a:r>
            <a:endParaRPr lang="en-GB"/>
          </a:p>
        </p:txBody>
      </p:sp>
      <p:sp>
        <p:nvSpPr>
          <p:cNvPr id="3" name="Footer Placeholder 2">
            <a:extLst>
              <a:ext uri="{FF2B5EF4-FFF2-40B4-BE49-F238E27FC236}">
                <a16:creationId xmlns:a16="http://schemas.microsoft.com/office/drawing/2014/main" id="{7AEE5B7D-F176-4943-BA0B-302403A39D4A}"/>
              </a:ext>
            </a:extLst>
          </p:cNvPr>
          <p:cNvSpPr>
            <a:spLocks noGrp="1"/>
          </p:cNvSpPr>
          <p:nvPr>
            <p:ph type="ftr" sz="quarter" idx="11"/>
          </p:nvPr>
        </p:nvSpPr>
        <p:spPr/>
        <p:txBody>
          <a:bodyPr/>
          <a:lstStyle/>
          <a:p>
            <a:r>
              <a:rPr lang="en-GB"/>
              <a:t>ES03(V1)     Ystadau/Estates     January 2026</a:t>
            </a:r>
          </a:p>
        </p:txBody>
      </p:sp>
      <p:sp>
        <p:nvSpPr>
          <p:cNvPr id="4" name="Slide Number Placeholder 3">
            <a:extLst>
              <a:ext uri="{FF2B5EF4-FFF2-40B4-BE49-F238E27FC236}">
                <a16:creationId xmlns:a16="http://schemas.microsoft.com/office/drawing/2014/main" id="{EB21884F-97AF-47EF-8A38-24CB741A6312}"/>
              </a:ext>
            </a:extLst>
          </p:cNvPr>
          <p:cNvSpPr>
            <a:spLocks noGrp="1"/>
          </p:cNvSpPr>
          <p:nvPr>
            <p:ph type="sldNum" sz="quarter" idx="12"/>
          </p:nvPr>
        </p:nvSpPr>
        <p:spPr/>
        <p:txBody>
          <a:bodyPr/>
          <a:lstStyle/>
          <a:p>
            <a:fld id="{3C6FBCF6-6943-4290-9501-B6B47F9BFECE}" type="slidenum">
              <a:rPr lang="en-GB" smtClean="0"/>
              <a:t>‹#›</a:t>
            </a:fld>
            <a:endParaRPr lang="en-GB"/>
          </a:p>
        </p:txBody>
      </p:sp>
    </p:spTree>
    <p:extLst>
      <p:ext uri="{BB962C8B-B14F-4D97-AF65-F5344CB8AC3E}">
        <p14:creationId xmlns:p14="http://schemas.microsoft.com/office/powerpoint/2010/main" val="1425926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7371F-D2F7-481A-9C99-4020E73417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1BDA072-67C9-4552-B51F-14AAE7F458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A4E63BA-9BBE-4384-B5F2-BCB7F1D502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9BD69F-50D9-4048-8D3E-86A063722A81}"/>
              </a:ext>
            </a:extLst>
          </p:cNvPr>
          <p:cNvSpPr>
            <a:spLocks noGrp="1"/>
          </p:cNvSpPr>
          <p:nvPr>
            <p:ph type="dt" sz="half" idx="10"/>
          </p:nvPr>
        </p:nvSpPr>
        <p:spPr/>
        <p:txBody>
          <a:bodyPr/>
          <a:lstStyle/>
          <a:p>
            <a:r>
              <a:rPr lang="en-US"/>
              <a:t>29/01/2026</a:t>
            </a:r>
            <a:endParaRPr lang="en-GB"/>
          </a:p>
        </p:txBody>
      </p:sp>
      <p:sp>
        <p:nvSpPr>
          <p:cNvPr id="6" name="Footer Placeholder 5">
            <a:extLst>
              <a:ext uri="{FF2B5EF4-FFF2-40B4-BE49-F238E27FC236}">
                <a16:creationId xmlns:a16="http://schemas.microsoft.com/office/drawing/2014/main" id="{90899575-AA90-4E76-B396-2107157EF75F}"/>
              </a:ext>
            </a:extLst>
          </p:cNvPr>
          <p:cNvSpPr>
            <a:spLocks noGrp="1"/>
          </p:cNvSpPr>
          <p:nvPr>
            <p:ph type="ftr" sz="quarter" idx="11"/>
          </p:nvPr>
        </p:nvSpPr>
        <p:spPr/>
        <p:txBody>
          <a:bodyPr/>
          <a:lstStyle/>
          <a:p>
            <a:r>
              <a:rPr lang="en-GB"/>
              <a:t>ES03(V1)     Ystadau/Estates     January 2026</a:t>
            </a:r>
          </a:p>
        </p:txBody>
      </p:sp>
      <p:sp>
        <p:nvSpPr>
          <p:cNvPr id="7" name="Slide Number Placeholder 6">
            <a:extLst>
              <a:ext uri="{FF2B5EF4-FFF2-40B4-BE49-F238E27FC236}">
                <a16:creationId xmlns:a16="http://schemas.microsoft.com/office/drawing/2014/main" id="{73DA18CE-7818-40C1-83BA-D2D76D10EC42}"/>
              </a:ext>
            </a:extLst>
          </p:cNvPr>
          <p:cNvSpPr>
            <a:spLocks noGrp="1"/>
          </p:cNvSpPr>
          <p:nvPr>
            <p:ph type="sldNum" sz="quarter" idx="12"/>
          </p:nvPr>
        </p:nvSpPr>
        <p:spPr/>
        <p:txBody>
          <a:bodyPr/>
          <a:lstStyle/>
          <a:p>
            <a:fld id="{3C6FBCF6-6943-4290-9501-B6B47F9BFECE}" type="slidenum">
              <a:rPr lang="en-GB" smtClean="0"/>
              <a:t>‹#›</a:t>
            </a:fld>
            <a:endParaRPr lang="en-GB"/>
          </a:p>
        </p:txBody>
      </p:sp>
    </p:spTree>
    <p:extLst>
      <p:ext uri="{BB962C8B-B14F-4D97-AF65-F5344CB8AC3E}">
        <p14:creationId xmlns:p14="http://schemas.microsoft.com/office/powerpoint/2010/main" val="3617450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84F08-3CBC-4604-BA88-3A4C18FE65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2E51157-AF97-48E1-B77E-68748B8737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5826CC8-0C37-4664-A063-AB6A73BC09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86B1FF-D2FD-47E6-86A0-D9E8F82AE1DB}"/>
              </a:ext>
            </a:extLst>
          </p:cNvPr>
          <p:cNvSpPr>
            <a:spLocks noGrp="1"/>
          </p:cNvSpPr>
          <p:nvPr>
            <p:ph type="dt" sz="half" idx="10"/>
          </p:nvPr>
        </p:nvSpPr>
        <p:spPr/>
        <p:txBody>
          <a:bodyPr/>
          <a:lstStyle/>
          <a:p>
            <a:r>
              <a:rPr lang="en-US"/>
              <a:t>29/01/2026</a:t>
            </a:r>
            <a:endParaRPr lang="en-GB"/>
          </a:p>
        </p:txBody>
      </p:sp>
      <p:sp>
        <p:nvSpPr>
          <p:cNvPr id="6" name="Footer Placeholder 5">
            <a:extLst>
              <a:ext uri="{FF2B5EF4-FFF2-40B4-BE49-F238E27FC236}">
                <a16:creationId xmlns:a16="http://schemas.microsoft.com/office/drawing/2014/main" id="{EB69242E-B5AF-4673-9B27-A10B34D43E8C}"/>
              </a:ext>
            </a:extLst>
          </p:cNvPr>
          <p:cNvSpPr>
            <a:spLocks noGrp="1"/>
          </p:cNvSpPr>
          <p:nvPr>
            <p:ph type="ftr" sz="quarter" idx="11"/>
          </p:nvPr>
        </p:nvSpPr>
        <p:spPr/>
        <p:txBody>
          <a:bodyPr/>
          <a:lstStyle/>
          <a:p>
            <a:r>
              <a:rPr lang="en-GB"/>
              <a:t>ES03(V1)     Ystadau/Estates     January 2026</a:t>
            </a:r>
          </a:p>
        </p:txBody>
      </p:sp>
      <p:sp>
        <p:nvSpPr>
          <p:cNvPr id="7" name="Slide Number Placeholder 6">
            <a:extLst>
              <a:ext uri="{FF2B5EF4-FFF2-40B4-BE49-F238E27FC236}">
                <a16:creationId xmlns:a16="http://schemas.microsoft.com/office/drawing/2014/main" id="{2A049F3F-543A-4BA6-ADCF-5F75E7ADAA55}"/>
              </a:ext>
            </a:extLst>
          </p:cNvPr>
          <p:cNvSpPr>
            <a:spLocks noGrp="1"/>
          </p:cNvSpPr>
          <p:nvPr>
            <p:ph type="sldNum" sz="quarter" idx="12"/>
          </p:nvPr>
        </p:nvSpPr>
        <p:spPr/>
        <p:txBody>
          <a:bodyPr/>
          <a:lstStyle/>
          <a:p>
            <a:fld id="{3C6FBCF6-6943-4290-9501-B6B47F9BFECE}" type="slidenum">
              <a:rPr lang="en-GB" smtClean="0"/>
              <a:t>‹#›</a:t>
            </a:fld>
            <a:endParaRPr lang="en-GB"/>
          </a:p>
        </p:txBody>
      </p:sp>
    </p:spTree>
    <p:extLst>
      <p:ext uri="{BB962C8B-B14F-4D97-AF65-F5344CB8AC3E}">
        <p14:creationId xmlns:p14="http://schemas.microsoft.com/office/powerpoint/2010/main" val="1823860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5C627-C655-4D6A-B6AF-B64A835D2A0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DA42AB0-7966-487E-92AD-6F3BA8A116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F96A92-CAB2-425B-BED1-7C4408C1D02C}"/>
              </a:ext>
            </a:extLst>
          </p:cNvPr>
          <p:cNvSpPr>
            <a:spLocks noGrp="1"/>
          </p:cNvSpPr>
          <p:nvPr>
            <p:ph type="dt" sz="half" idx="10"/>
          </p:nvPr>
        </p:nvSpPr>
        <p:spPr/>
        <p:txBody>
          <a:bodyPr/>
          <a:lstStyle/>
          <a:p>
            <a:r>
              <a:rPr lang="en-US"/>
              <a:t>29/01/2026</a:t>
            </a:r>
            <a:endParaRPr lang="en-GB"/>
          </a:p>
        </p:txBody>
      </p:sp>
      <p:sp>
        <p:nvSpPr>
          <p:cNvPr id="5" name="Footer Placeholder 4">
            <a:extLst>
              <a:ext uri="{FF2B5EF4-FFF2-40B4-BE49-F238E27FC236}">
                <a16:creationId xmlns:a16="http://schemas.microsoft.com/office/drawing/2014/main" id="{D9AB87A7-207F-426B-9124-A0F0C5D0EBD6}"/>
              </a:ext>
            </a:extLst>
          </p:cNvPr>
          <p:cNvSpPr>
            <a:spLocks noGrp="1"/>
          </p:cNvSpPr>
          <p:nvPr>
            <p:ph type="ftr" sz="quarter" idx="11"/>
          </p:nvPr>
        </p:nvSpPr>
        <p:spPr/>
        <p:txBody>
          <a:bodyPr/>
          <a:lstStyle/>
          <a:p>
            <a:r>
              <a:rPr lang="en-GB"/>
              <a:t>ES03(V1)     Ystadau/Estates     January 2026</a:t>
            </a:r>
          </a:p>
        </p:txBody>
      </p:sp>
      <p:sp>
        <p:nvSpPr>
          <p:cNvPr id="6" name="Slide Number Placeholder 5">
            <a:extLst>
              <a:ext uri="{FF2B5EF4-FFF2-40B4-BE49-F238E27FC236}">
                <a16:creationId xmlns:a16="http://schemas.microsoft.com/office/drawing/2014/main" id="{3649CA7E-6833-4C61-AAC4-540692B8BFF9}"/>
              </a:ext>
            </a:extLst>
          </p:cNvPr>
          <p:cNvSpPr>
            <a:spLocks noGrp="1"/>
          </p:cNvSpPr>
          <p:nvPr>
            <p:ph type="sldNum" sz="quarter" idx="12"/>
          </p:nvPr>
        </p:nvSpPr>
        <p:spPr/>
        <p:txBody>
          <a:bodyPr/>
          <a:lstStyle/>
          <a:p>
            <a:fld id="{3C6FBCF6-6943-4290-9501-B6B47F9BFECE}" type="slidenum">
              <a:rPr lang="en-GB" smtClean="0"/>
              <a:t>‹#›</a:t>
            </a:fld>
            <a:endParaRPr lang="en-GB"/>
          </a:p>
        </p:txBody>
      </p:sp>
    </p:spTree>
    <p:extLst>
      <p:ext uri="{BB962C8B-B14F-4D97-AF65-F5344CB8AC3E}">
        <p14:creationId xmlns:p14="http://schemas.microsoft.com/office/powerpoint/2010/main" val="1817925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550C8A-EA1E-400A-B5CD-9DCDB28A62E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403F444-CF8B-4B3E-9F5F-044E32EB74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F2C619-38BC-43FD-846C-43CBFA0EA031}"/>
              </a:ext>
            </a:extLst>
          </p:cNvPr>
          <p:cNvSpPr>
            <a:spLocks noGrp="1"/>
          </p:cNvSpPr>
          <p:nvPr>
            <p:ph type="dt" sz="half" idx="10"/>
          </p:nvPr>
        </p:nvSpPr>
        <p:spPr/>
        <p:txBody>
          <a:bodyPr/>
          <a:lstStyle/>
          <a:p>
            <a:r>
              <a:rPr lang="en-US"/>
              <a:t>29/01/2026</a:t>
            </a:r>
            <a:endParaRPr lang="en-GB"/>
          </a:p>
        </p:txBody>
      </p:sp>
      <p:sp>
        <p:nvSpPr>
          <p:cNvPr id="5" name="Footer Placeholder 4">
            <a:extLst>
              <a:ext uri="{FF2B5EF4-FFF2-40B4-BE49-F238E27FC236}">
                <a16:creationId xmlns:a16="http://schemas.microsoft.com/office/drawing/2014/main" id="{D110A25D-EB9A-4AB8-A634-8A885A6C2EAE}"/>
              </a:ext>
            </a:extLst>
          </p:cNvPr>
          <p:cNvSpPr>
            <a:spLocks noGrp="1"/>
          </p:cNvSpPr>
          <p:nvPr>
            <p:ph type="ftr" sz="quarter" idx="11"/>
          </p:nvPr>
        </p:nvSpPr>
        <p:spPr/>
        <p:txBody>
          <a:bodyPr/>
          <a:lstStyle/>
          <a:p>
            <a:r>
              <a:rPr lang="en-GB"/>
              <a:t>ES03(V1)     Ystadau/Estates     January 2026</a:t>
            </a:r>
          </a:p>
        </p:txBody>
      </p:sp>
      <p:sp>
        <p:nvSpPr>
          <p:cNvPr id="6" name="Slide Number Placeholder 5">
            <a:extLst>
              <a:ext uri="{FF2B5EF4-FFF2-40B4-BE49-F238E27FC236}">
                <a16:creationId xmlns:a16="http://schemas.microsoft.com/office/drawing/2014/main" id="{B0D5FFD3-6450-4837-A634-CFEA89FB0DB5}"/>
              </a:ext>
            </a:extLst>
          </p:cNvPr>
          <p:cNvSpPr>
            <a:spLocks noGrp="1"/>
          </p:cNvSpPr>
          <p:nvPr>
            <p:ph type="sldNum" sz="quarter" idx="12"/>
          </p:nvPr>
        </p:nvSpPr>
        <p:spPr/>
        <p:txBody>
          <a:bodyPr/>
          <a:lstStyle/>
          <a:p>
            <a:fld id="{3C6FBCF6-6943-4290-9501-B6B47F9BFECE}" type="slidenum">
              <a:rPr lang="en-GB" smtClean="0"/>
              <a:t>‹#›</a:t>
            </a:fld>
            <a:endParaRPr lang="en-GB"/>
          </a:p>
        </p:txBody>
      </p:sp>
    </p:spTree>
    <p:extLst>
      <p:ext uri="{BB962C8B-B14F-4D97-AF65-F5344CB8AC3E}">
        <p14:creationId xmlns:p14="http://schemas.microsoft.com/office/powerpoint/2010/main" val="3805915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B51DB9-FF78-433C-99F2-6A0D50B084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52606BC-8097-4A39-BDA0-4AEA3D4851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B64164-6D72-457C-ACC8-346E4992A5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29/01/2026</a:t>
            </a:r>
            <a:endParaRPr lang="en-GB"/>
          </a:p>
        </p:txBody>
      </p:sp>
      <p:sp>
        <p:nvSpPr>
          <p:cNvPr id="5" name="Footer Placeholder 4">
            <a:extLst>
              <a:ext uri="{FF2B5EF4-FFF2-40B4-BE49-F238E27FC236}">
                <a16:creationId xmlns:a16="http://schemas.microsoft.com/office/drawing/2014/main" id="{68242A73-C60F-4A9A-AACE-90D6F454CC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ES03(V1)     Ystadau/Estates     January 2026</a:t>
            </a:r>
          </a:p>
        </p:txBody>
      </p:sp>
      <p:sp>
        <p:nvSpPr>
          <p:cNvPr id="6" name="Slide Number Placeholder 5">
            <a:extLst>
              <a:ext uri="{FF2B5EF4-FFF2-40B4-BE49-F238E27FC236}">
                <a16:creationId xmlns:a16="http://schemas.microsoft.com/office/drawing/2014/main" id="{A91391AE-B299-4948-B95B-A94CC1455D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6FBCF6-6943-4290-9501-B6B47F9BFECE}" type="slidenum">
              <a:rPr lang="en-GB" smtClean="0"/>
              <a:t>‹#›</a:t>
            </a:fld>
            <a:endParaRPr lang="en-GB"/>
          </a:p>
        </p:txBody>
      </p:sp>
    </p:spTree>
    <p:extLst>
      <p:ext uri="{BB962C8B-B14F-4D97-AF65-F5344CB8AC3E}">
        <p14:creationId xmlns:p14="http://schemas.microsoft.com/office/powerpoint/2010/main" val="7450264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tags" Target="../tags/tag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7ABC0FA-AAC4-4934-949A-C4F08F666EAF}"/>
              </a:ext>
            </a:extLst>
          </p:cNvPr>
          <p:cNvSpPr txBox="1"/>
          <p:nvPr/>
        </p:nvSpPr>
        <p:spPr>
          <a:xfrm>
            <a:off x="2288046" y="3666931"/>
            <a:ext cx="7615908" cy="646331"/>
          </a:xfrm>
          <a:prstGeom prst="rect">
            <a:avLst/>
          </a:prstGeom>
          <a:noFill/>
        </p:spPr>
        <p:txBody>
          <a:bodyPr wrap="square" lIns="91440" tIns="45720" rIns="91440" bIns="45720" rtlCol="0" anchor="t">
            <a:spAutoFit/>
          </a:bodyPr>
          <a:lstStyle/>
          <a:p>
            <a:pPr algn="ctr"/>
            <a:r>
              <a:rPr lang="en-GB" sz="3600" b="1" dirty="0">
                <a:latin typeface="Arial"/>
                <a:cs typeface="Arial"/>
              </a:rPr>
              <a:t>Contractor Induction</a:t>
            </a:r>
            <a:endParaRPr lang="en-GB" b="1"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F8473F40-998D-40FE-8C3C-EB0318BD1AA5}"/>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921309" y="1141732"/>
            <a:ext cx="5774822" cy="2049338"/>
          </a:xfrm>
          <a:prstGeom prst="rect">
            <a:avLst/>
          </a:prstGeom>
        </p:spPr>
      </p:pic>
      <p:sp>
        <p:nvSpPr>
          <p:cNvPr id="2" name="Footer Placeholder 1">
            <a:extLst>
              <a:ext uri="{FF2B5EF4-FFF2-40B4-BE49-F238E27FC236}">
                <a16:creationId xmlns:a16="http://schemas.microsoft.com/office/drawing/2014/main" id="{7158C11D-0120-BC89-156D-374EDEF756C7}"/>
              </a:ext>
            </a:extLst>
          </p:cNvPr>
          <p:cNvSpPr>
            <a:spLocks noGrp="1"/>
          </p:cNvSpPr>
          <p:nvPr>
            <p:ph type="ftr" sz="quarter" idx="11"/>
          </p:nvPr>
        </p:nvSpPr>
        <p:spPr/>
        <p:txBody>
          <a:bodyPr/>
          <a:lstStyle/>
          <a:p>
            <a:r>
              <a:rPr lang="en-GB"/>
              <a:t>ES03(V1)     Ystadau/Estates     January 2026</a:t>
            </a:r>
          </a:p>
        </p:txBody>
      </p:sp>
    </p:spTree>
    <p:custDataLst>
      <p:tags r:id="rId1"/>
    </p:custDataLst>
    <p:extLst>
      <p:ext uri="{BB962C8B-B14F-4D97-AF65-F5344CB8AC3E}">
        <p14:creationId xmlns:p14="http://schemas.microsoft.com/office/powerpoint/2010/main" val="3730022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66CCD86-B226-4AD9-BF31-EA0995994F8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Title 1">
            <a:extLst>
              <a:ext uri="{FF2B5EF4-FFF2-40B4-BE49-F238E27FC236}">
                <a16:creationId xmlns:a16="http://schemas.microsoft.com/office/drawing/2014/main" id="{9030DCE4-7B23-49B3-C2B1-517F4BC4CBFA}"/>
              </a:ext>
            </a:extLst>
          </p:cNvPr>
          <p:cNvSpPr txBox="1">
            <a:spLocks/>
          </p:cNvSpPr>
          <p:nvPr/>
        </p:nvSpPr>
        <p:spPr>
          <a:xfrm>
            <a:off x="5079676" y="1156994"/>
            <a:ext cx="2032647" cy="574672"/>
          </a:xfrm>
          <a:prstGeom prst="rect">
            <a:avLst/>
          </a:prstGeom>
          <a:noFill/>
          <a:ln>
            <a:noFill/>
          </a:ln>
        </p:spPr>
        <p:txBody>
          <a:bodyPr vert="horz" wrap="square" lIns="91440" tIns="45720" rIns="91440" bIns="45720" anchor="b" anchorCtr="1" compatLnSpc="1">
            <a:normAutofit/>
          </a:bodyPr>
          <a:lstStyle>
            <a:lvl1pPr marL="0" marR="0" lvl="0" indent="0" algn="ctr" defTabSz="914400" rtl="0" fontAlgn="auto" hangingPunct="1">
              <a:lnSpc>
                <a:spcPct val="90000"/>
              </a:lnSpc>
              <a:spcBef>
                <a:spcPts val="0"/>
              </a:spcBef>
              <a:spcAft>
                <a:spcPts val="0"/>
              </a:spcAft>
              <a:buNone/>
              <a:tabLst/>
              <a:defRPr lang="en-US" sz="6000" b="0" i="0" u="none" strike="noStrike" kern="1200" cap="none" spc="0" baseline="0">
                <a:solidFill>
                  <a:srgbClr val="000000"/>
                </a:solidFill>
                <a:uFillTx/>
                <a:latin typeface="Calibri Light"/>
              </a:defRPr>
            </a:lvl1pPr>
          </a:lstStyle>
          <a:p>
            <a:r>
              <a:rPr lang="en-GB" sz="3200" b="1" dirty="0"/>
              <a:t>Welcome</a:t>
            </a:r>
          </a:p>
        </p:txBody>
      </p:sp>
      <p:sp>
        <p:nvSpPr>
          <p:cNvPr id="3" name="Content Placeholder 2">
            <a:extLst>
              <a:ext uri="{FF2B5EF4-FFF2-40B4-BE49-F238E27FC236}">
                <a16:creationId xmlns:a16="http://schemas.microsoft.com/office/drawing/2014/main" id="{7DA1B8AE-14C9-F10A-4BA9-03779BAC44B6}"/>
              </a:ext>
            </a:extLst>
          </p:cNvPr>
          <p:cNvSpPr txBox="1">
            <a:spLocks/>
          </p:cNvSpPr>
          <p:nvPr/>
        </p:nvSpPr>
        <p:spPr>
          <a:xfrm>
            <a:off x="1981199" y="2035044"/>
            <a:ext cx="8229600" cy="3665962"/>
          </a:xfrm>
          <a:prstGeom prst="rect">
            <a:avLst/>
          </a:prstGeom>
          <a:noFill/>
          <a:ln>
            <a:noFill/>
          </a:ln>
        </p:spPr>
        <p:txBody>
          <a:bodyPr vert="horz" wrap="square" lIns="91440" tIns="45720" rIns="91440" bIns="45720" anchor="t" anchorCtr="1" compatLnSpc="1">
            <a:normAutofit/>
          </a:bodyPr>
          <a:lstStyle>
            <a:lvl1pPr marL="0" marR="0" lvl="0" indent="0" algn="ctr" defTabSz="914400" rtl="0" fontAlgn="auto" hangingPunct="1">
              <a:lnSpc>
                <a:spcPct val="90000"/>
              </a:lnSpc>
              <a:spcBef>
                <a:spcPts val="1000"/>
              </a:spcBef>
              <a:spcAft>
                <a:spcPts val="0"/>
              </a:spcAft>
              <a:buSzPct val="100000"/>
              <a:buFont typeface="Arial" pitchFamily="34"/>
              <a:buNone/>
              <a:tabLst/>
              <a:defRPr lang="en-US" sz="24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At Mid and West Wales Fire Resue Service(MAWWFRS) we are committed to providing a safe working environment for all our employees, visitors and contractors selected to work on our sites.</a:t>
            </a:r>
          </a:p>
          <a:p>
            <a:endParaRPr lang="en-GB" sz="1600" dirty="0"/>
          </a:p>
          <a:p>
            <a:r>
              <a:rPr lang="en-GB" sz="1600" dirty="0"/>
              <a:t>As such it is a prerequisite for all contractors due to commence work on a MAWWFRS site to complete this induction.</a:t>
            </a:r>
          </a:p>
          <a:p>
            <a:endParaRPr lang="en-GB" sz="1600" dirty="0"/>
          </a:p>
          <a:p>
            <a:r>
              <a:rPr lang="en-GB" sz="1600" dirty="0"/>
              <a:t>Contractors will also be issued a Toolbox Talk that compliments this presentation and will have a section to log employee completion.</a:t>
            </a:r>
          </a:p>
          <a:p>
            <a:endParaRPr lang="en-GB" sz="1600" dirty="0"/>
          </a:p>
          <a:p>
            <a:r>
              <a:rPr lang="en-GB" sz="1600" dirty="0"/>
              <a:t>It is required for all contracted companies to ensure their employees have completed this induction and keep a log that can be accessed upon request by MAWWFRS at anytime.</a:t>
            </a:r>
          </a:p>
        </p:txBody>
      </p:sp>
      <p:sp>
        <p:nvSpPr>
          <p:cNvPr id="4" name="Footer Placeholder 3">
            <a:extLst>
              <a:ext uri="{FF2B5EF4-FFF2-40B4-BE49-F238E27FC236}">
                <a16:creationId xmlns:a16="http://schemas.microsoft.com/office/drawing/2014/main" id="{724964AF-E1C4-5DBB-4104-99185ED247CB}"/>
              </a:ext>
            </a:extLst>
          </p:cNvPr>
          <p:cNvSpPr>
            <a:spLocks noGrp="1"/>
          </p:cNvSpPr>
          <p:nvPr>
            <p:ph type="ftr" sz="quarter" idx="11"/>
          </p:nvPr>
        </p:nvSpPr>
        <p:spPr/>
        <p:txBody>
          <a:bodyPr/>
          <a:lstStyle/>
          <a:p>
            <a:r>
              <a:rPr lang="en-GB"/>
              <a:t>ES03(V1)     Ystadau/Estates     January 2026</a:t>
            </a:r>
          </a:p>
        </p:txBody>
      </p:sp>
    </p:spTree>
    <p:custDataLst>
      <p:tags r:id="rId1"/>
    </p:custDataLst>
    <p:extLst>
      <p:ext uri="{BB962C8B-B14F-4D97-AF65-F5344CB8AC3E}">
        <p14:creationId xmlns:p14="http://schemas.microsoft.com/office/powerpoint/2010/main" val="2711660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66CCD86-B226-4AD9-BF31-EA0995994F8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80C9476A-D470-A45B-5F0C-B88D1DD4D0BF}"/>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0B07149C-D170-466E-5BF6-2FEDCC020B2E}"/>
              </a:ext>
            </a:extLst>
          </p:cNvPr>
          <p:cNvSpPr txBox="1">
            <a:spLocks noGrp="1"/>
          </p:cNvSpPr>
          <p:nvPr>
            <p:ph type="title"/>
          </p:nvPr>
        </p:nvSpPr>
        <p:spPr>
          <a:xfrm>
            <a:off x="4267056" y="542933"/>
            <a:ext cx="3657888" cy="895572"/>
          </a:xfrm>
        </p:spPr>
        <p:txBody>
          <a:bodyPr>
            <a:normAutofit/>
          </a:bodyPr>
          <a:lstStyle/>
          <a:p>
            <a:pPr lvl="0"/>
            <a:r>
              <a:rPr lang="en-GB" sz="2400" dirty="0">
                <a:latin typeface="Arial" pitchFamily="34"/>
                <a:cs typeface="Arial" pitchFamily="34"/>
              </a:rPr>
              <a:t>MAWWFRS Expectations</a:t>
            </a:r>
          </a:p>
        </p:txBody>
      </p:sp>
      <p:sp>
        <p:nvSpPr>
          <p:cNvPr id="4" name="Content Placeholder 2">
            <a:extLst>
              <a:ext uri="{FF2B5EF4-FFF2-40B4-BE49-F238E27FC236}">
                <a16:creationId xmlns:a16="http://schemas.microsoft.com/office/drawing/2014/main" id="{82D5D439-4A49-A6F2-7A13-DDC5C590622B}"/>
              </a:ext>
            </a:extLst>
          </p:cNvPr>
          <p:cNvSpPr txBox="1">
            <a:spLocks/>
          </p:cNvSpPr>
          <p:nvPr/>
        </p:nvSpPr>
        <p:spPr>
          <a:xfrm>
            <a:off x="1752601" y="1307277"/>
            <a:ext cx="8686797" cy="47675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endParaRPr lang="en-GB" sz="1900" dirty="0">
              <a:highlight>
                <a:srgbClr val="FFFF00"/>
              </a:highlight>
            </a:endParaRPr>
          </a:p>
          <a:p>
            <a:pPr marL="0" indent="0">
              <a:lnSpc>
                <a:spcPct val="80000"/>
              </a:lnSpc>
              <a:buNone/>
            </a:pPr>
            <a:r>
              <a:rPr lang="en-GB" sz="1600" dirty="0"/>
              <a:t>Contractors on a MAWWFRS site are expected to adhere to the following:</a:t>
            </a:r>
          </a:p>
          <a:p>
            <a:pPr>
              <a:lnSpc>
                <a:spcPct val="80000"/>
              </a:lnSpc>
            </a:pPr>
            <a:r>
              <a:rPr lang="en-GB" sz="1600" dirty="0"/>
              <a:t>Follow any site-specific rules or requirements as identified and displayed or communicated.</a:t>
            </a:r>
          </a:p>
          <a:p>
            <a:pPr>
              <a:lnSpc>
                <a:spcPct val="80000"/>
              </a:lnSpc>
            </a:pPr>
            <a:r>
              <a:rPr lang="en-GB" sz="1600" dirty="0"/>
              <a:t>Work is only to commence following confirmation of agreement between MAWWFRS Estates department and the contracting company.</a:t>
            </a:r>
          </a:p>
          <a:p>
            <a:pPr>
              <a:lnSpc>
                <a:spcPct val="80000"/>
              </a:lnSpc>
            </a:pPr>
            <a:r>
              <a:rPr lang="en-GB" sz="1600" dirty="0"/>
              <a:t>Work within the remit of the job they are authorised onsite for.</a:t>
            </a:r>
          </a:p>
          <a:p>
            <a:pPr>
              <a:lnSpc>
                <a:spcPct val="80000"/>
              </a:lnSpc>
            </a:pPr>
            <a:r>
              <a:rPr lang="en-GB" sz="1600" dirty="0"/>
              <a:t>Be respectful of all persons on a MAWWFRS site.</a:t>
            </a:r>
          </a:p>
          <a:p>
            <a:pPr>
              <a:lnSpc>
                <a:spcPct val="80000"/>
              </a:lnSpc>
            </a:pPr>
            <a:r>
              <a:rPr lang="en-GB" sz="1600" dirty="0"/>
              <a:t>Be appropriately dressed and ensure they have ID on display.</a:t>
            </a:r>
          </a:p>
          <a:p>
            <a:pPr>
              <a:lnSpc>
                <a:spcPct val="80000"/>
              </a:lnSpc>
            </a:pPr>
            <a:r>
              <a:rPr lang="en-GB" sz="1600" dirty="0"/>
              <a:t>Work safely ensuring they are adhering to any controls identified in their companies RAMS or as required by MAWWFRS.</a:t>
            </a:r>
            <a:endParaRPr lang="en-GB" sz="1900" dirty="0"/>
          </a:p>
          <a:p>
            <a:pPr>
              <a:lnSpc>
                <a:spcPct val="80000"/>
              </a:lnSpc>
            </a:pPr>
            <a:r>
              <a:rPr lang="en-GB" sz="1600" dirty="0"/>
              <a:t>Complete work ensuring minimal impact to the environment.</a:t>
            </a:r>
          </a:p>
          <a:p>
            <a:pPr>
              <a:lnSpc>
                <a:spcPct val="80000"/>
              </a:lnSpc>
            </a:pPr>
            <a:r>
              <a:rPr lang="en-GB" sz="1600" dirty="0"/>
              <a:t>Ensure any waste produced is removed from MAWWFS sites.</a:t>
            </a:r>
          </a:p>
          <a:p>
            <a:pPr>
              <a:lnSpc>
                <a:spcPct val="80000"/>
              </a:lnSpc>
            </a:pPr>
            <a:r>
              <a:rPr lang="en-GB" sz="1600" dirty="0"/>
              <a:t>Sites are left safe and secure.</a:t>
            </a:r>
          </a:p>
          <a:p>
            <a:pPr marL="0" indent="0">
              <a:lnSpc>
                <a:spcPct val="80000"/>
              </a:lnSpc>
              <a:buNone/>
            </a:pPr>
            <a:endParaRPr lang="en-GB" sz="1600" dirty="0"/>
          </a:p>
          <a:p>
            <a:pPr marL="0" indent="0">
              <a:lnSpc>
                <a:spcPct val="80000"/>
              </a:lnSpc>
              <a:buNone/>
            </a:pPr>
            <a:r>
              <a:rPr lang="en-GB" sz="1600" dirty="0">
                <a:solidFill>
                  <a:srgbClr val="FF0000"/>
                </a:solidFill>
              </a:rPr>
              <a:t>Failure to adhere to controls identified in the job RAMS or MAWWFRS requirements may result in removal from site.</a:t>
            </a:r>
            <a:endParaRPr lang="en-GB" sz="1200" dirty="0">
              <a:solidFill>
                <a:srgbClr val="FF0000"/>
              </a:solidFill>
            </a:endParaRPr>
          </a:p>
        </p:txBody>
      </p:sp>
    </p:spTree>
    <p:custDataLst>
      <p:tags r:id="rId1"/>
    </p:custDataLst>
    <p:extLst>
      <p:ext uri="{BB962C8B-B14F-4D97-AF65-F5344CB8AC3E}">
        <p14:creationId xmlns:p14="http://schemas.microsoft.com/office/powerpoint/2010/main" val="3206143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1DF8DC-CD03-D495-BCB9-E28A051F3C4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615C205-70D0-CB02-AC76-F38AF37C762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A2A308C3-2AE0-A36E-9D3B-0D3ABF7F3CD9}"/>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AD8E3BA5-2C40-FBFC-7C7A-5E9C2409B78D}"/>
              </a:ext>
            </a:extLst>
          </p:cNvPr>
          <p:cNvSpPr txBox="1">
            <a:spLocks noGrp="1"/>
          </p:cNvSpPr>
          <p:nvPr>
            <p:ph type="title"/>
          </p:nvPr>
        </p:nvSpPr>
        <p:spPr>
          <a:xfrm>
            <a:off x="4267056" y="542933"/>
            <a:ext cx="3657888" cy="895572"/>
          </a:xfrm>
        </p:spPr>
        <p:txBody>
          <a:bodyPr>
            <a:normAutofit fontScale="90000"/>
          </a:bodyPr>
          <a:lstStyle/>
          <a:p>
            <a:pPr lvl="0"/>
            <a:r>
              <a:rPr lang="en-GB" sz="2400" dirty="0">
                <a:latin typeface="Arial" pitchFamily="34"/>
                <a:cs typeface="Arial" pitchFamily="34"/>
              </a:rPr>
              <a:t>Risk Assessment &amp; Method Statement(RAMS)</a:t>
            </a:r>
          </a:p>
        </p:txBody>
      </p:sp>
      <p:sp>
        <p:nvSpPr>
          <p:cNvPr id="4" name="Content Placeholder 2">
            <a:extLst>
              <a:ext uri="{FF2B5EF4-FFF2-40B4-BE49-F238E27FC236}">
                <a16:creationId xmlns:a16="http://schemas.microsoft.com/office/drawing/2014/main" id="{4A8BCBDA-1326-91A2-5CA1-84BF1FC21E68}"/>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7A64E538-5735-D30E-BE91-FAB7E582836A}"/>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7BCD4C88-3B3E-EFB2-E6DF-FB97AE7C73F7}"/>
              </a:ext>
            </a:extLst>
          </p:cNvPr>
          <p:cNvSpPr txBox="1">
            <a:spLocks/>
          </p:cNvSpPr>
          <p:nvPr/>
        </p:nvSpPr>
        <p:spPr>
          <a:xfrm>
            <a:off x="1828801" y="2065452"/>
            <a:ext cx="8686797" cy="34294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It is a requirement that contractors provide an appropriate risk assessment and method statement for the work they are contracted to complete.</a:t>
            </a:r>
          </a:p>
          <a:p>
            <a:pPr marL="0" indent="0">
              <a:lnSpc>
                <a:spcPct val="80000"/>
              </a:lnSpc>
              <a:buNone/>
            </a:pPr>
            <a:r>
              <a:rPr lang="en-GB" sz="1600" dirty="0"/>
              <a:t>The RAMS shall identify hazards that have the potential to cause harm and subsequently shall include suitable controls as reasonably practicable.</a:t>
            </a:r>
          </a:p>
          <a:p>
            <a:pPr marL="0" indent="0">
              <a:lnSpc>
                <a:spcPct val="80000"/>
              </a:lnSpc>
              <a:buNone/>
            </a:pPr>
            <a:r>
              <a:rPr lang="en-GB" sz="1600" dirty="0"/>
              <a:t>It is required that contracted companies ensure that their employees are aware and understand the RAMS for the job they are required to complete.</a:t>
            </a:r>
          </a:p>
          <a:p>
            <a:pPr marL="0" indent="0">
              <a:lnSpc>
                <a:spcPct val="80000"/>
              </a:lnSpc>
              <a:buNone/>
            </a:pPr>
            <a:r>
              <a:rPr lang="en-GB" sz="1600" dirty="0"/>
              <a:t>You should not begin work if you are unsure on the requirements or safe working processes to complete the job.</a:t>
            </a:r>
          </a:p>
          <a:p>
            <a:pPr marL="0" indent="0">
              <a:lnSpc>
                <a:spcPct val="80000"/>
              </a:lnSpc>
              <a:buNone/>
            </a:pPr>
            <a:r>
              <a:rPr lang="en-GB" sz="1600" dirty="0"/>
              <a:t>Any concerns should be raised through the contracting company and subsequently liaised with MAWWFRS.</a:t>
            </a:r>
          </a:p>
          <a:p>
            <a:pPr marL="0" indent="0">
              <a:lnSpc>
                <a:spcPct val="80000"/>
              </a:lnSpc>
              <a:buNone/>
            </a:pPr>
            <a:endParaRPr lang="en-GB" sz="1600" dirty="0"/>
          </a:p>
          <a:p>
            <a:pPr marL="0" indent="0">
              <a:lnSpc>
                <a:spcPct val="80000"/>
              </a:lnSpc>
              <a:buNone/>
            </a:pPr>
            <a:r>
              <a:rPr lang="en-GB" sz="1600" dirty="0">
                <a:solidFill>
                  <a:srgbClr val="FF0000"/>
                </a:solidFill>
              </a:rPr>
              <a:t>RAMS form only part of your safe working environment. It is essential to also familiarise yourself with site requirements where appropriate upon arrival.</a:t>
            </a:r>
          </a:p>
          <a:p>
            <a:pPr marL="0" indent="0">
              <a:lnSpc>
                <a:spcPct val="80000"/>
              </a:lnSpc>
              <a:buNone/>
            </a:pPr>
            <a:r>
              <a:rPr lang="en-GB" sz="1600" dirty="0"/>
              <a:t> </a:t>
            </a:r>
          </a:p>
          <a:p>
            <a:pPr marL="0" indent="0">
              <a:lnSpc>
                <a:spcPct val="80000"/>
              </a:lnSpc>
              <a:buNone/>
            </a:pPr>
            <a:endParaRPr lang="en-GB" sz="1200" dirty="0">
              <a:solidFill>
                <a:srgbClr val="FF0000"/>
              </a:solidFill>
            </a:endParaRPr>
          </a:p>
        </p:txBody>
      </p:sp>
    </p:spTree>
    <p:custDataLst>
      <p:tags r:id="rId1"/>
    </p:custDataLst>
    <p:extLst>
      <p:ext uri="{BB962C8B-B14F-4D97-AF65-F5344CB8AC3E}">
        <p14:creationId xmlns:p14="http://schemas.microsoft.com/office/powerpoint/2010/main" val="1485240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E26B8C-8C4B-59A5-6671-4FD7DA0BC25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6623EEE-29A2-3D4A-C396-97F6C8768AE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43DF4D71-17F3-43D9-6DAC-9B08CA03689D}"/>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7B6DF898-402C-4DF2-7CA0-CC3AFB2D6A9A}"/>
              </a:ext>
            </a:extLst>
          </p:cNvPr>
          <p:cNvSpPr txBox="1">
            <a:spLocks noGrp="1"/>
          </p:cNvSpPr>
          <p:nvPr>
            <p:ph type="title"/>
          </p:nvPr>
        </p:nvSpPr>
        <p:spPr>
          <a:xfrm>
            <a:off x="4948693" y="542933"/>
            <a:ext cx="2294611" cy="895572"/>
          </a:xfrm>
        </p:spPr>
        <p:txBody>
          <a:bodyPr>
            <a:normAutofit/>
          </a:bodyPr>
          <a:lstStyle/>
          <a:p>
            <a:pPr lvl="0"/>
            <a:r>
              <a:rPr lang="en-GB" sz="2400" dirty="0">
                <a:latin typeface="Arial" pitchFamily="34"/>
                <a:cs typeface="Arial" pitchFamily="34"/>
              </a:rPr>
              <a:t>Permit To Work</a:t>
            </a:r>
          </a:p>
        </p:txBody>
      </p:sp>
      <p:sp>
        <p:nvSpPr>
          <p:cNvPr id="4" name="Content Placeholder 2">
            <a:extLst>
              <a:ext uri="{FF2B5EF4-FFF2-40B4-BE49-F238E27FC236}">
                <a16:creationId xmlns:a16="http://schemas.microsoft.com/office/drawing/2014/main" id="{416E519C-329F-F58D-1335-B64841FA8E24}"/>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DBC4CAB7-AAFF-92B2-2F16-6A206E2F6FD8}"/>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5BC235FB-D2AC-D7FA-5E6C-E93F4512B5C7}"/>
              </a:ext>
            </a:extLst>
          </p:cNvPr>
          <p:cNvSpPr txBox="1">
            <a:spLocks/>
          </p:cNvSpPr>
          <p:nvPr/>
        </p:nvSpPr>
        <p:spPr>
          <a:xfrm>
            <a:off x="1905000" y="2205359"/>
            <a:ext cx="8686797" cy="244728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There is potential for some specific work to require a Permit to Work. This may be due to site requirements or a requirement due to regulations.</a:t>
            </a:r>
          </a:p>
          <a:p>
            <a:pPr marL="0" indent="0">
              <a:lnSpc>
                <a:spcPct val="80000"/>
              </a:lnSpc>
              <a:buNone/>
            </a:pPr>
            <a:r>
              <a:rPr lang="en-GB" sz="1600" dirty="0"/>
              <a:t>Where a permit to work is identified as being required you must not begin work until this has been issued either by the contracting company or where applicable by MAWWFRS.</a:t>
            </a:r>
          </a:p>
          <a:p>
            <a:pPr marL="0" indent="0">
              <a:lnSpc>
                <a:spcPct val="80000"/>
              </a:lnSpc>
              <a:buNone/>
            </a:pPr>
            <a:r>
              <a:rPr lang="en-GB" sz="1600" dirty="0"/>
              <a:t>The terms within the permit work including times are to be wholly adhered to.</a:t>
            </a:r>
          </a:p>
          <a:p>
            <a:pPr marL="0" indent="0">
              <a:lnSpc>
                <a:spcPct val="80000"/>
              </a:lnSpc>
              <a:buNone/>
            </a:pPr>
            <a:r>
              <a:rPr lang="en-GB" sz="1600" dirty="0"/>
              <a:t>Concerns should be raised through the contracting company and subsequently liaised with MAWWFRS.</a:t>
            </a:r>
          </a:p>
          <a:p>
            <a:pPr marL="0" indent="0">
              <a:lnSpc>
                <a:spcPct val="80000"/>
              </a:lnSpc>
              <a:buNone/>
            </a:pPr>
            <a:r>
              <a:rPr lang="en-GB" sz="1600" dirty="0"/>
              <a:t>If you have concerns relating to work to be undertaken during a permit to work, then work should cease until this has been considered and any subsequent control implemented. </a:t>
            </a:r>
          </a:p>
          <a:p>
            <a:pPr marL="0" indent="0">
              <a:lnSpc>
                <a:spcPct val="80000"/>
              </a:lnSpc>
              <a:buNone/>
            </a:pPr>
            <a:endParaRPr lang="en-GB" sz="1200" dirty="0">
              <a:solidFill>
                <a:srgbClr val="FF0000"/>
              </a:solidFill>
            </a:endParaRPr>
          </a:p>
        </p:txBody>
      </p:sp>
    </p:spTree>
    <p:custDataLst>
      <p:tags r:id="rId1"/>
    </p:custDataLst>
    <p:extLst>
      <p:ext uri="{BB962C8B-B14F-4D97-AF65-F5344CB8AC3E}">
        <p14:creationId xmlns:p14="http://schemas.microsoft.com/office/powerpoint/2010/main" val="242639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E841BE-CA27-D21B-E96F-87CE5C1BFDA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77A00D0-C625-7011-3A39-32EF4A362C5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EA6E3A5B-8603-D35C-7E11-2D97F89F1FDB}"/>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85150F48-BDD4-1529-F42E-4369007E2C07}"/>
              </a:ext>
            </a:extLst>
          </p:cNvPr>
          <p:cNvSpPr txBox="1">
            <a:spLocks noGrp="1"/>
          </p:cNvSpPr>
          <p:nvPr>
            <p:ph type="title"/>
          </p:nvPr>
        </p:nvSpPr>
        <p:spPr>
          <a:xfrm>
            <a:off x="5344545" y="542933"/>
            <a:ext cx="1502907" cy="895572"/>
          </a:xfrm>
        </p:spPr>
        <p:txBody>
          <a:bodyPr>
            <a:normAutofit/>
          </a:bodyPr>
          <a:lstStyle/>
          <a:p>
            <a:pPr lvl="0"/>
            <a:r>
              <a:rPr lang="en-GB" sz="2400" dirty="0">
                <a:latin typeface="Arial" pitchFamily="34"/>
                <a:cs typeface="Arial" pitchFamily="34"/>
              </a:rPr>
              <a:t>Asbestos</a:t>
            </a:r>
          </a:p>
        </p:txBody>
      </p:sp>
      <p:sp>
        <p:nvSpPr>
          <p:cNvPr id="4" name="Content Placeholder 2">
            <a:extLst>
              <a:ext uri="{FF2B5EF4-FFF2-40B4-BE49-F238E27FC236}">
                <a16:creationId xmlns:a16="http://schemas.microsoft.com/office/drawing/2014/main" id="{4316A33E-5410-6238-69AD-96E94FD13B1B}"/>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6151F57C-1D0A-7ED2-D472-FEC3BE575A18}"/>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E478921E-FAE1-B045-E437-A640F05EE257}"/>
              </a:ext>
            </a:extLst>
          </p:cNvPr>
          <p:cNvSpPr txBox="1">
            <a:spLocks/>
          </p:cNvSpPr>
          <p:nvPr/>
        </p:nvSpPr>
        <p:spPr>
          <a:xfrm>
            <a:off x="1905000" y="2205359"/>
            <a:ext cx="8686797" cy="244728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MAWWFRS has several sites where asbestos has been identified.</a:t>
            </a:r>
          </a:p>
          <a:p>
            <a:pPr marL="0" indent="0">
              <a:lnSpc>
                <a:spcPct val="80000"/>
              </a:lnSpc>
              <a:buNone/>
            </a:pPr>
            <a:r>
              <a:rPr lang="en-GB" sz="1600" dirty="0"/>
              <a:t>A register is currently held by MAWWFRS. Where appropriate the contracting company will be sent the location of asbestos on sites where identified as a risk to work being requested.</a:t>
            </a:r>
          </a:p>
          <a:p>
            <a:pPr marL="0" indent="0">
              <a:lnSpc>
                <a:spcPct val="80000"/>
              </a:lnSpc>
              <a:buNone/>
            </a:pPr>
            <a:r>
              <a:rPr lang="en-GB" sz="1600" dirty="0"/>
              <a:t>It is imperative to familiarise yourself with this information where disclosed.</a:t>
            </a:r>
          </a:p>
          <a:p>
            <a:pPr marL="0" indent="0">
              <a:lnSpc>
                <a:spcPct val="80000"/>
              </a:lnSpc>
              <a:buNone/>
            </a:pPr>
            <a:r>
              <a:rPr lang="en-GB" sz="1600" dirty="0"/>
              <a:t>If you discover asbestos during your work outside the scope of the work you are conducting and not previously identified you must stop work immediately and contact MAWWFRS. </a:t>
            </a:r>
          </a:p>
          <a:p>
            <a:pPr marL="0" indent="0">
              <a:lnSpc>
                <a:spcPct val="80000"/>
              </a:lnSpc>
              <a:buNone/>
            </a:pPr>
            <a:r>
              <a:rPr lang="en-GB" sz="1600" dirty="0"/>
              <a:t>If you have disturbed the asbestos, you must make the area secure to prevent others coming into risk. </a:t>
            </a:r>
            <a:endParaRPr lang="en-GB" sz="1200" dirty="0"/>
          </a:p>
        </p:txBody>
      </p:sp>
    </p:spTree>
    <p:custDataLst>
      <p:tags r:id="rId1"/>
    </p:custDataLst>
    <p:extLst>
      <p:ext uri="{BB962C8B-B14F-4D97-AF65-F5344CB8AC3E}">
        <p14:creationId xmlns:p14="http://schemas.microsoft.com/office/powerpoint/2010/main" val="2504526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591F71-55C2-5E1B-F016-9943997AE40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3DC9F1C-7FC0-AA61-4508-40C1AA4E9C9E}"/>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6A033872-0981-863F-8ADD-EF3A5FDBDE03}"/>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E966CDFB-FE1E-A3FB-53F6-66D6B331DBC1}"/>
              </a:ext>
            </a:extLst>
          </p:cNvPr>
          <p:cNvSpPr txBox="1">
            <a:spLocks noGrp="1"/>
          </p:cNvSpPr>
          <p:nvPr>
            <p:ph type="title"/>
          </p:nvPr>
        </p:nvSpPr>
        <p:spPr>
          <a:xfrm>
            <a:off x="5250371" y="542933"/>
            <a:ext cx="1691255" cy="895572"/>
          </a:xfrm>
        </p:spPr>
        <p:txBody>
          <a:bodyPr>
            <a:normAutofit/>
          </a:bodyPr>
          <a:lstStyle/>
          <a:p>
            <a:pPr lvl="0"/>
            <a:r>
              <a:rPr lang="en-GB" sz="2400" dirty="0">
                <a:latin typeface="Arial" pitchFamily="34"/>
                <a:cs typeface="Arial" pitchFamily="34"/>
              </a:rPr>
              <a:t>Fire Safety</a:t>
            </a:r>
          </a:p>
        </p:txBody>
      </p:sp>
      <p:sp>
        <p:nvSpPr>
          <p:cNvPr id="4" name="Content Placeholder 2">
            <a:extLst>
              <a:ext uri="{FF2B5EF4-FFF2-40B4-BE49-F238E27FC236}">
                <a16:creationId xmlns:a16="http://schemas.microsoft.com/office/drawing/2014/main" id="{0F314012-F5BF-8A9D-34ED-1DD0EA2B5978}"/>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166900F4-6A2A-B78A-DA91-D3AA91FA9453}"/>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CE2BC7A0-CF61-971E-F0A3-E6E5ED569821}"/>
              </a:ext>
            </a:extLst>
          </p:cNvPr>
          <p:cNvSpPr txBox="1">
            <a:spLocks/>
          </p:cNvSpPr>
          <p:nvPr/>
        </p:nvSpPr>
        <p:spPr>
          <a:xfrm>
            <a:off x="1600201" y="12861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MAWWFRS has procedures in place in the event of a fire at site. You must familiarise yourself with these procedures upon arrival and adhere to the below:</a:t>
            </a:r>
          </a:p>
          <a:p>
            <a:pPr marL="0" indent="0">
              <a:lnSpc>
                <a:spcPct val="80000"/>
              </a:lnSpc>
              <a:buNone/>
            </a:pPr>
            <a:endParaRPr lang="en-GB" sz="1600" dirty="0"/>
          </a:p>
          <a:p>
            <a:pPr>
              <a:lnSpc>
                <a:spcPct val="80000"/>
              </a:lnSpc>
            </a:pPr>
            <a:r>
              <a:rPr lang="en-GB" sz="1600" dirty="0"/>
              <a:t>Fire Exits must be always kept clear.</a:t>
            </a:r>
          </a:p>
          <a:p>
            <a:pPr>
              <a:lnSpc>
                <a:spcPct val="80000"/>
              </a:lnSpc>
            </a:pPr>
            <a:r>
              <a:rPr lang="en-GB" sz="1600" dirty="0"/>
              <a:t>Fire routes must also be always kept clear.</a:t>
            </a:r>
          </a:p>
          <a:p>
            <a:pPr>
              <a:lnSpc>
                <a:spcPct val="80000"/>
              </a:lnSpc>
            </a:pPr>
            <a:r>
              <a:rPr lang="en-GB" sz="1600" dirty="0"/>
              <a:t>Flammable materials must be stored appropriately.</a:t>
            </a:r>
          </a:p>
          <a:p>
            <a:pPr>
              <a:lnSpc>
                <a:spcPct val="80000"/>
              </a:lnSpc>
            </a:pPr>
            <a:r>
              <a:rPr lang="en-GB" sz="1600" dirty="0"/>
              <a:t>Waste must be removed from MAWWFRs sites.</a:t>
            </a:r>
          </a:p>
          <a:p>
            <a:pPr>
              <a:lnSpc>
                <a:spcPct val="80000"/>
              </a:lnSpc>
            </a:pPr>
            <a:r>
              <a:rPr lang="en-GB" sz="1600" dirty="0"/>
              <a:t>Smoke detectors must never be tampered with or altered without prior permission.</a:t>
            </a:r>
          </a:p>
          <a:p>
            <a:pPr>
              <a:lnSpc>
                <a:spcPct val="80000"/>
              </a:lnSpc>
            </a:pPr>
            <a:r>
              <a:rPr lang="en-GB" sz="1600" dirty="0"/>
              <a:t>Each site has its own designated fire assembly point. You must familiarise yourself with this location and fire exit procedure upon arrival to site. Information relating to this is at the entrance of each site.</a:t>
            </a:r>
          </a:p>
          <a:p>
            <a:pPr>
              <a:lnSpc>
                <a:spcPct val="80000"/>
              </a:lnSpc>
            </a:pPr>
            <a:r>
              <a:rPr lang="en-GB" sz="1600" dirty="0"/>
              <a:t>Further information is available upon request from MAWWFRS.</a:t>
            </a:r>
          </a:p>
          <a:p>
            <a:pPr>
              <a:lnSpc>
                <a:spcPct val="80000"/>
              </a:lnSpc>
            </a:pPr>
            <a:r>
              <a:rPr lang="en-GB" sz="1600" dirty="0"/>
              <a:t>In the event of discovering a fire you should raise the alarm by activating a red call point.</a:t>
            </a:r>
          </a:p>
          <a:p>
            <a:pPr>
              <a:lnSpc>
                <a:spcPct val="80000"/>
              </a:lnSpc>
            </a:pPr>
            <a:r>
              <a:rPr lang="en-GB" sz="1600" dirty="0"/>
              <a:t>You must then exit the building via the nearest escape route ensuring you close any doors behind you.</a:t>
            </a:r>
          </a:p>
          <a:p>
            <a:pPr>
              <a:lnSpc>
                <a:spcPct val="80000"/>
              </a:lnSpc>
            </a:pPr>
            <a:r>
              <a:rPr lang="en-GB" sz="1600" dirty="0"/>
              <a:t>Once outside you must meet at the designated assembly point and await further instructions.</a:t>
            </a:r>
          </a:p>
          <a:p>
            <a:pPr marL="0" indent="0">
              <a:lnSpc>
                <a:spcPct val="80000"/>
              </a:lnSpc>
              <a:buNone/>
            </a:pPr>
            <a:endParaRPr lang="en-GB" sz="1600" dirty="0"/>
          </a:p>
          <a:p>
            <a:pPr marL="0" indent="0">
              <a:lnSpc>
                <a:spcPct val="80000"/>
              </a:lnSpc>
              <a:buNone/>
            </a:pPr>
            <a:endParaRPr lang="en-GB" sz="1600" dirty="0"/>
          </a:p>
          <a:p>
            <a:pPr marL="0" indent="0">
              <a:lnSpc>
                <a:spcPct val="80000"/>
              </a:lnSpc>
              <a:buNone/>
            </a:pPr>
            <a:endParaRPr lang="en-GB" sz="1200" dirty="0"/>
          </a:p>
        </p:txBody>
      </p:sp>
    </p:spTree>
    <p:custDataLst>
      <p:tags r:id="rId1"/>
    </p:custDataLst>
    <p:extLst>
      <p:ext uri="{BB962C8B-B14F-4D97-AF65-F5344CB8AC3E}">
        <p14:creationId xmlns:p14="http://schemas.microsoft.com/office/powerpoint/2010/main" val="1410038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D77186F-3406-ED08-DBCB-3916BA95EF4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16D7E42-EB4A-AF98-D5CD-AB40006BAFE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C4D0D522-1588-66D3-F0B2-F2E67FB97139}"/>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118AAA7A-1DD3-0BCE-13EC-AE1C8B12F1BF}"/>
              </a:ext>
            </a:extLst>
          </p:cNvPr>
          <p:cNvSpPr txBox="1">
            <a:spLocks noGrp="1"/>
          </p:cNvSpPr>
          <p:nvPr>
            <p:ph type="title"/>
          </p:nvPr>
        </p:nvSpPr>
        <p:spPr>
          <a:xfrm>
            <a:off x="5250371" y="542933"/>
            <a:ext cx="1691255" cy="895572"/>
          </a:xfrm>
        </p:spPr>
        <p:txBody>
          <a:bodyPr>
            <a:normAutofit/>
          </a:bodyPr>
          <a:lstStyle/>
          <a:p>
            <a:pPr lvl="0"/>
            <a:r>
              <a:rPr lang="en-GB" sz="2400" dirty="0">
                <a:latin typeface="Arial" pitchFamily="34"/>
                <a:cs typeface="Arial" pitchFamily="34"/>
              </a:rPr>
              <a:t>First Aid</a:t>
            </a:r>
          </a:p>
        </p:txBody>
      </p:sp>
      <p:sp>
        <p:nvSpPr>
          <p:cNvPr id="4" name="Content Placeholder 2">
            <a:extLst>
              <a:ext uri="{FF2B5EF4-FFF2-40B4-BE49-F238E27FC236}">
                <a16:creationId xmlns:a16="http://schemas.microsoft.com/office/drawing/2014/main" id="{A2DFE608-90E3-FAC1-374E-F6E066B76735}"/>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6AF13B43-5750-68BC-0AF1-8E3954BDA988}"/>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8D7DBEA8-D667-AE10-6CE1-EF4C4DC939A0}"/>
              </a:ext>
            </a:extLst>
          </p:cNvPr>
          <p:cNvSpPr txBox="1">
            <a:spLocks/>
          </p:cNvSpPr>
          <p:nvPr/>
        </p:nvSpPr>
        <p:spPr>
          <a:xfrm>
            <a:off x="1752601" y="2357552"/>
            <a:ext cx="8686797" cy="21428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MAWWFRS sites all contain first aid facilities.</a:t>
            </a:r>
          </a:p>
          <a:p>
            <a:pPr marL="0" indent="0">
              <a:lnSpc>
                <a:spcPct val="80000"/>
              </a:lnSpc>
              <a:buNone/>
            </a:pPr>
            <a:r>
              <a:rPr lang="en-GB" sz="1600" dirty="0"/>
              <a:t>Whilst MAWWFRS operational team are all qualified as first responders in first aid it is the responsibility of the contractor to have suitable first aid arrangements in place for its employees.</a:t>
            </a:r>
          </a:p>
          <a:p>
            <a:pPr marL="0" indent="0">
              <a:lnSpc>
                <a:spcPct val="80000"/>
              </a:lnSpc>
              <a:buNone/>
            </a:pPr>
            <a:r>
              <a:rPr lang="en-GB" sz="1600" dirty="0"/>
              <a:t>In the event of requiring first aid on a MAWWFRS site where staff are available you can request for assistance.</a:t>
            </a:r>
          </a:p>
          <a:p>
            <a:pPr marL="0" indent="0">
              <a:lnSpc>
                <a:spcPct val="80000"/>
              </a:lnSpc>
              <a:buNone/>
            </a:pPr>
            <a:r>
              <a:rPr lang="en-GB" sz="1600" dirty="0"/>
              <a:t>In an emergency where ambulance is required you should call 999.</a:t>
            </a:r>
          </a:p>
          <a:p>
            <a:pPr marL="0" indent="0">
              <a:lnSpc>
                <a:spcPct val="80000"/>
              </a:lnSpc>
              <a:buNone/>
            </a:pPr>
            <a:r>
              <a:rPr lang="en-GB" sz="1600" dirty="0"/>
              <a:t>MAWWFRS employees are not permitted to transport contract workers to emergency centres.</a:t>
            </a:r>
          </a:p>
          <a:p>
            <a:pPr marL="0" indent="0">
              <a:lnSpc>
                <a:spcPct val="80000"/>
              </a:lnSpc>
              <a:buNone/>
            </a:pPr>
            <a:r>
              <a:rPr lang="en-GB" sz="1600" dirty="0"/>
              <a:t> </a:t>
            </a:r>
          </a:p>
          <a:p>
            <a:pPr marL="0" indent="0">
              <a:lnSpc>
                <a:spcPct val="80000"/>
              </a:lnSpc>
              <a:buNone/>
            </a:pPr>
            <a:endParaRPr lang="en-GB" sz="1600" dirty="0"/>
          </a:p>
          <a:p>
            <a:pPr marL="0" indent="0">
              <a:lnSpc>
                <a:spcPct val="80000"/>
              </a:lnSpc>
              <a:buNone/>
            </a:pPr>
            <a:endParaRPr lang="en-GB" sz="1200" dirty="0"/>
          </a:p>
        </p:txBody>
      </p:sp>
    </p:spTree>
    <p:custDataLst>
      <p:tags r:id="rId1"/>
    </p:custDataLst>
    <p:extLst>
      <p:ext uri="{BB962C8B-B14F-4D97-AF65-F5344CB8AC3E}">
        <p14:creationId xmlns:p14="http://schemas.microsoft.com/office/powerpoint/2010/main" val="472920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05218C-ECBD-9B93-7648-5BA74309709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73F52B2-10CA-B354-93F6-C7F4508F5733}"/>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411ADB8A-A07B-3488-C5AA-12DFFFF0A575}"/>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2A56B0F3-93A4-4E2C-D831-E19F6A8B10E7}"/>
              </a:ext>
            </a:extLst>
          </p:cNvPr>
          <p:cNvSpPr txBox="1">
            <a:spLocks noGrp="1"/>
          </p:cNvSpPr>
          <p:nvPr>
            <p:ph type="title"/>
          </p:nvPr>
        </p:nvSpPr>
        <p:spPr>
          <a:xfrm>
            <a:off x="4674118" y="566222"/>
            <a:ext cx="3148562" cy="895572"/>
          </a:xfrm>
        </p:spPr>
        <p:txBody>
          <a:bodyPr>
            <a:normAutofit/>
          </a:bodyPr>
          <a:lstStyle/>
          <a:p>
            <a:pPr lvl="0"/>
            <a:r>
              <a:rPr lang="en-GB" sz="2400" dirty="0">
                <a:latin typeface="Arial" pitchFamily="34"/>
                <a:cs typeface="Arial" pitchFamily="34"/>
              </a:rPr>
              <a:t>Electrical Equipment &amp; Tools</a:t>
            </a:r>
          </a:p>
        </p:txBody>
      </p:sp>
      <p:sp>
        <p:nvSpPr>
          <p:cNvPr id="4" name="Content Placeholder 2">
            <a:extLst>
              <a:ext uri="{FF2B5EF4-FFF2-40B4-BE49-F238E27FC236}">
                <a16:creationId xmlns:a16="http://schemas.microsoft.com/office/drawing/2014/main" id="{6971D812-3DAB-3247-05D2-B0A58DC182C0}"/>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09A2040A-159C-0E28-BB03-423C0F30A192}"/>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999B6A17-B988-22E7-7D43-E3B976A87704}"/>
              </a:ext>
            </a:extLst>
          </p:cNvPr>
          <p:cNvSpPr txBox="1">
            <a:spLocks/>
          </p:cNvSpPr>
          <p:nvPr/>
        </p:nvSpPr>
        <p:spPr>
          <a:xfrm>
            <a:off x="1752600" y="1833473"/>
            <a:ext cx="8686797" cy="384639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Contractors are required to provide tools and equipment required for completion of the job to its employees.</a:t>
            </a:r>
          </a:p>
          <a:p>
            <a:pPr marL="0" indent="0">
              <a:lnSpc>
                <a:spcPct val="80000"/>
              </a:lnSpc>
              <a:buNone/>
            </a:pPr>
            <a:r>
              <a:rPr lang="en-GB" sz="1600" dirty="0"/>
              <a:t>Where these tools are electrical, they must be suitable for use on 110vAC supply.</a:t>
            </a:r>
          </a:p>
          <a:p>
            <a:pPr marL="0" indent="0">
              <a:lnSpc>
                <a:spcPct val="80000"/>
              </a:lnSpc>
              <a:buNone/>
            </a:pPr>
            <a:r>
              <a:rPr lang="en-GB" sz="1600" dirty="0"/>
              <a:t>Where 240v AC tools are required, you must have prior agreement with MAWWFRS. Any 240/110v transformers required shall be provided by the contracting company.</a:t>
            </a:r>
          </a:p>
          <a:p>
            <a:pPr marL="0" indent="0">
              <a:lnSpc>
                <a:spcPct val="80000"/>
              </a:lnSpc>
              <a:buNone/>
            </a:pPr>
            <a:r>
              <a:rPr lang="en-GB" sz="1600" dirty="0"/>
              <a:t>PAT testing of electrical equipment is the responsibility of the contracting company. If you have concerns over the safety of electrical equipment you shall raise this through your company.</a:t>
            </a:r>
          </a:p>
          <a:p>
            <a:pPr marL="0" indent="0">
              <a:lnSpc>
                <a:spcPct val="80000"/>
              </a:lnSpc>
              <a:buNone/>
            </a:pPr>
            <a:r>
              <a:rPr lang="en-GB" sz="1600" dirty="0"/>
              <a:t>Extension cables should only be used where other options are not available. It is not permitted to used more than one extension cable at a time per appliance.</a:t>
            </a:r>
          </a:p>
          <a:p>
            <a:pPr marL="0" indent="0">
              <a:lnSpc>
                <a:spcPct val="80000"/>
              </a:lnSpc>
              <a:buNone/>
            </a:pPr>
            <a:r>
              <a:rPr lang="en-GB" sz="1600" dirty="0"/>
              <a:t>Portable heaters are not permitted without permission from MAWWFRS.</a:t>
            </a:r>
          </a:p>
          <a:p>
            <a:pPr marL="0" indent="0">
              <a:lnSpc>
                <a:spcPct val="80000"/>
              </a:lnSpc>
              <a:buNone/>
            </a:pPr>
            <a:r>
              <a:rPr lang="en-GB" sz="1600" dirty="0"/>
              <a:t>You should refer to any hand-arm vibration and hearing risk identified through your employer and follow any controls in place.</a:t>
            </a:r>
          </a:p>
          <a:p>
            <a:pPr marL="0" indent="0">
              <a:lnSpc>
                <a:spcPct val="80000"/>
              </a:lnSpc>
              <a:buNone/>
            </a:pPr>
            <a:endParaRPr lang="en-GB" sz="1600" dirty="0"/>
          </a:p>
          <a:p>
            <a:pPr marL="0" indent="0">
              <a:lnSpc>
                <a:spcPct val="80000"/>
              </a:lnSpc>
              <a:buNone/>
            </a:pPr>
            <a:endParaRPr lang="en-GB" sz="1200" dirty="0"/>
          </a:p>
        </p:txBody>
      </p:sp>
    </p:spTree>
    <p:custDataLst>
      <p:tags r:id="rId1"/>
    </p:custDataLst>
    <p:extLst>
      <p:ext uri="{BB962C8B-B14F-4D97-AF65-F5344CB8AC3E}">
        <p14:creationId xmlns:p14="http://schemas.microsoft.com/office/powerpoint/2010/main" val="3374107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200E18-9ADF-F670-35C2-9BE0346DA30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A645E1C-FF31-A0E8-03BA-4F7FFC17A386}"/>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A7645115-9C98-FF05-3182-407365931B43}"/>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63FC5E3B-6821-E29E-F3F6-CE6CF54B05F8}"/>
              </a:ext>
            </a:extLst>
          </p:cNvPr>
          <p:cNvSpPr txBox="1">
            <a:spLocks noGrp="1"/>
          </p:cNvSpPr>
          <p:nvPr>
            <p:ph type="title"/>
          </p:nvPr>
        </p:nvSpPr>
        <p:spPr>
          <a:xfrm>
            <a:off x="4674118" y="554578"/>
            <a:ext cx="3148562" cy="895572"/>
          </a:xfrm>
        </p:spPr>
        <p:txBody>
          <a:bodyPr>
            <a:normAutofit/>
          </a:bodyPr>
          <a:lstStyle/>
          <a:p>
            <a:pPr lvl="0"/>
            <a:r>
              <a:rPr lang="en-GB" sz="2400" dirty="0">
                <a:latin typeface="Arial" pitchFamily="34"/>
                <a:cs typeface="Arial" pitchFamily="34"/>
              </a:rPr>
              <a:t>Site Parking &amp; Traffic</a:t>
            </a:r>
          </a:p>
        </p:txBody>
      </p:sp>
      <p:sp>
        <p:nvSpPr>
          <p:cNvPr id="4" name="Content Placeholder 2">
            <a:extLst>
              <a:ext uri="{FF2B5EF4-FFF2-40B4-BE49-F238E27FC236}">
                <a16:creationId xmlns:a16="http://schemas.microsoft.com/office/drawing/2014/main" id="{D43F222D-E3CC-E396-E6C6-D58254021CD7}"/>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0338E4EC-176A-3CEB-9AB8-82EA3E61DFB4}"/>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881C2710-1344-267D-3781-3B9B5F50D11E}"/>
              </a:ext>
            </a:extLst>
          </p:cNvPr>
          <p:cNvSpPr txBox="1">
            <a:spLocks/>
          </p:cNvSpPr>
          <p:nvPr/>
        </p:nvSpPr>
        <p:spPr>
          <a:xfrm>
            <a:off x="1752600" y="1420697"/>
            <a:ext cx="8686797" cy="446363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As a contractor working on a MAWWFRS site you are permitted to use the sites car parks during the agreed work times.</a:t>
            </a:r>
          </a:p>
          <a:p>
            <a:pPr marL="0" indent="0">
              <a:lnSpc>
                <a:spcPct val="80000"/>
              </a:lnSpc>
              <a:buNone/>
            </a:pPr>
            <a:r>
              <a:rPr lang="en-GB" sz="1600" dirty="0"/>
              <a:t>However, due to the nature of the site strict adherence to the following is to be followed:</a:t>
            </a:r>
          </a:p>
          <a:p>
            <a:pPr>
              <a:lnSpc>
                <a:spcPct val="80000"/>
              </a:lnSpc>
            </a:pPr>
            <a:r>
              <a:rPr lang="en-GB" sz="1600" dirty="0"/>
              <a:t>You must not park in front of any appliance bay doors.</a:t>
            </a:r>
          </a:p>
          <a:p>
            <a:pPr>
              <a:lnSpc>
                <a:spcPct val="80000"/>
              </a:lnSpc>
            </a:pPr>
            <a:r>
              <a:rPr lang="en-GB" sz="1600" dirty="0"/>
              <a:t>You must not park in any designated hazard area as indicated by yellow hazard paint.</a:t>
            </a:r>
          </a:p>
          <a:p>
            <a:pPr>
              <a:lnSpc>
                <a:spcPct val="80000"/>
              </a:lnSpc>
            </a:pPr>
            <a:r>
              <a:rPr lang="en-GB" sz="1600" dirty="0"/>
              <a:t>You must not park on any double yellow lined area.</a:t>
            </a:r>
          </a:p>
          <a:p>
            <a:pPr>
              <a:lnSpc>
                <a:spcPct val="80000"/>
              </a:lnSpc>
            </a:pPr>
            <a:r>
              <a:rPr lang="en-GB" sz="1600" dirty="0"/>
              <a:t>You must not park in an electrical charging bay as these are required for Fire Service Personnel.</a:t>
            </a:r>
          </a:p>
          <a:p>
            <a:pPr>
              <a:lnSpc>
                <a:spcPct val="80000"/>
              </a:lnSpc>
            </a:pPr>
            <a:r>
              <a:rPr lang="en-GB" sz="1600" dirty="0"/>
              <a:t>You must not park in front of any point of access or egress.</a:t>
            </a:r>
          </a:p>
          <a:p>
            <a:pPr>
              <a:lnSpc>
                <a:spcPct val="80000"/>
              </a:lnSpc>
            </a:pPr>
            <a:r>
              <a:rPr lang="en-GB" sz="1600" dirty="0"/>
              <a:t>You must not park in front of any storage buildings in such a way to block access to potential equipment necessary for the service to carry out its duties.</a:t>
            </a:r>
          </a:p>
          <a:p>
            <a:pPr>
              <a:lnSpc>
                <a:spcPct val="80000"/>
              </a:lnSpc>
            </a:pPr>
            <a:r>
              <a:rPr lang="en-GB" sz="1600" dirty="0"/>
              <a:t>You must not park in such a way to block fire service appliances from attending call outs.</a:t>
            </a:r>
          </a:p>
          <a:p>
            <a:pPr>
              <a:lnSpc>
                <a:spcPct val="80000"/>
              </a:lnSpc>
            </a:pPr>
            <a:r>
              <a:rPr lang="en-GB" sz="1600" dirty="0"/>
              <a:t>You must drive slowly and carefully when on a MAWWFRS site as there is a high likelihood of staff onsite.</a:t>
            </a:r>
          </a:p>
          <a:p>
            <a:pPr>
              <a:lnSpc>
                <a:spcPct val="80000"/>
              </a:lnSpc>
            </a:pPr>
            <a:r>
              <a:rPr lang="en-GB" sz="1600" dirty="0"/>
              <a:t>You should be aware that there is increased likelihood of pedestrians and cyclists at MAWWFRS sites.</a:t>
            </a:r>
          </a:p>
          <a:p>
            <a:pPr>
              <a:lnSpc>
                <a:spcPct val="80000"/>
              </a:lnSpc>
            </a:pPr>
            <a:endParaRPr lang="en-GB" sz="1600" dirty="0"/>
          </a:p>
          <a:p>
            <a:pPr marL="0" indent="0">
              <a:lnSpc>
                <a:spcPct val="80000"/>
              </a:lnSpc>
              <a:buNone/>
            </a:pPr>
            <a:endParaRPr lang="en-GB" sz="1600" dirty="0"/>
          </a:p>
          <a:p>
            <a:pPr marL="0" indent="0">
              <a:lnSpc>
                <a:spcPct val="80000"/>
              </a:lnSpc>
              <a:buNone/>
            </a:pPr>
            <a:endParaRPr lang="en-GB" sz="1200" dirty="0"/>
          </a:p>
        </p:txBody>
      </p:sp>
    </p:spTree>
    <p:custDataLst>
      <p:tags r:id="rId1"/>
    </p:custDataLst>
    <p:extLst>
      <p:ext uri="{BB962C8B-B14F-4D97-AF65-F5344CB8AC3E}">
        <p14:creationId xmlns:p14="http://schemas.microsoft.com/office/powerpoint/2010/main" val="3314226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FBD0E2-41F1-BB9D-CA69-668E502E7B2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CCBA1C0-979E-CE95-B402-8131543E0EA9}"/>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D60B262E-249A-BF3B-334A-60893DE2BC9B}"/>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2BBE2721-216D-7CCF-C6CF-A7BC74622E05}"/>
              </a:ext>
            </a:extLst>
          </p:cNvPr>
          <p:cNvSpPr txBox="1">
            <a:spLocks noGrp="1"/>
          </p:cNvSpPr>
          <p:nvPr>
            <p:ph type="title"/>
          </p:nvPr>
        </p:nvSpPr>
        <p:spPr>
          <a:xfrm>
            <a:off x="4741590" y="372725"/>
            <a:ext cx="2708815" cy="895572"/>
          </a:xfrm>
        </p:spPr>
        <p:txBody>
          <a:bodyPr>
            <a:normAutofit/>
          </a:bodyPr>
          <a:lstStyle/>
          <a:p>
            <a:pPr lvl="0"/>
            <a:r>
              <a:rPr lang="en-GB" sz="2400" dirty="0">
                <a:latin typeface="Arial" pitchFamily="34"/>
                <a:cs typeface="Arial" pitchFamily="34"/>
              </a:rPr>
              <a:t>Incident Reporting</a:t>
            </a:r>
          </a:p>
        </p:txBody>
      </p:sp>
      <p:sp>
        <p:nvSpPr>
          <p:cNvPr id="4" name="Content Placeholder 2">
            <a:extLst>
              <a:ext uri="{FF2B5EF4-FFF2-40B4-BE49-F238E27FC236}">
                <a16:creationId xmlns:a16="http://schemas.microsoft.com/office/drawing/2014/main" id="{55F1882D-07D7-FE28-7217-7035F6D5CC21}"/>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4343DE51-83EE-C037-D0F5-4972AA714A2A}"/>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1F672035-7C75-EB3E-8444-425B8A8FAD6C}"/>
              </a:ext>
            </a:extLst>
          </p:cNvPr>
          <p:cNvSpPr txBox="1">
            <a:spLocks/>
          </p:cNvSpPr>
          <p:nvPr/>
        </p:nvSpPr>
        <p:spPr>
          <a:xfrm>
            <a:off x="1752600" y="1420697"/>
            <a:ext cx="8686797" cy="446363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MAWWFRS has its own system for reporting accidents and near misses.</a:t>
            </a:r>
          </a:p>
          <a:p>
            <a:pPr marL="0" indent="0">
              <a:lnSpc>
                <a:spcPct val="80000"/>
              </a:lnSpc>
              <a:buNone/>
            </a:pPr>
            <a:endParaRPr lang="en-GB" sz="1600" dirty="0"/>
          </a:p>
          <a:p>
            <a:pPr marL="0" indent="0">
              <a:lnSpc>
                <a:spcPct val="80000"/>
              </a:lnSpc>
              <a:buNone/>
            </a:pPr>
            <a:r>
              <a:rPr lang="en-GB" sz="1600" dirty="0"/>
              <a:t>In the event of an accident or near miss you should use the services designated system to report this.</a:t>
            </a:r>
          </a:p>
          <a:p>
            <a:pPr marL="0" indent="0">
              <a:lnSpc>
                <a:spcPct val="80000"/>
              </a:lnSpc>
              <a:buNone/>
            </a:pPr>
            <a:r>
              <a:rPr lang="en-GB" sz="1600" dirty="0"/>
              <a:t>If you are unable to access MAWWFRS system, then you should report this to a contact within the service so it can be logged.</a:t>
            </a:r>
          </a:p>
          <a:p>
            <a:pPr marL="0" indent="0">
              <a:lnSpc>
                <a:spcPct val="80000"/>
              </a:lnSpc>
              <a:buNone/>
            </a:pPr>
            <a:r>
              <a:rPr lang="en-GB" sz="1600" dirty="0"/>
              <a:t>Where possible you should take photographs of the area and note anything of significance.</a:t>
            </a:r>
          </a:p>
          <a:p>
            <a:pPr marL="0" indent="0">
              <a:lnSpc>
                <a:spcPct val="80000"/>
              </a:lnSpc>
              <a:buNone/>
            </a:pPr>
            <a:r>
              <a:rPr lang="en-GB" sz="1600" dirty="0"/>
              <a:t>It may be that MAWWFRS will request some information from you such as:</a:t>
            </a:r>
          </a:p>
          <a:p>
            <a:pPr lvl="1">
              <a:lnSpc>
                <a:spcPct val="80000"/>
              </a:lnSpc>
            </a:pPr>
            <a:r>
              <a:rPr lang="en-GB" sz="1200" dirty="0"/>
              <a:t>What Happened</a:t>
            </a:r>
          </a:p>
          <a:p>
            <a:pPr lvl="1">
              <a:lnSpc>
                <a:spcPct val="80000"/>
              </a:lnSpc>
            </a:pPr>
            <a:r>
              <a:rPr lang="en-GB" sz="1200" dirty="0"/>
              <a:t>Details of persons involved</a:t>
            </a:r>
          </a:p>
          <a:p>
            <a:pPr lvl="1">
              <a:lnSpc>
                <a:spcPct val="80000"/>
              </a:lnSpc>
            </a:pPr>
            <a:r>
              <a:rPr lang="en-GB" sz="1200" dirty="0"/>
              <a:t>Injuries</a:t>
            </a:r>
          </a:p>
          <a:p>
            <a:pPr lvl="1">
              <a:lnSpc>
                <a:spcPct val="80000"/>
              </a:lnSpc>
            </a:pPr>
            <a:r>
              <a:rPr lang="en-GB" sz="1200" dirty="0"/>
              <a:t>Photos/Evidence</a:t>
            </a:r>
          </a:p>
          <a:p>
            <a:pPr lvl="1">
              <a:lnSpc>
                <a:spcPct val="80000"/>
              </a:lnSpc>
            </a:pPr>
            <a:r>
              <a:rPr lang="en-GB" sz="1200" dirty="0"/>
              <a:t>Time and Location</a:t>
            </a:r>
          </a:p>
          <a:p>
            <a:pPr marL="0" indent="0">
              <a:lnSpc>
                <a:spcPct val="80000"/>
              </a:lnSpc>
              <a:buNone/>
            </a:pPr>
            <a:r>
              <a:rPr lang="en-GB" sz="1600" dirty="0"/>
              <a:t>These requests will come from the services Corporate Risk department.</a:t>
            </a:r>
          </a:p>
          <a:p>
            <a:pPr marL="0" indent="0">
              <a:lnSpc>
                <a:spcPct val="80000"/>
              </a:lnSpc>
              <a:buNone/>
            </a:pPr>
            <a:endParaRPr lang="en-GB" sz="1200" dirty="0"/>
          </a:p>
        </p:txBody>
      </p:sp>
    </p:spTree>
    <p:custDataLst>
      <p:tags r:id="rId1"/>
    </p:custDataLst>
    <p:extLst>
      <p:ext uri="{BB962C8B-B14F-4D97-AF65-F5344CB8AC3E}">
        <p14:creationId xmlns:p14="http://schemas.microsoft.com/office/powerpoint/2010/main" val="3067335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B7C1DB-8324-3D41-1422-DD98EE39542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B400F9F-994A-78C7-1C23-5925E7FDB8E6}"/>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5902FD33-0938-FA5F-DFAD-B032FBEEFCD1}"/>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EB56AE3C-E350-9AD6-A8D8-8CED876B6505}"/>
              </a:ext>
            </a:extLst>
          </p:cNvPr>
          <p:cNvSpPr txBox="1">
            <a:spLocks noGrp="1"/>
          </p:cNvSpPr>
          <p:nvPr>
            <p:ph type="title"/>
          </p:nvPr>
        </p:nvSpPr>
        <p:spPr>
          <a:xfrm>
            <a:off x="4017562" y="390533"/>
            <a:ext cx="4156872" cy="895572"/>
          </a:xfrm>
        </p:spPr>
        <p:txBody>
          <a:bodyPr>
            <a:normAutofit fontScale="90000"/>
          </a:bodyPr>
          <a:lstStyle/>
          <a:p>
            <a:pPr lvl="0"/>
            <a:r>
              <a:rPr lang="en-GB" sz="2400" dirty="0">
                <a:latin typeface="Arial" pitchFamily="34"/>
                <a:cs typeface="Arial" pitchFamily="34"/>
              </a:rPr>
              <a:t>Control of Substances Hazardous to Health(COSHH)</a:t>
            </a:r>
          </a:p>
        </p:txBody>
      </p:sp>
      <p:sp>
        <p:nvSpPr>
          <p:cNvPr id="4" name="Content Placeholder 2">
            <a:extLst>
              <a:ext uri="{FF2B5EF4-FFF2-40B4-BE49-F238E27FC236}">
                <a16:creationId xmlns:a16="http://schemas.microsoft.com/office/drawing/2014/main" id="{098FC975-4200-4DF4-C8CD-E1B032EB3A51}"/>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EF209507-99DB-3A2E-C8BE-7087462281E6}"/>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8BA9E277-882D-A383-1402-F05B702EB8DE}"/>
              </a:ext>
            </a:extLst>
          </p:cNvPr>
          <p:cNvSpPr txBox="1">
            <a:spLocks/>
          </p:cNvSpPr>
          <p:nvPr/>
        </p:nvSpPr>
        <p:spPr>
          <a:xfrm>
            <a:off x="1752601" y="2098859"/>
            <a:ext cx="8686797" cy="316823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It may be that your work requires the use of product that poses a risk to yourself or MAWWFRS employees.</a:t>
            </a:r>
          </a:p>
          <a:p>
            <a:pPr marL="0" indent="0">
              <a:lnSpc>
                <a:spcPct val="80000"/>
              </a:lnSpc>
              <a:buNone/>
            </a:pPr>
            <a:r>
              <a:rPr lang="en-GB" sz="1600" dirty="0"/>
              <a:t>Any hazardous material being used must have an SDS and relevant COSHH assessment sent to the relevant contact within MAWWFRS. </a:t>
            </a:r>
          </a:p>
          <a:p>
            <a:pPr marL="0" indent="0">
              <a:lnSpc>
                <a:spcPct val="80000"/>
              </a:lnSpc>
              <a:buNone/>
            </a:pPr>
            <a:r>
              <a:rPr lang="en-GB" sz="1600" dirty="0"/>
              <a:t>You must familiarise yourself with any controls required to use these products on a MAWWFRS to ensure prevention of an incident that could cause harm to persons or the environment.</a:t>
            </a:r>
          </a:p>
          <a:p>
            <a:pPr marL="0" indent="0">
              <a:lnSpc>
                <a:spcPct val="80000"/>
              </a:lnSpc>
              <a:buNone/>
            </a:pPr>
            <a:r>
              <a:rPr lang="en-GB" sz="1600" dirty="0"/>
              <a:t>Hazardous material shall only be used after full agreement with the MAWWFRS contact.</a:t>
            </a:r>
          </a:p>
          <a:p>
            <a:pPr marL="0" indent="0">
              <a:lnSpc>
                <a:spcPct val="80000"/>
              </a:lnSpc>
              <a:buNone/>
            </a:pPr>
            <a:r>
              <a:rPr lang="en-GB" sz="1600" dirty="0"/>
              <a:t>In the event of an environmental spill this must be reported to MAWWFRS immediately and control measures followed to prevent potential pollution.</a:t>
            </a:r>
          </a:p>
          <a:p>
            <a:pPr marL="0" indent="0">
              <a:lnSpc>
                <a:spcPct val="80000"/>
              </a:lnSpc>
              <a:buNone/>
            </a:pPr>
            <a:r>
              <a:rPr lang="en-GB" sz="1600" dirty="0"/>
              <a:t>You are responsible for waste produced and must remove this from MAWWFRS and dispose in line with local and national legislative requirements.</a:t>
            </a:r>
          </a:p>
          <a:p>
            <a:pPr marL="0" indent="0">
              <a:lnSpc>
                <a:spcPct val="80000"/>
              </a:lnSpc>
              <a:buNone/>
            </a:pPr>
            <a:endParaRPr lang="en-GB" sz="1200" dirty="0"/>
          </a:p>
        </p:txBody>
      </p:sp>
    </p:spTree>
    <p:custDataLst>
      <p:tags r:id="rId1"/>
    </p:custDataLst>
    <p:extLst>
      <p:ext uri="{BB962C8B-B14F-4D97-AF65-F5344CB8AC3E}">
        <p14:creationId xmlns:p14="http://schemas.microsoft.com/office/powerpoint/2010/main" val="783767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5D31AB5-D340-1C15-B098-A9A3260323F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F2FEF9E-CAC5-B875-7512-45BC51B1B148}"/>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5DF930D6-C472-1E62-0EB1-5A2A13979476}"/>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5A2DD794-175C-1124-943A-A7A481C70E8E}"/>
              </a:ext>
            </a:extLst>
          </p:cNvPr>
          <p:cNvSpPr txBox="1">
            <a:spLocks noGrp="1"/>
          </p:cNvSpPr>
          <p:nvPr>
            <p:ph type="title"/>
          </p:nvPr>
        </p:nvSpPr>
        <p:spPr>
          <a:xfrm>
            <a:off x="5412380" y="542933"/>
            <a:ext cx="1367238" cy="895572"/>
          </a:xfrm>
        </p:spPr>
        <p:txBody>
          <a:bodyPr>
            <a:normAutofit/>
          </a:bodyPr>
          <a:lstStyle/>
          <a:p>
            <a:pPr lvl="0"/>
            <a:r>
              <a:rPr lang="en-GB" sz="2400" dirty="0">
                <a:latin typeface="Arial" pitchFamily="34"/>
                <a:cs typeface="Arial" pitchFamily="34"/>
              </a:rPr>
              <a:t>Security</a:t>
            </a:r>
          </a:p>
        </p:txBody>
      </p:sp>
      <p:sp>
        <p:nvSpPr>
          <p:cNvPr id="4" name="Content Placeholder 2">
            <a:extLst>
              <a:ext uri="{FF2B5EF4-FFF2-40B4-BE49-F238E27FC236}">
                <a16:creationId xmlns:a16="http://schemas.microsoft.com/office/drawing/2014/main" id="{35010D14-8F12-487E-08D6-402353001B3C}"/>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321CBEF4-B9EA-066C-A488-91E19700A363}"/>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C59C3CDB-6A36-F30A-FB2D-EEB6807D2597}"/>
              </a:ext>
            </a:extLst>
          </p:cNvPr>
          <p:cNvSpPr txBox="1">
            <a:spLocks/>
          </p:cNvSpPr>
          <p:nvPr/>
        </p:nvSpPr>
        <p:spPr>
          <a:xfrm>
            <a:off x="1752601" y="2098859"/>
            <a:ext cx="8686797" cy="316823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Due to the nature of MAWWFRS sites it may be that you are the only person/s working on our site.</a:t>
            </a:r>
          </a:p>
          <a:p>
            <a:pPr marL="0" indent="0">
              <a:lnSpc>
                <a:spcPct val="80000"/>
              </a:lnSpc>
              <a:buNone/>
            </a:pPr>
            <a:r>
              <a:rPr lang="en-GB" sz="1600" dirty="0"/>
              <a:t>It is essential that you ensure the security of our site whilst you are working and upon leaving the site.</a:t>
            </a:r>
          </a:p>
          <a:p>
            <a:pPr marL="0" indent="0">
              <a:lnSpc>
                <a:spcPct val="80000"/>
              </a:lnSpc>
              <a:buNone/>
            </a:pPr>
            <a:r>
              <a:rPr lang="en-GB" sz="1600" dirty="0"/>
              <a:t>Exits should be securely closed as should all windows and blinds in areas that you have worked.</a:t>
            </a:r>
          </a:p>
          <a:p>
            <a:pPr marL="0" indent="0">
              <a:lnSpc>
                <a:spcPct val="80000"/>
              </a:lnSpc>
              <a:buNone/>
            </a:pPr>
            <a:r>
              <a:rPr lang="en-GB" sz="1600" dirty="0"/>
              <a:t>If you have been issued an access fob you are responsible to keep this safe. In the event that this fob is lost it must be reported immediately to the service. If you have not been allocated a fob, then you may be given a pin ID number for access.</a:t>
            </a:r>
          </a:p>
          <a:p>
            <a:pPr marL="0" indent="0">
              <a:lnSpc>
                <a:spcPct val="80000"/>
              </a:lnSpc>
              <a:buNone/>
            </a:pPr>
            <a:r>
              <a:rPr lang="en-GB" sz="1600" dirty="0"/>
              <a:t>Upon arrival to site, you are required to complete the visitor logbook available at all sites. You must also ensure you display your photographic ID. This is required even if you have an access fob.</a:t>
            </a:r>
          </a:p>
          <a:p>
            <a:pPr marL="0" indent="0">
              <a:lnSpc>
                <a:spcPct val="80000"/>
              </a:lnSpc>
              <a:buNone/>
            </a:pPr>
            <a:r>
              <a:rPr lang="en-GB" sz="1600" dirty="0"/>
              <a:t>Whilst you are on a MAWWFRS you are responsible for your belongings; the service is not responsible for items lost or stolen whilst on its premises.</a:t>
            </a:r>
          </a:p>
          <a:p>
            <a:pPr marL="0" indent="0">
              <a:lnSpc>
                <a:spcPct val="80000"/>
              </a:lnSpc>
              <a:buNone/>
            </a:pPr>
            <a:endParaRPr lang="en-GB" sz="1200" dirty="0"/>
          </a:p>
        </p:txBody>
      </p:sp>
    </p:spTree>
    <p:custDataLst>
      <p:tags r:id="rId1"/>
    </p:custDataLst>
    <p:extLst>
      <p:ext uri="{BB962C8B-B14F-4D97-AF65-F5344CB8AC3E}">
        <p14:creationId xmlns:p14="http://schemas.microsoft.com/office/powerpoint/2010/main" val="1005145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F7EEF1-7B64-9CF0-9168-6EB2A0F8FE9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EC7317D-8D78-1955-03E1-64EC94CE49D3}"/>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1ACB0718-130E-84F4-C70B-4595451ADFE1}"/>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C36FFA69-AD89-F675-FFDF-CB1F3DE83C84}"/>
              </a:ext>
            </a:extLst>
          </p:cNvPr>
          <p:cNvSpPr txBox="1">
            <a:spLocks noGrp="1"/>
          </p:cNvSpPr>
          <p:nvPr>
            <p:ph type="title"/>
          </p:nvPr>
        </p:nvSpPr>
        <p:spPr>
          <a:xfrm>
            <a:off x="5322389" y="690946"/>
            <a:ext cx="1852020" cy="895572"/>
          </a:xfrm>
        </p:spPr>
        <p:txBody>
          <a:bodyPr>
            <a:normAutofit/>
          </a:bodyPr>
          <a:lstStyle/>
          <a:p>
            <a:pPr lvl="0"/>
            <a:r>
              <a:rPr lang="en-GB" sz="2400" dirty="0">
                <a:latin typeface="Arial" pitchFamily="34"/>
                <a:cs typeface="Arial" pitchFamily="34"/>
              </a:rPr>
              <a:t>Behaviours</a:t>
            </a:r>
          </a:p>
        </p:txBody>
      </p:sp>
      <p:sp>
        <p:nvSpPr>
          <p:cNvPr id="4" name="Content Placeholder 2">
            <a:extLst>
              <a:ext uri="{FF2B5EF4-FFF2-40B4-BE49-F238E27FC236}">
                <a16:creationId xmlns:a16="http://schemas.microsoft.com/office/drawing/2014/main" id="{6C4F0744-87FE-BE1E-9299-A13EBD603B1B}"/>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1E9ABE16-F4B6-1675-A5CA-CF9AC6655B72}"/>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13601CA0-7310-6B82-5473-46ED5C11DE66}"/>
              </a:ext>
            </a:extLst>
          </p:cNvPr>
          <p:cNvSpPr txBox="1">
            <a:spLocks/>
          </p:cNvSpPr>
          <p:nvPr/>
        </p:nvSpPr>
        <p:spPr>
          <a:xfrm>
            <a:off x="1752601" y="2098859"/>
            <a:ext cx="8686797" cy="316823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Whilst working on a MAWWFRS site it is expected from you to behave in a suitable manner, treating all employees with dignity and respect.</a:t>
            </a:r>
          </a:p>
          <a:p>
            <a:pPr marL="0" indent="0">
              <a:lnSpc>
                <a:spcPct val="80000"/>
              </a:lnSpc>
              <a:buNone/>
            </a:pPr>
            <a:r>
              <a:rPr lang="en-GB" sz="1600" dirty="0"/>
              <a:t>MAWWFRS operates no smoking including vapes within its premises.</a:t>
            </a:r>
          </a:p>
          <a:p>
            <a:pPr marL="0" indent="0">
              <a:lnSpc>
                <a:spcPct val="80000"/>
              </a:lnSpc>
              <a:buNone/>
            </a:pPr>
            <a:r>
              <a:rPr lang="en-GB" sz="1600" dirty="0"/>
              <a:t>Whilst on our sites please be aware of conversations with other people and considerate.</a:t>
            </a:r>
          </a:p>
          <a:p>
            <a:pPr marL="0" indent="0">
              <a:lnSpc>
                <a:spcPct val="80000"/>
              </a:lnSpc>
              <a:buNone/>
            </a:pPr>
            <a:r>
              <a:rPr lang="en-GB" sz="1600" dirty="0"/>
              <a:t>Threatening behaviour of any kind will not be tolerated and you will be removed from site.</a:t>
            </a:r>
          </a:p>
          <a:p>
            <a:pPr marL="0" indent="0">
              <a:lnSpc>
                <a:spcPct val="80000"/>
              </a:lnSpc>
              <a:buNone/>
            </a:pPr>
            <a:r>
              <a:rPr lang="en-GB" sz="1600" dirty="0"/>
              <a:t>Radios and loud music is not permitted on our sites.</a:t>
            </a:r>
          </a:p>
          <a:p>
            <a:pPr marL="0" indent="0">
              <a:lnSpc>
                <a:spcPct val="80000"/>
              </a:lnSpc>
              <a:buNone/>
            </a:pPr>
            <a:r>
              <a:rPr lang="en-GB" sz="1600" dirty="0"/>
              <a:t>You must not interfere with or obstruct any exercise(outside of requirement for the work agreed) that is in progress or required by MAWWFRS employees whilst you are on site.</a:t>
            </a:r>
          </a:p>
          <a:p>
            <a:pPr marL="0" indent="0">
              <a:lnSpc>
                <a:spcPct val="80000"/>
              </a:lnSpc>
              <a:buNone/>
            </a:pPr>
            <a:endParaRPr lang="en-GB" sz="1600" dirty="0"/>
          </a:p>
          <a:p>
            <a:pPr marL="0" indent="0">
              <a:lnSpc>
                <a:spcPct val="80000"/>
              </a:lnSpc>
              <a:buNone/>
            </a:pPr>
            <a:r>
              <a:rPr lang="en-GB" sz="1600" dirty="0">
                <a:solidFill>
                  <a:srgbClr val="FF0000"/>
                </a:solidFill>
              </a:rPr>
              <a:t>Any inappropriate behaviour will not be tolerated and may result in your removal from site.</a:t>
            </a:r>
          </a:p>
          <a:p>
            <a:pPr marL="0" indent="0">
              <a:lnSpc>
                <a:spcPct val="80000"/>
              </a:lnSpc>
              <a:buNone/>
            </a:pPr>
            <a:endParaRPr lang="en-GB" sz="1200" dirty="0"/>
          </a:p>
        </p:txBody>
      </p:sp>
    </p:spTree>
    <p:custDataLst>
      <p:tags r:id="rId1"/>
    </p:custDataLst>
    <p:extLst>
      <p:ext uri="{BB962C8B-B14F-4D97-AF65-F5344CB8AC3E}">
        <p14:creationId xmlns:p14="http://schemas.microsoft.com/office/powerpoint/2010/main" val="2777850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30260A0-C628-A6B1-CFF2-0DFB5A21B65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FD5FE27-27C6-0057-660B-BCCFE6CD8DB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714792" y="64732"/>
            <a:ext cx="3276066" cy="1092262"/>
          </a:xfrm>
          <a:prstGeom prst="rect">
            <a:avLst/>
          </a:prstGeom>
        </p:spPr>
      </p:pic>
      <p:sp>
        <p:nvSpPr>
          <p:cNvPr id="2" name="Footer Placeholder 1">
            <a:extLst>
              <a:ext uri="{FF2B5EF4-FFF2-40B4-BE49-F238E27FC236}">
                <a16:creationId xmlns:a16="http://schemas.microsoft.com/office/drawing/2014/main" id="{350360A5-92C2-1C65-9898-0F29CD112FD6}"/>
              </a:ext>
            </a:extLst>
          </p:cNvPr>
          <p:cNvSpPr>
            <a:spLocks noGrp="1"/>
          </p:cNvSpPr>
          <p:nvPr>
            <p:ph type="ftr" sz="quarter" idx="11"/>
          </p:nvPr>
        </p:nvSpPr>
        <p:spPr/>
        <p:txBody>
          <a:bodyPr/>
          <a:lstStyle/>
          <a:p>
            <a:r>
              <a:rPr lang="en-GB"/>
              <a:t>ES03(V1)     Ystadau/Estates     January 2026</a:t>
            </a:r>
          </a:p>
        </p:txBody>
      </p:sp>
      <p:sp>
        <p:nvSpPr>
          <p:cNvPr id="3" name="Title 1">
            <a:extLst>
              <a:ext uri="{FF2B5EF4-FFF2-40B4-BE49-F238E27FC236}">
                <a16:creationId xmlns:a16="http://schemas.microsoft.com/office/drawing/2014/main" id="{8FF54421-097A-F7DB-F33C-80DDBA033D61}"/>
              </a:ext>
            </a:extLst>
          </p:cNvPr>
          <p:cNvSpPr txBox="1">
            <a:spLocks noGrp="1"/>
          </p:cNvSpPr>
          <p:nvPr>
            <p:ph type="title"/>
          </p:nvPr>
        </p:nvSpPr>
        <p:spPr>
          <a:xfrm>
            <a:off x="5323960" y="690946"/>
            <a:ext cx="1544078" cy="895572"/>
          </a:xfrm>
        </p:spPr>
        <p:txBody>
          <a:bodyPr>
            <a:normAutofit/>
          </a:bodyPr>
          <a:lstStyle/>
          <a:p>
            <a:pPr lvl="0"/>
            <a:r>
              <a:rPr lang="en-GB" sz="2400" dirty="0">
                <a:latin typeface="Arial" pitchFamily="34"/>
                <a:cs typeface="Arial" pitchFamily="34"/>
              </a:rPr>
              <a:t>Checklist</a:t>
            </a:r>
          </a:p>
        </p:txBody>
      </p:sp>
      <p:sp>
        <p:nvSpPr>
          <p:cNvPr id="4" name="Content Placeholder 2">
            <a:extLst>
              <a:ext uri="{FF2B5EF4-FFF2-40B4-BE49-F238E27FC236}">
                <a16:creationId xmlns:a16="http://schemas.microsoft.com/office/drawing/2014/main" id="{212AE484-8258-58A7-218D-477B2A002E94}"/>
              </a:ext>
            </a:extLst>
          </p:cNvPr>
          <p:cNvSpPr txBox="1">
            <a:spLocks/>
          </p:cNvSpPr>
          <p:nvPr/>
        </p:nvSpPr>
        <p:spPr>
          <a:xfrm>
            <a:off x="1752601" y="14385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6" name="Content Placeholder 2">
            <a:extLst>
              <a:ext uri="{FF2B5EF4-FFF2-40B4-BE49-F238E27FC236}">
                <a16:creationId xmlns:a16="http://schemas.microsoft.com/office/drawing/2014/main" id="{4CE21EA0-BC8D-F6DE-AA0F-C9A74EB75A48}"/>
              </a:ext>
            </a:extLst>
          </p:cNvPr>
          <p:cNvSpPr txBox="1">
            <a:spLocks/>
          </p:cNvSpPr>
          <p:nvPr/>
        </p:nvSpPr>
        <p:spPr>
          <a:xfrm>
            <a:off x="1905001" y="1590905"/>
            <a:ext cx="8686797" cy="4636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endParaRPr lang="en-GB" sz="1900" dirty="0">
              <a:highlight>
                <a:srgbClr val="FFFF00"/>
              </a:highlight>
            </a:endParaRPr>
          </a:p>
        </p:txBody>
      </p:sp>
      <p:sp>
        <p:nvSpPr>
          <p:cNvPr id="7" name="Content Placeholder 2">
            <a:extLst>
              <a:ext uri="{FF2B5EF4-FFF2-40B4-BE49-F238E27FC236}">
                <a16:creationId xmlns:a16="http://schemas.microsoft.com/office/drawing/2014/main" id="{9E13EA65-1834-F9C5-3559-544420D9549F}"/>
              </a:ext>
            </a:extLst>
          </p:cNvPr>
          <p:cNvSpPr txBox="1">
            <a:spLocks/>
          </p:cNvSpPr>
          <p:nvPr/>
        </p:nvSpPr>
        <p:spPr>
          <a:xfrm>
            <a:off x="1752600" y="1561117"/>
            <a:ext cx="8686797" cy="15418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Having completed this induction, you should now be aware of the following:</a:t>
            </a:r>
          </a:p>
          <a:p>
            <a:pPr lvl="1">
              <a:lnSpc>
                <a:spcPct val="80000"/>
              </a:lnSpc>
            </a:pPr>
            <a:r>
              <a:rPr lang="en-GB" sz="1200" dirty="0"/>
              <a:t>Mid and West Wales Fire Rescue Service commitment to Health &amp; Safety</a:t>
            </a:r>
          </a:p>
          <a:p>
            <a:pPr lvl="1">
              <a:lnSpc>
                <a:spcPct val="80000"/>
              </a:lnSpc>
            </a:pPr>
            <a:r>
              <a:rPr lang="en-GB" sz="1200" dirty="0"/>
              <a:t>Your responsibilities including acceptable behaviours</a:t>
            </a:r>
          </a:p>
          <a:p>
            <a:pPr lvl="1">
              <a:lnSpc>
                <a:spcPct val="80000"/>
              </a:lnSpc>
            </a:pPr>
            <a:r>
              <a:rPr lang="en-GB" sz="1200" dirty="0"/>
              <a:t>Risk Assessments and Method Statements</a:t>
            </a:r>
          </a:p>
          <a:p>
            <a:pPr lvl="1">
              <a:lnSpc>
                <a:spcPct val="80000"/>
              </a:lnSpc>
            </a:pPr>
            <a:r>
              <a:rPr lang="en-GB" sz="1200" dirty="0"/>
              <a:t>Parking &amp; Driving on MAWWFRS sites</a:t>
            </a:r>
          </a:p>
          <a:p>
            <a:pPr lvl="1">
              <a:lnSpc>
                <a:spcPct val="80000"/>
              </a:lnSpc>
            </a:pPr>
            <a:r>
              <a:rPr lang="en-GB" sz="1200" dirty="0"/>
              <a:t>Control of Substances Hazardous to Health</a:t>
            </a:r>
          </a:p>
          <a:p>
            <a:pPr lvl="1">
              <a:lnSpc>
                <a:spcPct val="80000"/>
              </a:lnSpc>
            </a:pPr>
            <a:r>
              <a:rPr lang="en-GB" sz="1200" dirty="0"/>
              <a:t>Security of MAWWFRS sites</a:t>
            </a:r>
          </a:p>
          <a:p>
            <a:pPr marL="457200" lvl="1" indent="0">
              <a:lnSpc>
                <a:spcPct val="80000"/>
              </a:lnSpc>
              <a:buNone/>
            </a:pPr>
            <a:endParaRPr lang="en-GB" sz="1200" dirty="0"/>
          </a:p>
          <a:p>
            <a:pPr marL="457200" lvl="1" indent="0">
              <a:lnSpc>
                <a:spcPct val="80000"/>
              </a:lnSpc>
              <a:buNone/>
            </a:pPr>
            <a:endParaRPr lang="en-GB" sz="1200" dirty="0"/>
          </a:p>
          <a:p>
            <a:pPr marL="457200" lvl="1" indent="0">
              <a:lnSpc>
                <a:spcPct val="80000"/>
              </a:lnSpc>
              <a:buNone/>
            </a:pPr>
            <a:endParaRPr lang="en-GB" sz="1200" dirty="0"/>
          </a:p>
        </p:txBody>
      </p:sp>
      <p:sp>
        <p:nvSpPr>
          <p:cNvPr id="8" name="Content Placeholder 2">
            <a:extLst>
              <a:ext uri="{FF2B5EF4-FFF2-40B4-BE49-F238E27FC236}">
                <a16:creationId xmlns:a16="http://schemas.microsoft.com/office/drawing/2014/main" id="{667E67C4-0D51-1AC8-8ABA-1F518B11EA47}"/>
              </a:ext>
            </a:extLst>
          </p:cNvPr>
          <p:cNvSpPr txBox="1">
            <a:spLocks/>
          </p:cNvSpPr>
          <p:nvPr/>
        </p:nvSpPr>
        <p:spPr>
          <a:xfrm>
            <a:off x="1828801" y="3276339"/>
            <a:ext cx="8686797" cy="18205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t>Having completed this induction, you should also know what to do if:</a:t>
            </a:r>
          </a:p>
          <a:p>
            <a:pPr lvl="1">
              <a:lnSpc>
                <a:spcPct val="80000"/>
              </a:lnSpc>
            </a:pPr>
            <a:r>
              <a:rPr lang="en-GB" sz="1200" dirty="0"/>
              <a:t>You discover asbestos</a:t>
            </a:r>
          </a:p>
          <a:p>
            <a:pPr lvl="1">
              <a:lnSpc>
                <a:spcPct val="80000"/>
              </a:lnSpc>
            </a:pPr>
            <a:r>
              <a:rPr lang="en-GB" sz="1200" dirty="0"/>
              <a:t>The fire alarm sounds</a:t>
            </a:r>
          </a:p>
          <a:p>
            <a:pPr lvl="1">
              <a:lnSpc>
                <a:spcPct val="80000"/>
              </a:lnSpc>
            </a:pPr>
            <a:r>
              <a:rPr lang="en-GB" sz="1200" dirty="0"/>
              <a:t>You discover a fire</a:t>
            </a:r>
          </a:p>
          <a:p>
            <a:pPr lvl="1">
              <a:lnSpc>
                <a:spcPct val="80000"/>
              </a:lnSpc>
            </a:pPr>
            <a:r>
              <a:rPr lang="en-GB" sz="1200" dirty="0"/>
              <a:t>You need to report a near miss or accident</a:t>
            </a:r>
          </a:p>
          <a:p>
            <a:pPr lvl="1">
              <a:lnSpc>
                <a:spcPct val="80000"/>
              </a:lnSpc>
            </a:pPr>
            <a:r>
              <a:rPr lang="en-GB" sz="1200" dirty="0"/>
              <a:t>You need first aid treatment or there is an emergency</a:t>
            </a:r>
          </a:p>
          <a:p>
            <a:pPr lvl="1">
              <a:lnSpc>
                <a:spcPct val="80000"/>
              </a:lnSpc>
            </a:pPr>
            <a:r>
              <a:rPr lang="en-GB" sz="1200" dirty="0"/>
              <a:t>You have any concerns with your work environment or tools</a:t>
            </a:r>
          </a:p>
          <a:p>
            <a:pPr lvl="1">
              <a:lnSpc>
                <a:spcPct val="80000"/>
              </a:lnSpc>
            </a:pPr>
            <a:r>
              <a:rPr lang="en-GB" sz="1200" dirty="0"/>
              <a:t>There is an incident involving hazardous materials</a:t>
            </a:r>
          </a:p>
          <a:p>
            <a:pPr marL="457200" lvl="1" indent="0">
              <a:lnSpc>
                <a:spcPct val="80000"/>
              </a:lnSpc>
              <a:buNone/>
            </a:pPr>
            <a:endParaRPr lang="en-GB" sz="1200" dirty="0"/>
          </a:p>
          <a:p>
            <a:pPr marL="457200" lvl="1" indent="0">
              <a:lnSpc>
                <a:spcPct val="80000"/>
              </a:lnSpc>
              <a:buNone/>
            </a:pPr>
            <a:endParaRPr lang="en-GB" sz="1200" dirty="0"/>
          </a:p>
          <a:p>
            <a:pPr marL="457200" lvl="1" indent="0">
              <a:lnSpc>
                <a:spcPct val="80000"/>
              </a:lnSpc>
              <a:buNone/>
            </a:pPr>
            <a:endParaRPr lang="en-GB" sz="1200" dirty="0"/>
          </a:p>
        </p:txBody>
      </p:sp>
      <p:sp>
        <p:nvSpPr>
          <p:cNvPr id="9" name="Content Placeholder 2">
            <a:extLst>
              <a:ext uri="{FF2B5EF4-FFF2-40B4-BE49-F238E27FC236}">
                <a16:creationId xmlns:a16="http://schemas.microsoft.com/office/drawing/2014/main" id="{544F59A2-5DEF-114A-95E8-591757EB60D4}"/>
              </a:ext>
            </a:extLst>
          </p:cNvPr>
          <p:cNvSpPr txBox="1">
            <a:spLocks/>
          </p:cNvSpPr>
          <p:nvPr/>
        </p:nvSpPr>
        <p:spPr>
          <a:xfrm>
            <a:off x="1905001" y="5192176"/>
            <a:ext cx="8686797" cy="102220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GB" sz="1600" dirty="0">
                <a:solidFill>
                  <a:srgbClr val="FF0000"/>
                </a:solidFill>
              </a:rPr>
              <a:t>Upon completion of this induction, you must notify your employer so they can record that you have completed and are then allowed to work on MAWWFRS sites.</a:t>
            </a:r>
          </a:p>
          <a:p>
            <a:pPr marL="0" indent="0">
              <a:lnSpc>
                <a:spcPct val="80000"/>
              </a:lnSpc>
              <a:buNone/>
            </a:pPr>
            <a:r>
              <a:rPr lang="en-GB" sz="1600" dirty="0">
                <a:solidFill>
                  <a:srgbClr val="FF0000"/>
                </a:solidFill>
              </a:rPr>
              <a:t>If you have any further questions or do not understand something within this induction you can refer any questions to your employer or a MAWWFRS contact. Thank You</a:t>
            </a:r>
          </a:p>
          <a:p>
            <a:pPr marL="457200" lvl="1" indent="0">
              <a:lnSpc>
                <a:spcPct val="80000"/>
              </a:lnSpc>
              <a:buNone/>
            </a:pPr>
            <a:endParaRPr lang="en-GB" sz="1200" dirty="0"/>
          </a:p>
        </p:txBody>
      </p:sp>
    </p:spTree>
    <p:custDataLst>
      <p:tags r:id="rId1"/>
    </p:custDataLst>
    <p:extLst>
      <p:ext uri="{BB962C8B-B14F-4D97-AF65-F5344CB8AC3E}">
        <p14:creationId xmlns:p14="http://schemas.microsoft.com/office/powerpoint/2010/main" val="16115721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2.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3.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4.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5.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6.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7.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8.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9.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10.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11.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12.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13.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14.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ags/tag15.xml><?xml version="1.0" encoding="utf-8"?>
<p:tagLst xmlns:a="http://schemas.openxmlformats.org/drawingml/2006/main" xmlns:r="http://schemas.openxmlformats.org/officeDocument/2006/relationships" xmlns:p="http://schemas.openxmlformats.org/presentationml/2006/main">
  <p:tag name="TIME" val="15"/>
  <p:tag name="POINTS"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28CCA610CB40F4ABD60887B256445C3" ma:contentTypeVersion="6" ma:contentTypeDescription="Create a new document." ma:contentTypeScope="" ma:versionID="788e76ee38d8df9927d3aa0cdd8cbab6">
  <xsd:schema xmlns:xsd="http://www.w3.org/2001/XMLSchema" xmlns:xs="http://www.w3.org/2001/XMLSchema" xmlns:p="http://schemas.microsoft.com/office/2006/metadata/properties" xmlns:ns2="0eede9db-6b9b-4a26-bd62-b19aa492ea50" targetNamespace="http://schemas.microsoft.com/office/2006/metadata/properties" ma:root="true" ma:fieldsID="402dd6c38ee5472973a1e6f62c253aee" ns2:_="">
    <xsd:import namespace="0eede9db-6b9b-4a26-bd62-b19aa492ea5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ede9db-6b9b-4a26-bd62-b19aa492ea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LengthInSeconds xmlns="0eede9db-6b9b-4a26-bd62-b19aa492ea5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FAC435C-B173-4FFC-AB29-9B8C53D56B4A}">
  <ds:schemaRefs>
    <ds:schemaRef ds:uri="0eede9db-6b9b-4a26-bd62-b19aa492ea5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F68C8FF-6FDF-44A1-B846-38BE5D495DAF}">
  <ds:schemaRefs>
    <ds:schemaRef ds:uri="http://purl.org/dc/dcmitype/"/>
    <ds:schemaRef ds:uri="0eede9db-6b9b-4a26-bd62-b19aa492ea50"/>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2E57F674-075F-4DA3-8F6E-EE55072916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564</TotalTime>
  <Words>2124</Words>
  <Application>Microsoft Office PowerPoint</Application>
  <PresentationFormat>Widescreen</PresentationFormat>
  <Paragraphs>157</Paragraphs>
  <Slides>15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vt:lpstr>
      <vt:lpstr>Arial</vt:lpstr>
      <vt:lpstr>Calibri</vt:lpstr>
      <vt:lpstr>Calibri Light</vt:lpstr>
      <vt:lpstr>Office Theme</vt:lpstr>
      <vt:lpstr>PowerPoint Presentation</vt:lpstr>
      <vt:lpstr>PowerPoint Presentation</vt:lpstr>
      <vt:lpstr>MAWWFRS Expectations</vt:lpstr>
      <vt:lpstr>Risk Assessment &amp; Method Statement(RAMS)</vt:lpstr>
      <vt:lpstr>Permit To Work</vt:lpstr>
      <vt:lpstr>Asbestos</vt:lpstr>
      <vt:lpstr>Fire Safety</vt:lpstr>
      <vt:lpstr>First Aid</vt:lpstr>
      <vt:lpstr>Electrical Equipment &amp; Tools</vt:lpstr>
      <vt:lpstr>Site Parking &amp; Traffic</vt:lpstr>
      <vt:lpstr>Incident Reporting</vt:lpstr>
      <vt:lpstr>Control of Substances Hazardous to Health(COSHH)</vt:lpstr>
      <vt:lpstr>Security</vt:lpstr>
      <vt:lpstr>Behaviours</vt:lpstr>
      <vt:lpstr>Checklist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Liann Phillips</dc:creator>
  <cp:lastModifiedBy>Liann Phillips</cp:lastModifiedBy>
  <cp:revision>26</cp:revision>
  <cp:lastPrinted>2021-09-17T14:30:38Z</cp:lastPrinted>
  <dcterms:created xsi:type="dcterms:W3CDTF">2020-07-14T10:10:49Z</dcterms:created>
  <dcterms:modified xsi:type="dcterms:W3CDTF">2026-10-20T15:00:16Z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0x010100C28CCA610CB40F4ABD60887B256445C3</vt:lpwstr>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_ExtendedDescription">
    <vt:lpwstr/>
  </property>
  <property fmtid="{D5CDD505-2E9C-101B-9397-08002B2CF9AE}" pid="7" name="TriggerFlowInfo">
    <vt:lpwstr/>
  </property>
  <property fmtid="{D5CDD505-2E9C-101B-9397-08002B2CF9AE}" pid="8" name="xd_Signature">
    <vt:bool>false</vt:bool>
  </property>
</Properties>
</file>