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4.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6D508B" w14:textId="683EBBCD" w:rsidR="00782365" w:rsidRPr="004766CC" w:rsidRDefault="00D47589" w:rsidP="00347947">
      <w:pPr>
        <w:pStyle w:val="Heading1"/>
      </w:pPr>
      <w:r>
        <w:t>Invitation to te</w:t>
      </w:r>
      <w:r w:rsidR="00C71742">
        <w:t>nder</w:t>
      </w:r>
      <w:r>
        <w:t xml:space="preserve"> fo</w:t>
      </w:r>
      <w:r w:rsidR="00AB5DF2">
        <w:t xml:space="preserve">r Audit </w:t>
      </w:r>
      <w:r w:rsidR="000D0256">
        <w:t>Wales</w:t>
      </w:r>
      <w:r w:rsidR="00AB5DF2">
        <w:t xml:space="preserve"> </w:t>
      </w:r>
      <w:r w:rsidR="000D0256">
        <w:t>staff surveys software</w:t>
      </w:r>
      <w:r w:rsidR="00E0204C">
        <w:t xml:space="preserve"> provision</w:t>
      </w:r>
    </w:p>
    <w:p w14:paraId="37B7E00E" w14:textId="4E97714B" w:rsidR="00D47589" w:rsidRPr="00D47589" w:rsidRDefault="00D47589" w:rsidP="00D47589">
      <w:pPr>
        <w:spacing w:before="120" w:after="120"/>
        <w:ind w:left="-284" w:right="1655"/>
        <w:rPr>
          <w:rFonts w:eastAsia="Calibri" w:cs="Times New Roman"/>
          <w:color w:val="FFFFFF" w:themeColor="background1"/>
        </w:rPr>
      </w:pPr>
      <w:r w:rsidRPr="00D47589">
        <w:rPr>
          <w:rFonts w:eastAsia="Calibri" w:cs="Times New Roman"/>
          <w:color w:val="404040" w:themeColor="text1" w:themeTint="BF"/>
        </w:rPr>
        <w:t>Closing date</w:t>
      </w:r>
      <w:r w:rsidR="00742A6B">
        <w:rPr>
          <w:rFonts w:eastAsia="Calibri" w:cs="Times New Roman"/>
          <w:color w:val="404040" w:themeColor="text1" w:themeTint="BF"/>
        </w:rPr>
        <w:t>:</w:t>
      </w:r>
      <w:r w:rsidR="003117B2">
        <w:rPr>
          <w:rFonts w:eastAsia="Calibri" w:cs="Times New Roman"/>
          <w:color w:val="404040" w:themeColor="text1" w:themeTint="BF"/>
        </w:rPr>
        <w:t xml:space="preserve"> </w:t>
      </w:r>
      <w:r w:rsidR="00D03652">
        <w:rPr>
          <w:rFonts w:eastAsia="Calibri" w:cs="Times New Roman"/>
          <w:color w:val="404040" w:themeColor="text1" w:themeTint="BF"/>
        </w:rPr>
        <w:t>21</w:t>
      </w:r>
      <w:r w:rsidR="003117B2">
        <w:rPr>
          <w:rFonts w:eastAsia="Calibri" w:cs="Times New Roman"/>
          <w:color w:val="404040" w:themeColor="text1" w:themeTint="BF"/>
        </w:rPr>
        <w:t>/</w:t>
      </w:r>
      <w:r w:rsidR="001338A0">
        <w:rPr>
          <w:rFonts w:eastAsia="Calibri" w:cs="Times New Roman"/>
          <w:color w:val="404040" w:themeColor="text1" w:themeTint="BF"/>
        </w:rPr>
        <w:t>05</w:t>
      </w:r>
      <w:r w:rsidR="003117B2">
        <w:rPr>
          <w:rFonts w:eastAsia="Calibri" w:cs="Times New Roman"/>
          <w:color w:val="404040" w:themeColor="text1" w:themeTint="BF"/>
        </w:rPr>
        <w:t>/202</w:t>
      </w:r>
      <w:r w:rsidR="00E0204C">
        <w:rPr>
          <w:rFonts w:eastAsia="Calibri" w:cs="Times New Roman"/>
          <w:color w:val="404040" w:themeColor="text1" w:themeTint="BF"/>
        </w:rPr>
        <w:t>6</w:t>
      </w:r>
    </w:p>
    <w:p w14:paraId="241B40CB" w14:textId="41B354AF" w:rsidR="00D47589" w:rsidRPr="00D47589" w:rsidRDefault="00C71742" w:rsidP="00D47589">
      <w:pPr>
        <w:spacing w:before="120" w:after="120"/>
        <w:ind w:left="-284" w:right="1655"/>
        <w:rPr>
          <w:rFonts w:eastAsia="Calibri" w:cs="Times New Roman"/>
          <w:color w:val="FFFFFF" w:themeColor="background1"/>
        </w:rPr>
      </w:pPr>
      <w:r>
        <w:rPr>
          <w:rFonts w:eastAsia="Calibri" w:cs="Times New Roman"/>
          <w:color w:val="404040" w:themeColor="text1" w:themeTint="BF"/>
        </w:rPr>
        <w:t>Tender</w:t>
      </w:r>
      <w:r w:rsidR="00D47589" w:rsidRPr="00D47589">
        <w:rPr>
          <w:rFonts w:eastAsia="Calibri" w:cs="Times New Roman"/>
          <w:color w:val="404040" w:themeColor="text1" w:themeTint="BF"/>
        </w:rPr>
        <w:t xml:space="preserve"> submitted</w:t>
      </w:r>
      <w:r w:rsidR="00742A6B">
        <w:rPr>
          <w:rFonts w:eastAsia="Calibri" w:cs="Times New Roman"/>
          <w:color w:val="404040" w:themeColor="text1" w:themeTint="BF"/>
        </w:rPr>
        <w:t>:</w:t>
      </w:r>
      <w:r w:rsidR="002469A6">
        <w:rPr>
          <w:rFonts w:eastAsia="Calibri" w:cs="Times New Roman"/>
          <w:color w:val="404040" w:themeColor="text1" w:themeTint="BF"/>
        </w:rPr>
        <w:t xml:space="preserve"> Sell2Wales</w:t>
      </w:r>
    </w:p>
    <w:p w14:paraId="44917F11" w14:textId="233C563C" w:rsidR="00D47589" w:rsidRPr="00D47589" w:rsidRDefault="00C71742" w:rsidP="00D47589">
      <w:pPr>
        <w:spacing w:before="120" w:after="120"/>
        <w:ind w:left="-284" w:right="1655"/>
        <w:rPr>
          <w:rFonts w:eastAsia="Calibri" w:cs="Times New Roman"/>
          <w:color w:val="FFFFFF" w:themeColor="background1"/>
        </w:rPr>
      </w:pPr>
      <w:r>
        <w:rPr>
          <w:rFonts w:eastAsia="Calibri" w:cs="Times New Roman"/>
          <w:color w:val="404040" w:themeColor="text1" w:themeTint="BF"/>
        </w:rPr>
        <w:t>Tender</w:t>
      </w:r>
      <w:r w:rsidR="00D47589" w:rsidRPr="00D47589">
        <w:rPr>
          <w:rFonts w:eastAsia="Calibri" w:cs="Times New Roman"/>
          <w:color w:val="404040" w:themeColor="text1" w:themeTint="BF"/>
        </w:rPr>
        <w:t xml:space="preserve"> queries submitted to</w:t>
      </w:r>
      <w:r w:rsidR="002665B8">
        <w:rPr>
          <w:rFonts w:eastAsia="Calibri" w:cs="Times New Roman"/>
          <w:color w:val="404040" w:themeColor="text1" w:themeTint="BF"/>
        </w:rPr>
        <w:t>:</w:t>
      </w:r>
      <w:r w:rsidR="002469A6">
        <w:rPr>
          <w:rFonts w:eastAsia="Calibri" w:cs="Times New Roman"/>
          <w:color w:val="404040" w:themeColor="text1" w:themeTint="BF"/>
        </w:rPr>
        <w:t xml:space="preserve"> Sell2Wales</w:t>
      </w:r>
    </w:p>
    <w:p w14:paraId="1CC4886B" w14:textId="77777777" w:rsidR="00075E8F" w:rsidRDefault="00075E8F" w:rsidP="00D47589"/>
    <w:p w14:paraId="3AB23129" w14:textId="77777777" w:rsidR="0079068E" w:rsidRDefault="0079068E" w:rsidP="00D47589">
      <w:pPr>
        <w:sectPr w:rsidR="0079068E" w:rsidSect="00782365">
          <w:footerReference w:type="even" r:id="rId11"/>
          <w:footerReference w:type="default" r:id="rId12"/>
          <w:headerReference w:type="first" r:id="rId13"/>
          <w:pgSz w:w="11906" w:h="16838"/>
          <w:pgMar w:top="1440" w:right="1440" w:bottom="1440" w:left="1440" w:header="708" w:footer="708" w:gutter="0"/>
          <w:cols w:space="708"/>
          <w:titlePg/>
          <w:docGrid w:linePitch="360"/>
        </w:sectPr>
      </w:pPr>
    </w:p>
    <w:p w14:paraId="6114C5E3" w14:textId="77777777" w:rsidR="00D47589" w:rsidRPr="00EF191B" w:rsidRDefault="00D47589" w:rsidP="00EF191B">
      <w:pPr>
        <w:pStyle w:val="Contentssectionheading"/>
      </w:pPr>
      <w:r w:rsidRPr="00EF191B">
        <w:lastRenderedPageBreak/>
        <w:t xml:space="preserve">Invitation to </w:t>
      </w:r>
      <w:r w:rsidR="00FD620F" w:rsidRPr="00EF191B">
        <w:t>tender</w:t>
      </w:r>
    </w:p>
    <w:p w14:paraId="74F8870E" w14:textId="1E398BC0" w:rsidR="00D47589" w:rsidRPr="00D47589" w:rsidRDefault="00D47589" w:rsidP="00EF191B">
      <w:pPr>
        <w:pStyle w:val="Contentsheading3"/>
      </w:pPr>
      <w:r w:rsidRPr="00D47589">
        <w:t>Background</w:t>
      </w:r>
      <w:r w:rsidRPr="00D47589">
        <w:tab/>
      </w:r>
      <w:r w:rsidR="005547B2">
        <w:t>3</w:t>
      </w:r>
    </w:p>
    <w:p w14:paraId="7D620C02" w14:textId="2951F91E" w:rsidR="00D47589" w:rsidRPr="000D5E66" w:rsidRDefault="0019581E" w:rsidP="00EF191B">
      <w:pPr>
        <w:pStyle w:val="Contentsheading3"/>
      </w:pPr>
      <w:r w:rsidRPr="0019581E">
        <w:rPr>
          <w:color w:val="595959" w:themeColor="text1" w:themeTint="A6"/>
        </w:rPr>
        <w:t>Overview of Requirement</w:t>
      </w:r>
      <w:r w:rsidR="00D47589" w:rsidRPr="00D47589">
        <w:rPr>
          <w:color w:val="404040" w:themeColor="text1" w:themeTint="BF"/>
        </w:rPr>
        <w:tab/>
      </w:r>
      <w:r w:rsidR="005547B2">
        <w:t>3</w:t>
      </w:r>
    </w:p>
    <w:p w14:paraId="3573A688" w14:textId="33B8D4CE" w:rsidR="00D47589" w:rsidRPr="00D47589" w:rsidRDefault="00D47589" w:rsidP="00EF191B">
      <w:pPr>
        <w:pStyle w:val="Contentsheading3"/>
      </w:pPr>
      <w:r w:rsidRPr="00D47589">
        <w:t xml:space="preserve">Submission of </w:t>
      </w:r>
      <w:r w:rsidR="00E577EC">
        <w:t>tender</w:t>
      </w:r>
      <w:r w:rsidRPr="00D47589">
        <w:t>s</w:t>
      </w:r>
      <w:r w:rsidRPr="00D47589">
        <w:tab/>
      </w:r>
      <w:r w:rsidR="00E501ED">
        <w:t>5</w:t>
      </w:r>
    </w:p>
    <w:p w14:paraId="30C88859" w14:textId="310C30E7" w:rsidR="00D47589" w:rsidRPr="00D47589" w:rsidRDefault="00D47589" w:rsidP="00EF191B">
      <w:pPr>
        <w:pStyle w:val="Contentsheading3"/>
      </w:pPr>
      <w:r w:rsidRPr="00D47589">
        <w:t>Award criteria</w:t>
      </w:r>
      <w:r w:rsidRPr="00D47589">
        <w:tab/>
      </w:r>
      <w:r w:rsidR="0018707A">
        <w:t>8</w:t>
      </w:r>
    </w:p>
    <w:p w14:paraId="1823891D" w14:textId="62A32C04" w:rsidR="00D47589" w:rsidRPr="00D47589" w:rsidRDefault="00D47589" w:rsidP="00EF191B">
      <w:pPr>
        <w:pStyle w:val="Contentsheading3"/>
      </w:pPr>
      <w:r w:rsidRPr="00D47589">
        <w:t>Specification of requirements</w:t>
      </w:r>
      <w:r w:rsidRPr="00D47589">
        <w:tab/>
      </w:r>
      <w:r w:rsidR="0018707A">
        <w:t>9</w:t>
      </w:r>
    </w:p>
    <w:p w14:paraId="264FDBA7" w14:textId="347D7DC6" w:rsidR="00D47589" w:rsidRPr="00D47589" w:rsidRDefault="00D47589" w:rsidP="00EF191B">
      <w:pPr>
        <w:pStyle w:val="Contentsheading3"/>
      </w:pPr>
      <w:r w:rsidRPr="00D47589">
        <w:t>Documents and information to be submitted</w:t>
      </w:r>
      <w:r w:rsidR="00503109">
        <w:t xml:space="preserve">                                                                     11</w:t>
      </w:r>
    </w:p>
    <w:p w14:paraId="60AA5F65" w14:textId="620E702E" w:rsidR="00D47589" w:rsidRPr="00D47589" w:rsidRDefault="00D47589" w:rsidP="00EF191B">
      <w:pPr>
        <w:pStyle w:val="Contentsheading3"/>
      </w:pPr>
      <w:r w:rsidRPr="00D47589">
        <w:t>Questionnaire</w:t>
      </w:r>
      <w:r w:rsidR="00503109">
        <w:t xml:space="preserve">                                                                                                                    12</w:t>
      </w:r>
    </w:p>
    <w:p w14:paraId="031A9BB5" w14:textId="18DE581F" w:rsidR="00D47589" w:rsidRPr="00D47589" w:rsidRDefault="00E92D43" w:rsidP="00EF191B">
      <w:pPr>
        <w:pStyle w:val="Contentsheading3"/>
      </w:pPr>
      <w:r>
        <w:t xml:space="preserve">                                                                                        </w:t>
      </w:r>
    </w:p>
    <w:p w14:paraId="2ED42574" w14:textId="77777777" w:rsidR="00D47589" w:rsidRPr="00FC5FE5" w:rsidRDefault="00D47589" w:rsidP="00EF191B">
      <w:pPr>
        <w:pStyle w:val="Contentssectionheading"/>
      </w:pPr>
      <w:r w:rsidRPr="00FC5FE5">
        <w:t>Appendices</w:t>
      </w:r>
    </w:p>
    <w:p w14:paraId="1BAD9D8D" w14:textId="730B38A6" w:rsidR="00D47589" w:rsidRPr="00D47589" w:rsidRDefault="00D47589" w:rsidP="00EF191B">
      <w:pPr>
        <w:pStyle w:val="Contentsheading3"/>
      </w:pPr>
      <w:r w:rsidRPr="00D47589">
        <w:t xml:space="preserve">Appendix 1 – </w:t>
      </w:r>
      <w:r w:rsidR="00761F21">
        <w:t>Wales Audit Office</w:t>
      </w:r>
      <w:r w:rsidRPr="00D47589">
        <w:t xml:space="preserve"> standard terms and conditions of contract for the provision of </w:t>
      </w:r>
      <w:r w:rsidR="008F6126" w:rsidRPr="008F6126">
        <w:t>software to run internal staff surveys</w:t>
      </w:r>
      <w:r w:rsidR="00CA2D3F">
        <w:t xml:space="preserve">               </w:t>
      </w:r>
      <w:r w:rsidR="00DB0F94">
        <w:t xml:space="preserve">          </w:t>
      </w:r>
      <w:r w:rsidR="00CA2D3F">
        <w:t xml:space="preserve">                                    1</w:t>
      </w:r>
      <w:r w:rsidR="00E501ED">
        <w:t>5</w:t>
      </w:r>
    </w:p>
    <w:p w14:paraId="6E81DC7F" w14:textId="77777777" w:rsidR="00885372" w:rsidRDefault="00885372" w:rsidP="00FA2974"/>
    <w:p w14:paraId="06F4EFC6" w14:textId="77777777" w:rsidR="00885372" w:rsidRDefault="00885372" w:rsidP="00FA2974">
      <w:pPr>
        <w:sectPr w:rsidR="00885372" w:rsidSect="005C20B0">
          <w:headerReference w:type="even" r:id="rId14"/>
          <w:headerReference w:type="default" r:id="rId15"/>
          <w:headerReference w:type="first" r:id="rId16"/>
          <w:footerReference w:type="first" r:id="rId17"/>
          <w:pgSz w:w="11906" w:h="16838"/>
          <w:pgMar w:top="2835" w:right="3119" w:bottom="1440" w:left="851" w:header="709" w:footer="709" w:gutter="0"/>
          <w:cols w:space="708"/>
          <w:titlePg/>
          <w:docGrid w:linePitch="360"/>
        </w:sectPr>
      </w:pPr>
    </w:p>
    <w:p w14:paraId="7D9F2750" w14:textId="77777777" w:rsidR="00D3346E" w:rsidRPr="00E835C3" w:rsidRDefault="00D47589" w:rsidP="00732B83">
      <w:pPr>
        <w:pStyle w:val="Heading4"/>
      </w:pPr>
      <w:r>
        <w:lastRenderedPageBreak/>
        <w:t>Background</w:t>
      </w:r>
    </w:p>
    <w:p w14:paraId="1E66186B" w14:textId="146163B2" w:rsidR="006B37CD" w:rsidRDefault="006B37CD" w:rsidP="006B37CD">
      <w:pPr>
        <w:pStyle w:val="Numberedtext"/>
      </w:pPr>
      <w:r>
        <w:t>The Auditor General for Wales is the external auditor of the Welsh public sector.</w:t>
      </w:r>
      <w:r w:rsidRPr="00054440">
        <w:t xml:space="preserve"> </w:t>
      </w:r>
      <w:r>
        <w:t>The Auditor General is responsible for the audit of most of the public money spent in Wales.</w:t>
      </w:r>
    </w:p>
    <w:p w14:paraId="4DC38B33" w14:textId="77777777" w:rsidR="006B37CD" w:rsidRDefault="006B37CD" w:rsidP="006B37CD">
      <w:pPr>
        <w:pStyle w:val="Numberedtext"/>
      </w:pPr>
      <w:r>
        <w:t>The Wales Audit Office provides resources, such as staff, for the exercise of the Auditor General’s functions, and monitors and advises the Auditor General. The Wales Audit Office currently employs around 300 staff.</w:t>
      </w:r>
    </w:p>
    <w:p w14:paraId="11A8242A" w14:textId="0512382A" w:rsidR="006B37CD" w:rsidRDefault="006B37CD" w:rsidP="006B37CD">
      <w:pPr>
        <w:pStyle w:val="Numberedtext"/>
      </w:pPr>
      <w:r>
        <w:t>Together, as Audit Wales, we audit around £2</w:t>
      </w:r>
      <w:r w:rsidR="00AE7EF5">
        <w:t>9</w:t>
      </w:r>
      <w:r>
        <w:t xml:space="preserve"> billion of income and expenditure. Our latest </w:t>
      </w:r>
      <w:hyperlink r:id="rId18" w:history="1">
        <w:r w:rsidRPr="00383C28">
          <w:rPr>
            <w:rStyle w:val="Hyperlink"/>
          </w:rPr>
          <w:t>Annual Plan</w:t>
        </w:r>
      </w:hyperlink>
      <w:r>
        <w:t xml:space="preserve"> provides more detail on our strategy, how we operate and how we follow the public pound in Wales. Our work supports the effective scrutiny of public money by the Senedd and locally elected representatives</w:t>
      </w:r>
      <w:r w:rsidR="00271E33">
        <w:t>.</w:t>
      </w:r>
    </w:p>
    <w:p w14:paraId="2D49D95D" w14:textId="7054E81C" w:rsidR="00D47589" w:rsidRPr="00A72AD0" w:rsidRDefault="00A72AD0" w:rsidP="00732B83">
      <w:pPr>
        <w:pStyle w:val="Heading4"/>
        <w:rPr>
          <w:i/>
          <w:color w:val="E36C0A" w:themeColor="accent6" w:themeShade="BF"/>
        </w:rPr>
      </w:pPr>
      <w:bookmarkStart w:id="0" w:name="_Hlk105679942"/>
      <w:r w:rsidRPr="00732B83">
        <w:t>Over</w:t>
      </w:r>
      <w:r w:rsidRPr="00424E85">
        <w:t>vie</w:t>
      </w:r>
      <w:r w:rsidRPr="00732B83">
        <w:t>w</w:t>
      </w:r>
      <w:r>
        <w:rPr>
          <w:color w:val="E36C0A" w:themeColor="accent6" w:themeShade="BF"/>
        </w:rPr>
        <w:t xml:space="preserve"> </w:t>
      </w:r>
      <w:r w:rsidRPr="00424E85">
        <w:t>of Requirement</w:t>
      </w:r>
    </w:p>
    <w:p w14:paraId="4A634BE1" w14:textId="531AC8B1" w:rsidR="00A10D6E" w:rsidRDefault="00C87F8C" w:rsidP="0044135C">
      <w:pPr>
        <w:pStyle w:val="Numberedtext"/>
      </w:pPr>
      <w:r w:rsidRPr="00C87F8C">
        <w:t xml:space="preserve">We require a supplier to provide </w:t>
      </w:r>
      <w:r w:rsidR="002A012C">
        <w:t>soft</w:t>
      </w:r>
      <w:r w:rsidR="00BE14BF">
        <w:t xml:space="preserve">ware to run internal </w:t>
      </w:r>
      <w:r w:rsidR="00D3772E">
        <w:t xml:space="preserve">staff </w:t>
      </w:r>
      <w:r w:rsidR="00BE14BF">
        <w:t>surveys</w:t>
      </w:r>
      <w:r w:rsidRPr="00C87F8C">
        <w:t xml:space="preserve"> </w:t>
      </w:r>
      <w:r w:rsidR="00F07D3E">
        <w:t>at</w:t>
      </w:r>
      <w:r w:rsidRPr="00C87F8C">
        <w:t xml:space="preserve"> Audit Wales. The contract is initially for </w:t>
      </w:r>
      <w:r w:rsidR="009A4C9A">
        <w:t>three</w:t>
      </w:r>
      <w:r w:rsidRPr="00C87F8C">
        <w:t xml:space="preserve"> years, with a possible 12-month extension. </w:t>
      </w:r>
      <w:r w:rsidR="00830459">
        <w:t>It is expected that the contract will commence in June 2026.</w:t>
      </w:r>
    </w:p>
    <w:p w14:paraId="1D957A97" w14:textId="4D4AD1E6" w:rsidR="000408E2" w:rsidRDefault="000408E2" w:rsidP="0044135C">
      <w:pPr>
        <w:pStyle w:val="Numberedtext"/>
      </w:pPr>
      <w:r>
        <w:t>The proposed overview of requirements is:</w:t>
      </w:r>
    </w:p>
    <w:p w14:paraId="1B8C9EA9" w14:textId="087DFEE1" w:rsidR="002B56E7" w:rsidRDefault="000408E2" w:rsidP="00D8287B">
      <w:pPr>
        <w:pStyle w:val="Numberedtext"/>
        <w:numPr>
          <w:ilvl w:val="1"/>
          <w:numId w:val="11"/>
        </w:numPr>
        <w:ind w:left="1077" w:hanging="357"/>
        <w:rPr>
          <w:color w:val="595959" w:themeColor="text1" w:themeTint="A6"/>
        </w:rPr>
      </w:pPr>
      <w:r w:rsidRPr="008B6139">
        <w:rPr>
          <w:color w:val="595959" w:themeColor="text1" w:themeTint="A6"/>
        </w:rPr>
        <w:t xml:space="preserve">The supplier will provide </w:t>
      </w:r>
      <w:r w:rsidR="00DC3A32">
        <w:rPr>
          <w:color w:val="595959" w:themeColor="text1" w:themeTint="A6"/>
        </w:rPr>
        <w:t xml:space="preserve">secure access to </w:t>
      </w:r>
      <w:r w:rsidR="00D36AA4">
        <w:rPr>
          <w:color w:val="595959" w:themeColor="text1" w:themeTint="A6"/>
        </w:rPr>
        <w:t xml:space="preserve">a </w:t>
      </w:r>
      <w:r w:rsidR="00C7316C">
        <w:rPr>
          <w:color w:val="595959" w:themeColor="text1" w:themeTint="A6"/>
        </w:rPr>
        <w:t xml:space="preserve">software </w:t>
      </w:r>
      <w:r w:rsidR="00D36AA4">
        <w:rPr>
          <w:color w:val="595959" w:themeColor="text1" w:themeTint="A6"/>
        </w:rPr>
        <w:t xml:space="preserve">platform </w:t>
      </w:r>
      <w:r w:rsidR="00D60780">
        <w:rPr>
          <w:color w:val="595959" w:themeColor="text1" w:themeTint="A6"/>
        </w:rPr>
        <w:t>through which</w:t>
      </w:r>
      <w:r w:rsidR="00795A67">
        <w:rPr>
          <w:color w:val="595959" w:themeColor="text1" w:themeTint="A6"/>
        </w:rPr>
        <w:t xml:space="preserve"> </w:t>
      </w:r>
      <w:r w:rsidR="0079280B">
        <w:rPr>
          <w:color w:val="595959" w:themeColor="text1" w:themeTint="A6"/>
        </w:rPr>
        <w:t>Audit Wales</w:t>
      </w:r>
      <w:r w:rsidR="00795A67">
        <w:rPr>
          <w:color w:val="595959" w:themeColor="text1" w:themeTint="A6"/>
        </w:rPr>
        <w:t xml:space="preserve"> staff </w:t>
      </w:r>
      <w:r w:rsidR="0011751C">
        <w:rPr>
          <w:color w:val="595959" w:themeColor="text1" w:themeTint="A6"/>
        </w:rPr>
        <w:t xml:space="preserve">with </w:t>
      </w:r>
      <w:r w:rsidR="00493E9E">
        <w:rPr>
          <w:color w:val="595959" w:themeColor="text1" w:themeTint="A6"/>
        </w:rPr>
        <w:t xml:space="preserve">administrative </w:t>
      </w:r>
      <w:r w:rsidR="0011751C">
        <w:rPr>
          <w:color w:val="595959" w:themeColor="text1" w:themeTint="A6"/>
        </w:rPr>
        <w:t xml:space="preserve">permissions </w:t>
      </w:r>
      <w:r w:rsidR="00795A67">
        <w:rPr>
          <w:color w:val="595959" w:themeColor="text1" w:themeTint="A6"/>
        </w:rPr>
        <w:t>can create</w:t>
      </w:r>
      <w:r w:rsidR="000761DB">
        <w:rPr>
          <w:color w:val="595959" w:themeColor="text1" w:themeTint="A6"/>
        </w:rPr>
        <w:t xml:space="preserve"> </w:t>
      </w:r>
      <w:r w:rsidR="003B7CDD">
        <w:rPr>
          <w:color w:val="595959" w:themeColor="text1" w:themeTint="A6"/>
        </w:rPr>
        <w:t xml:space="preserve">bilingual </w:t>
      </w:r>
      <w:r w:rsidR="0047205B">
        <w:rPr>
          <w:color w:val="595959" w:themeColor="text1" w:themeTint="A6"/>
        </w:rPr>
        <w:t xml:space="preserve">staff </w:t>
      </w:r>
      <w:r w:rsidR="000761DB">
        <w:rPr>
          <w:color w:val="595959" w:themeColor="text1" w:themeTint="A6"/>
        </w:rPr>
        <w:t>surveys</w:t>
      </w:r>
      <w:r w:rsidR="003B7CDD">
        <w:rPr>
          <w:color w:val="595959" w:themeColor="text1" w:themeTint="A6"/>
        </w:rPr>
        <w:t xml:space="preserve"> (Welsh and English)</w:t>
      </w:r>
      <w:r w:rsidR="003B21AF">
        <w:rPr>
          <w:color w:val="595959" w:themeColor="text1" w:themeTint="A6"/>
        </w:rPr>
        <w:t>,</w:t>
      </w:r>
      <w:r w:rsidR="004879CC">
        <w:rPr>
          <w:color w:val="595959" w:themeColor="text1" w:themeTint="A6"/>
        </w:rPr>
        <w:t xml:space="preserve"> </w:t>
      </w:r>
      <w:r w:rsidR="003B21AF">
        <w:rPr>
          <w:color w:val="595959" w:themeColor="text1" w:themeTint="A6"/>
        </w:rPr>
        <w:t xml:space="preserve">either </w:t>
      </w:r>
      <w:r w:rsidR="00E6306A">
        <w:rPr>
          <w:color w:val="595959" w:themeColor="text1" w:themeTint="A6"/>
        </w:rPr>
        <w:t xml:space="preserve">on a bespoke basis or </w:t>
      </w:r>
      <w:r w:rsidR="003B21AF">
        <w:rPr>
          <w:color w:val="595959" w:themeColor="text1" w:themeTint="A6"/>
        </w:rPr>
        <w:t xml:space="preserve">through </w:t>
      </w:r>
      <w:r w:rsidR="004879CC">
        <w:rPr>
          <w:color w:val="595959" w:themeColor="text1" w:themeTint="A6"/>
        </w:rPr>
        <w:t>using</w:t>
      </w:r>
      <w:r w:rsidR="003B21AF">
        <w:rPr>
          <w:color w:val="595959" w:themeColor="text1" w:themeTint="A6"/>
        </w:rPr>
        <w:t>/adapting</w:t>
      </w:r>
      <w:r w:rsidR="000761DB">
        <w:rPr>
          <w:color w:val="595959" w:themeColor="text1" w:themeTint="A6"/>
        </w:rPr>
        <w:t xml:space="preserve"> suggested templates</w:t>
      </w:r>
      <w:r w:rsidR="002B56E7">
        <w:rPr>
          <w:color w:val="595959" w:themeColor="text1" w:themeTint="A6"/>
        </w:rPr>
        <w:t>.</w:t>
      </w:r>
    </w:p>
    <w:p w14:paraId="212A2A5D" w14:textId="56372387" w:rsidR="00A64619" w:rsidRDefault="002B56E7" w:rsidP="00D8287B">
      <w:pPr>
        <w:pStyle w:val="Numberedtext"/>
        <w:numPr>
          <w:ilvl w:val="1"/>
          <w:numId w:val="11"/>
        </w:numPr>
        <w:ind w:left="1077" w:hanging="357"/>
        <w:rPr>
          <w:color w:val="595959" w:themeColor="text1" w:themeTint="A6"/>
        </w:rPr>
      </w:pPr>
      <w:r>
        <w:rPr>
          <w:color w:val="595959" w:themeColor="text1" w:themeTint="A6"/>
        </w:rPr>
        <w:t>The</w:t>
      </w:r>
      <w:r w:rsidR="006950BF">
        <w:rPr>
          <w:color w:val="595959" w:themeColor="text1" w:themeTint="A6"/>
        </w:rPr>
        <w:t xml:space="preserve"> </w:t>
      </w:r>
      <w:r w:rsidR="00351DAF">
        <w:rPr>
          <w:color w:val="595959" w:themeColor="text1" w:themeTint="A6"/>
        </w:rPr>
        <w:t>soft</w:t>
      </w:r>
      <w:r w:rsidR="00476E56">
        <w:rPr>
          <w:color w:val="595959" w:themeColor="text1" w:themeTint="A6"/>
        </w:rPr>
        <w:t>ware provided by the supplier</w:t>
      </w:r>
      <w:r w:rsidR="00443CD7">
        <w:rPr>
          <w:color w:val="595959" w:themeColor="text1" w:themeTint="A6"/>
        </w:rPr>
        <w:t xml:space="preserve"> wi</w:t>
      </w:r>
      <w:r w:rsidR="00272391">
        <w:rPr>
          <w:color w:val="595959" w:themeColor="text1" w:themeTint="A6"/>
        </w:rPr>
        <w:t xml:space="preserve">ll enable </w:t>
      </w:r>
      <w:r w:rsidR="003C5521">
        <w:rPr>
          <w:color w:val="595959" w:themeColor="text1" w:themeTint="A6"/>
        </w:rPr>
        <w:t>participation in</w:t>
      </w:r>
      <w:r w:rsidR="00231307">
        <w:rPr>
          <w:color w:val="595959" w:themeColor="text1" w:themeTint="A6"/>
        </w:rPr>
        <w:t xml:space="preserve"> an unlimited</w:t>
      </w:r>
      <w:r w:rsidR="008D2A6E">
        <w:rPr>
          <w:color w:val="595959" w:themeColor="text1" w:themeTint="A6"/>
        </w:rPr>
        <w:t xml:space="preserve"> number of</w:t>
      </w:r>
      <w:r w:rsidR="003C5521">
        <w:rPr>
          <w:color w:val="595959" w:themeColor="text1" w:themeTint="A6"/>
        </w:rPr>
        <w:t xml:space="preserve"> </w:t>
      </w:r>
      <w:r w:rsidR="006950BF">
        <w:rPr>
          <w:color w:val="595959" w:themeColor="text1" w:themeTint="A6"/>
        </w:rPr>
        <w:t>surveys</w:t>
      </w:r>
      <w:r w:rsidR="00BF20C1">
        <w:rPr>
          <w:color w:val="595959" w:themeColor="text1" w:themeTint="A6"/>
        </w:rPr>
        <w:t xml:space="preserve"> </w:t>
      </w:r>
      <w:r w:rsidR="00B42245">
        <w:rPr>
          <w:color w:val="595959" w:themeColor="text1" w:themeTint="A6"/>
        </w:rPr>
        <w:t>by</w:t>
      </w:r>
      <w:r w:rsidR="00360272">
        <w:rPr>
          <w:color w:val="595959" w:themeColor="text1" w:themeTint="A6"/>
        </w:rPr>
        <w:t xml:space="preserve"> all or sub</w:t>
      </w:r>
      <w:r w:rsidR="005F0D95">
        <w:rPr>
          <w:color w:val="595959" w:themeColor="text1" w:themeTint="A6"/>
        </w:rPr>
        <w:t>-</w:t>
      </w:r>
      <w:r w:rsidR="00360272">
        <w:rPr>
          <w:color w:val="595959" w:themeColor="text1" w:themeTint="A6"/>
        </w:rPr>
        <w:t>groups of staff at any time in the year</w:t>
      </w:r>
      <w:r w:rsidR="007E5434">
        <w:rPr>
          <w:color w:val="595959" w:themeColor="text1" w:themeTint="A6"/>
        </w:rPr>
        <w:t xml:space="preserve"> via unique links</w:t>
      </w:r>
      <w:r w:rsidR="001C2B8E">
        <w:rPr>
          <w:color w:val="595959" w:themeColor="text1" w:themeTint="A6"/>
        </w:rPr>
        <w:t xml:space="preserve"> or an equivalent mechanism to ensure</w:t>
      </w:r>
      <w:r w:rsidR="00EF302D">
        <w:rPr>
          <w:color w:val="595959" w:themeColor="text1" w:themeTint="A6"/>
        </w:rPr>
        <w:t xml:space="preserve"> confidentiality</w:t>
      </w:r>
      <w:r w:rsidR="00BE4870">
        <w:rPr>
          <w:color w:val="595959" w:themeColor="text1" w:themeTint="A6"/>
        </w:rPr>
        <w:t xml:space="preserve"> and data protection</w:t>
      </w:r>
      <w:r w:rsidR="00360272">
        <w:rPr>
          <w:color w:val="595959" w:themeColor="text1" w:themeTint="A6"/>
        </w:rPr>
        <w:t>.</w:t>
      </w:r>
    </w:p>
    <w:p w14:paraId="24920A7D" w14:textId="20530AC4" w:rsidR="004E4723" w:rsidRDefault="004E4723" w:rsidP="00D8287B">
      <w:pPr>
        <w:pStyle w:val="Numberedtext"/>
        <w:numPr>
          <w:ilvl w:val="1"/>
          <w:numId w:val="11"/>
        </w:numPr>
        <w:ind w:left="1077" w:hanging="357"/>
        <w:rPr>
          <w:color w:val="595959" w:themeColor="text1" w:themeTint="A6"/>
        </w:rPr>
      </w:pPr>
      <w:r w:rsidRPr="004E4723">
        <w:rPr>
          <w:color w:val="595959" w:themeColor="text1" w:themeTint="A6"/>
        </w:rPr>
        <w:t xml:space="preserve">The </w:t>
      </w:r>
      <w:r w:rsidR="009A66DE">
        <w:rPr>
          <w:color w:val="595959" w:themeColor="text1" w:themeTint="A6"/>
        </w:rPr>
        <w:t>digital</w:t>
      </w:r>
      <w:r w:rsidR="008D5846">
        <w:rPr>
          <w:color w:val="595959" w:themeColor="text1" w:themeTint="A6"/>
        </w:rPr>
        <w:t xml:space="preserve"> </w:t>
      </w:r>
      <w:r w:rsidRPr="004E4723">
        <w:rPr>
          <w:color w:val="595959" w:themeColor="text1" w:themeTint="A6"/>
        </w:rPr>
        <w:t>platform</w:t>
      </w:r>
      <w:r w:rsidR="00E24429">
        <w:rPr>
          <w:color w:val="595959" w:themeColor="text1" w:themeTint="A6"/>
        </w:rPr>
        <w:t xml:space="preserve"> area a</w:t>
      </w:r>
      <w:r w:rsidR="000C4D9C">
        <w:rPr>
          <w:color w:val="595959" w:themeColor="text1" w:themeTint="A6"/>
        </w:rPr>
        <w:t>vailable</w:t>
      </w:r>
      <w:r w:rsidR="00E24429">
        <w:rPr>
          <w:color w:val="595959" w:themeColor="text1" w:themeTint="A6"/>
        </w:rPr>
        <w:t xml:space="preserve"> to survey participants</w:t>
      </w:r>
      <w:r w:rsidRPr="004E4723">
        <w:rPr>
          <w:color w:val="595959" w:themeColor="text1" w:themeTint="A6"/>
        </w:rPr>
        <w:t xml:space="preserve"> </w:t>
      </w:r>
      <w:r w:rsidR="00ED272E">
        <w:rPr>
          <w:color w:val="595959" w:themeColor="text1" w:themeTint="A6"/>
        </w:rPr>
        <w:t>must work on</w:t>
      </w:r>
      <w:r w:rsidR="00067298">
        <w:rPr>
          <w:color w:val="595959" w:themeColor="text1" w:themeTint="A6"/>
        </w:rPr>
        <w:t xml:space="preserve"> the</w:t>
      </w:r>
      <w:r w:rsidR="004B6CFE">
        <w:rPr>
          <w:color w:val="595959" w:themeColor="text1" w:themeTint="A6"/>
        </w:rPr>
        <w:t xml:space="preserve"> </w:t>
      </w:r>
      <w:proofErr w:type="gramStart"/>
      <w:r w:rsidR="00067298">
        <w:rPr>
          <w:color w:val="595959" w:themeColor="text1" w:themeTint="A6"/>
        </w:rPr>
        <w:t>most</w:t>
      </w:r>
      <w:r w:rsidR="004B6CFE" w:rsidRPr="004B6CFE">
        <w:rPr>
          <w:color w:val="595959" w:themeColor="text1" w:themeTint="A6"/>
        </w:rPr>
        <w:t xml:space="preserve"> commonly used</w:t>
      </w:r>
      <w:proofErr w:type="gramEnd"/>
      <w:r w:rsidR="004B6CFE" w:rsidRPr="004B6CFE">
        <w:rPr>
          <w:color w:val="595959" w:themeColor="text1" w:themeTint="A6"/>
        </w:rPr>
        <w:t xml:space="preserve"> assistive technologies</w:t>
      </w:r>
      <w:r w:rsidR="0057246F">
        <w:rPr>
          <w:color w:val="595959" w:themeColor="text1" w:themeTint="A6"/>
        </w:rPr>
        <w:t xml:space="preserve"> and</w:t>
      </w:r>
      <w:r w:rsidR="00984C8E">
        <w:rPr>
          <w:color w:val="595959" w:themeColor="text1" w:themeTint="A6"/>
        </w:rPr>
        <w:t xml:space="preserve"> </w:t>
      </w:r>
      <w:r w:rsidR="007A2573">
        <w:rPr>
          <w:color w:val="595959" w:themeColor="text1" w:themeTint="A6"/>
        </w:rPr>
        <w:t>meet level AA</w:t>
      </w:r>
      <w:r w:rsidR="005D4329">
        <w:rPr>
          <w:color w:val="595959" w:themeColor="text1" w:themeTint="A6"/>
        </w:rPr>
        <w:t xml:space="preserve"> of the</w:t>
      </w:r>
      <w:r w:rsidR="00C56C93">
        <w:rPr>
          <w:color w:val="595959" w:themeColor="text1" w:themeTint="A6"/>
        </w:rPr>
        <w:t xml:space="preserve"> </w:t>
      </w:r>
      <w:r w:rsidR="00B62149" w:rsidRPr="00B62149">
        <w:rPr>
          <w:color w:val="595959" w:themeColor="text1" w:themeTint="A6"/>
        </w:rPr>
        <w:t>Web Content Accessibility Guidelines</w:t>
      </w:r>
      <w:r w:rsidR="00986A9F">
        <w:rPr>
          <w:color w:val="595959" w:themeColor="text1" w:themeTint="A6"/>
        </w:rPr>
        <w:t xml:space="preserve"> </w:t>
      </w:r>
      <w:r w:rsidR="006517A5">
        <w:rPr>
          <w:color w:val="595959" w:themeColor="text1" w:themeTint="A6"/>
        </w:rPr>
        <w:t>2.2</w:t>
      </w:r>
      <w:r w:rsidR="001D5F4E">
        <w:rPr>
          <w:color w:val="595959" w:themeColor="text1" w:themeTint="A6"/>
        </w:rPr>
        <w:t xml:space="preserve"> </w:t>
      </w:r>
      <w:r w:rsidR="00084BA8">
        <w:rPr>
          <w:color w:val="595959" w:themeColor="text1" w:themeTint="A6"/>
        </w:rPr>
        <w:t>or equivalent</w:t>
      </w:r>
      <w:r w:rsidR="00861594">
        <w:rPr>
          <w:color w:val="595959" w:themeColor="text1" w:themeTint="A6"/>
        </w:rPr>
        <w:t>.</w:t>
      </w:r>
    </w:p>
    <w:p w14:paraId="66AE2983" w14:textId="4C0E692A" w:rsidR="00DA7359" w:rsidRPr="0051148B" w:rsidRDefault="00D1423C" w:rsidP="00D8287B">
      <w:pPr>
        <w:pStyle w:val="ListParagraph"/>
        <w:numPr>
          <w:ilvl w:val="1"/>
          <w:numId w:val="11"/>
        </w:numPr>
        <w:ind w:left="1077" w:hanging="357"/>
        <w:contextualSpacing w:val="0"/>
        <w:rPr>
          <w:rFonts w:eastAsia="Calibri" w:cs="Arial"/>
          <w:color w:val="595959" w:themeColor="text1" w:themeTint="A6"/>
        </w:rPr>
      </w:pPr>
      <w:r>
        <w:rPr>
          <w:rFonts w:eastAsia="Calibri" w:cs="Arial"/>
          <w:color w:val="595959" w:themeColor="text1" w:themeTint="A6"/>
        </w:rPr>
        <w:t>Both during and after</w:t>
      </w:r>
      <w:r w:rsidR="003D27D3">
        <w:rPr>
          <w:rFonts w:eastAsia="Calibri" w:cs="Arial"/>
          <w:color w:val="595959" w:themeColor="text1" w:themeTint="A6"/>
        </w:rPr>
        <w:t xml:space="preserve"> surveys, t</w:t>
      </w:r>
      <w:r w:rsidR="00A64619" w:rsidRPr="00A64619">
        <w:rPr>
          <w:rFonts w:eastAsia="Calibri" w:cs="Arial"/>
          <w:color w:val="595959" w:themeColor="text1" w:themeTint="A6"/>
        </w:rPr>
        <w:t>he platform w</w:t>
      </w:r>
      <w:r w:rsidR="00957CB0">
        <w:rPr>
          <w:rFonts w:eastAsia="Calibri" w:cs="Arial"/>
          <w:color w:val="595959" w:themeColor="text1" w:themeTint="A6"/>
        </w:rPr>
        <w:t>ill</w:t>
      </w:r>
      <w:r w:rsidR="00A64619" w:rsidRPr="00A64619">
        <w:rPr>
          <w:rFonts w:eastAsia="Calibri" w:cs="Arial"/>
          <w:color w:val="595959" w:themeColor="text1" w:themeTint="A6"/>
        </w:rPr>
        <w:t xml:space="preserve"> </w:t>
      </w:r>
      <w:r w:rsidR="00810FE4">
        <w:rPr>
          <w:rFonts w:eastAsia="Calibri" w:cs="Arial"/>
          <w:color w:val="595959" w:themeColor="text1" w:themeTint="A6"/>
        </w:rPr>
        <w:t>provide</w:t>
      </w:r>
      <w:r w:rsidR="00A64619" w:rsidRPr="00A64619">
        <w:rPr>
          <w:rFonts w:eastAsia="Calibri" w:cs="Arial"/>
          <w:color w:val="595959" w:themeColor="text1" w:themeTint="A6"/>
        </w:rPr>
        <w:t xml:space="preserve"> </w:t>
      </w:r>
      <w:r w:rsidR="009159B5">
        <w:rPr>
          <w:rFonts w:eastAsia="Calibri" w:cs="Arial"/>
          <w:color w:val="595959" w:themeColor="text1" w:themeTint="A6"/>
        </w:rPr>
        <w:t>participation</w:t>
      </w:r>
      <w:r w:rsidR="0051148B">
        <w:rPr>
          <w:rFonts w:eastAsia="Calibri" w:cs="Arial"/>
          <w:color w:val="595959" w:themeColor="text1" w:themeTint="A6"/>
        </w:rPr>
        <w:t xml:space="preserve"> rate</w:t>
      </w:r>
      <w:r w:rsidR="009159B5">
        <w:rPr>
          <w:rFonts w:eastAsia="Calibri" w:cs="Arial"/>
          <w:color w:val="595959" w:themeColor="text1" w:themeTint="A6"/>
        </w:rPr>
        <w:t xml:space="preserve"> and </w:t>
      </w:r>
      <w:r w:rsidR="00A64619" w:rsidRPr="00A64619">
        <w:rPr>
          <w:rFonts w:eastAsia="Calibri" w:cs="Arial"/>
          <w:color w:val="595959" w:themeColor="text1" w:themeTint="A6"/>
        </w:rPr>
        <w:t>results analysis</w:t>
      </w:r>
      <w:r w:rsidR="00397C95">
        <w:rPr>
          <w:rFonts w:eastAsia="Calibri" w:cs="Arial"/>
          <w:color w:val="595959" w:themeColor="text1" w:themeTint="A6"/>
        </w:rPr>
        <w:t xml:space="preserve">, </w:t>
      </w:r>
      <w:r w:rsidR="00A64619" w:rsidRPr="00A64619">
        <w:rPr>
          <w:rFonts w:eastAsia="Calibri" w:cs="Arial"/>
          <w:color w:val="595959" w:themeColor="text1" w:themeTint="A6"/>
        </w:rPr>
        <w:t xml:space="preserve">and </w:t>
      </w:r>
      <w:r w:rsidR="00E524F5">
        <w:rPr>
          <w:rFonts w:eastAsia="Calibri" w:cs="Arial"/>
          <w:color w:val="595959" w:themeColor="text1" w:themeTint="A6"/>
        </w:rPr>
        <w:t xml:space="preserve">insightful </w:t>
      </w:r>
      <w:r w:rsidR="00E524F5" w:rsidRPr="0051148B">
        <w:rPr>
          <w:rFonts w:eastAsia="Calibri" w:cs="Arial"/>
          <w:color w:val="595959" w:themeColor="text1" w:themeTint="A6"/>
        </w:rPr>
        <w:t>reporting</w:t>
      </w:r>
      <w:r w:rsidR="00792B4B" w:rsidRPr="0051148B">
        <w:rPr>
          <w:rFonts w:eastAsia="Calibri" w:cs="Arial"/>
          <w:color w:val="595959" w:themeColor="text1" w:themeTint="A6"/>
        </w:rPr>
        <w:t>. This will include</w:t>
      </w:r>
      <w:r w:rsidR="00A67000" w:rsidRPr="0051148B">
        <w:rPr>
          <w:rFonts w:eastAsia="Calibri" w:cs="Arial"/>
          <w:color w:val="595959" w:themeColor="text1" w:themeTint="A6"/>
        </w:rPr>
        <w:t xml:space="preserve"> </w:t>
      </w:r>
      <w:r w:rsidR="00CE6635" w:rsidRPr="0051148B">
        <w:rPr>
          <w:rFonts w:eastAsia="Calibri" w:cs="Arial"/>
          <w:color w:val="595959" w:themeColor="text1" w:themeTint="A6"/>
        </w:rPr>
        <w:t xml:space="preserve">functionality which </w:t>
      </w:r>
      <w:r w:rsidR="00500F76">
        <w:rPr>
          <w:rFonts w:eastAsia="Calibri" w:cs="Arial"/>
          <w:color w:val="595959" w:themeColor="text1" w:themeTint="A6"/>
        </w:rPr>
        <w:t>pro</w:t>
      </w:r>
      <w:r w:rsidR="00CD21F6">
        <w:rPr>
          <w:rFonts w:eastAsia="Calibri" w:cs="Arial"/>
          <w:color w:val="595959" w:themeColor="text1" w:themeTint="A6"/>
        </w:rPr>
        <w:t xml:space="preserve">vides </w:t>
      </w:r>
      <w:r w:rsidR="006932FB">
        <w:rPr>
          <w:rFonts w:eastAsia="Calibri" w:cs="Arial"/>
          <w:color w:val="595959" w:themeColor="text1" w:themeTint="A6"/>
        </w:rPr>
        <w:t>content</w:t>
      </w:r>
      <w:r w:rsidR="00CD21F6">
        <w:rPr>
          <w:rFonts w:eastAsia="Calibri" w:cs="Arial"/>
          <w:color w:val="595959" w:themeColor="text1" w:themeTint="A6"/>
        </w:rPr>
        <w:t xml:space="preserve"> analysis</w:t>
      </w:r>
      <w:r w:rsidR="003268D6">
        <w:rPr>
          <w:rFonts w:eastAsia="Calibri" w:cs="Arial"/>
          <w:color w:val="595959" w:themeColor="text1" w:themeTint="A6"/>
        </w:rPr>
        <w:t xml:space="preserve"> for free text responses</w:t>
      </w:r>
      <w:r w:rsidR="00CD21F6">
        <w:rPr>
          <w:rFonts w:eastAsia="Calibri" w:cs="Arial"/>
          <w:color w:val="595959" w:themeColor="text1" w:themeTint="A6"/>
        </w:rPr>
        <w:t xml:space="preserve"> and </w:t>
      </w:r>
      <w:r w:rsidR="009217C6">
        <w:rPr>
          <w:rFonts w:eastAsia="Calibri" w:cs="Arial"/>
          <w:color w:val="595959" w:themeColor="text1" w:themeTint="A6"/>
        </w:rPr>
        <w:t>provides a means of</w:t>
      </w:r>
      <w:r w:rsidR="00240FBF">
        <w:rPr>
          <w:rFonts w:eastAsia="Calibri" w:cs="Arial"/>
          <w:color w:val="595959" w:themeColor="text1" w:themeTint="A6"/>
        </w:rPr>
        <w:t xml:space="preserve"> </w:t>
      </w:r>
      <w:r w:rsidR="00CE6635" w:rsidRPr="0051148B">
        <w:rPr>
          <w:rFonts w:eastAsia="Calibri" w:cs="Arial"/>
          <w:color w:val="595959" w:themeColor="text1" w:themeTint="A6"/>
        </w:rPr>
        <w:t>calculati</w:t>
      </w:r>
      <w:r w:rsidR="009217C6">
        <w:rPr>
          <w:rFonts w:eastAsia="Calibri" w:cs="Arial"/>
          <w:color w:val="595959" w:themeColor="text1" w:themeTint="A6"/>
        </w:rPr>
        <w:t>ng useful</w:t>
      </w:r>
      <w:r w:rsidR="00DB56B3" w:rsidRPr="0051148B">
        <w:rPr>
          <w:rFonts w:eastAsia="Calibri" w:cs="Arial"/>
          <w:color w:val="595959" w:themeColor="text1" w:themeTint="A6"/>
        </w:rPr>
        <w:t xml:space="preserve"> survey metrics</w:t>
      </w:r>
      <w:r w:rsidR="006A06C7">
        <w:rPr>
          <w:rFonts w:eastAsia="Calibri" w:cs="Arial"/>
          <w:color w:val="595959" w:themeColor="text1" w:themeTint="A6"/>
        </w:rPr>
        <w:t>.</w:t>
      </w:r>
      <w:r w:rsidR="00DB56B3" w:rsidRPr="0051148B">
        <w:rPr>
          <w:rFonts w:eastAsia="Calibri" w:cs="Arial"/>
          <w:color w:val="595959" w:themeColor="text1" w:themeTint="A6"/>
        </w:rPr>
        <w:t xml:space="preserve"> </w:t>
      </w:r>
      <w:r w:rsidR="006A06C7">
        <w:rPr>
          <w:rFonts w:eastAsia="Calibri" w:cs="Arial"/>
          <w:color w:val="595959" w:themeColor="text1" w:themeTint="A6"/>
        </w:rPr>
        <w:t>The platform will also enable</w:t>
      </w:r>
      <w:r w:rsidR="00911D7A" w:rsidRPr="0051148B">
        <w:rPr>
          <w:rFonts w:eastAsia="Calibri" w:cs="Arial"/>
          <w:color w:val="595959" w:themeColor="text1" w:themeTint="A6"/>
        </w:rPr>
        <w:t xml:space="preserve"> </w:t>
      </w:r>
      <w:r w:rsidR="008B2516" w:rsidRPr="0051148B">
        <w:rPr>
          <w:rFonts w:eastAsia="Calibri" w:cs="Arial"/>
          <w:color w:val="595959" w:themeColor="text1" w:themeTint="A6"/>
        </w:rPr>
        <w:t>tailored reports to be</w:t>
      </w:r>
      <w:r w:rsidR="00A64619" w:rsidRPr="0051148B">
        <w:rPr>
          <w:rFonts w:eastAsia="Calibri" w:cs="Arial"/>
          <w:color w:val="595959" w:themeColor="text1" w:themeTint="A6"/>
        </w:rPr>
        <w:t xml:space="preserve"> shared with different groups of colleagues.</w:t>
      </w:r>
    </w:p>
    <w:p w14:paraId="02F636C2" w14:textId="116D590A" w:rsidR="0051148B" w:rsidRPr="00F10C10" w:rsidRDefault="009C32C3" w:rsidP="00D8287B">
      <w:pPr>
        <w:pStyle w:val="ListParagraph"/>
        <w:numPr>
          <w:ilvl w:val="1"/>
          <w:numId w:val="11"/>
        </w:numPr>
        <w:ind w:left="1077" w:hanging="357"/>
        <w:contextualSpacing w:val="0"/>
        <w:rPr>
          <w:rFonts w:eastAsia="Calibri" w:cs="Arial"/>
          <w:color w:val="595959" w:themeColor="text1" w:themeTint="A6"/>
        </w:rPr>
      </w:pPr>
      <w:r>
        <w:rPr>
          <w:rFonts w:eastAsia="Calibri" w:cs="Arial"/>
          <w:color w:val="595959" w:themeColor="text1" w:themeTint="A6"/>
        </w:rPr>
        <w:t>It is desirable that t</w:t>
      </w:r>
      <w:r w:rsidR="006A06C7">
        <w:rPr>
          <w:rFonts w:eastAsia="Calibri" w:cs="Arial"/>
          <w:color w:val="595959" w:themeColor="text1" w:themeTint="A6"/>
        </w:rPr>
        <w:t>he platform</w:t>
      </w:r>
      <w:r w:rsidR="00841CC2">
        <w:rPr>
          <w:rFonts w:eastAsia="Calibri" w:cs="Arial"/>
          <w:color w:val="595959" w:themeColor="text1" w:themeTint="A6"/>
        </w:rPr>
        <w:t xml:space="preserve"> will </w:t>
      </w:r>
      <w:r w:rsidR="001D4A9F">
        <w:rPr>
          <w:rFonts w:eastAsia="Calibri" w:cs="Arial"/>
          <w:color w:val="595959" w:themeColor="text1" w:themeTint="A6"/>
        </w:rPr>
        <w:t>provide</w:t>
      </w:r>
      <w:r w:rsidR="0051148B" w:rsidRPr="0051148B">
        <w:rPr>
          <w:rFonts w:eastAsia="Calibri" w:cs="Arial"/>
          <w:color w:val="595959" w:themeColor="text1" w:themeTint="A6"/>
        </w:rPr>
        <w:t xml:space="preserve"> translation of </w:t>
      </w:r>
      <w:r w:rsidR="00B70DFB">
        <w:rPr>
          <w:rFonts w:eastAsia="Calibri" w:cs="Arial"/>
          <w:color w:val="595959" w:themeColor="text1" w:themeTint="A6"/>
        </w:rPr>
        <w:t>survey</w:t>
      </w:r>
      <w:r w:rsidR="00372041">
        <w:rPr>
          <w:rFonts w:eastAsia="Calibri" w:cs="Arial"/>
          <w:color w:val="595959" w:themeColor="text1" w:themeTint="A6"/>
        </w:rPr>
        <w:t xml:space="preserve"> participant’s free text </w:t>
      </w:r>
      <w:r w:rsidR="0051148B" w:rsidRPr="0051148B">
        <w:rPr>
          <w:rFonts w:eastAsia="Calibri" w:cs="Arial"/>
          <w:color w:val="595959" w:themeColor="text1" w:themeTint="A6"/>
        </w:rPr>
        <w:t>comments (Welsh to English and English to Welsh)</w:t>
      </w:r>
      <w:r w:rsidR="00841CC2">
        <w:rPr>
          <w:rFonts w:eastAsia="Calibri" w:cs="Arial"/>
          <w:color w:val="595959" w:themeColor="text1" w:themeTint="A6"/>
        </w:rPr>
        <w:t xml:space="preserve"> and </w:t>
      </w:r>
      <w:r w:rsidR="001D4A9F">
        <w:rPr>
          <w:rFonts w:eastAsia="Calibri" w:cs="Arial"/>
          <w:color w:val="595959" w:themeColor="text1" w:themeTint="A6"/>
        </w:rPr>
        <w:t xml:space="preserve">enable the </w:t>
      </w:r>
      <w:r w:rsidR="001860D0">
        <w:rPr>
          <w:rFonts w:eastAsia="Calibri" w:cs="Arial"/>
          <w:color w:val="595959" w:themeColor="text1" w:themeTint="A6"/>
        </w:rPr>
        <w:t xml:space="preserve">bilingual </w:t>
      </w:r>
      <w:r w:rsidR="00841CC2">
        <w:rPr>
          <w:rFonts w:eastAsia="Calibri" w:cs="Arial"/>
          <w:color w:val="595959" w:themeColor="text1" w:themeTint="A6"/>
        </w:rPr>
        <w:t>reporting of results.</w:t>
      </w:r>
    </w:p>
    <w:p w14:paraId="20DAA99E" w14:textId="44E0CA3F" w:rsidR="007E165B" w:rsidRDefault="00DA7359" w:rsidP="00D8287B">
      <w:pPr>
        <w:pStyle w:val="Numberedtext"/>
        <w:numPr>
          <w:ilvl w:val="1"/>
          <w:numId w:val="11"/>
        </w:numPr>
        <w:ind w:left="1083"/>
        <w:rPr>
          <w:color w:val="595959" w:themeColor="text1" w:themeTint="A6"/>
        </w:rPr>
      </w:pPr>
      <w:r>
        <w:rPr>
          <w:color w:val="595959" w:themeColor="text1" w:themeTint="A6"/>
        </w:rPr>
        <w:t>The su</w:t>
      </w:r>
      <w:r w:rsidR="009C32C3">
        <w:rPr>
          <w:color w:val="595959" w:themeColor="text1" w:themeTint="A6"/>
        </w:rPr>
        <w:t>pplier</w:t>
      </w:r>
      <w:r>
        <w:rPr>
          <w:color w:val="595959" w:themeColor="text1" w:themeTint="A6"/>
        </w:rPr>
        <w:t xml:space="preserve"> w</w:t>
      </w:r>
      <w:r w:rsidR="005942CA">
        <w:rPr>
          <w:color w:val="595959" w:themeColor="text1" w:themeTint="A6"/>
        </w:rPr>
        <w:t>ill</w:t>
      </w:r>
      <w:r>
        <w:rPr>
          <w:color w:val="595959" w:themeColor="text1" w:themeTint="A6"/>
        </w:rPr>
        <w:t xml:space="preserve"> provide </w:t>
      </w:r>
      <w:r w:rsidR="00301607">
        <w:rPr>
          <w:color w:val="595959" w:themeColor="text1" w:themeTint="A6"/>
        </w:rPr>
        <w:t xml:space="preserve">guidance on </w:t>
      </w:r>
      <w:r w:rsidR="00EE27D1">
        <w:rPr>
          <w:color w:val="595959" w:themeColor="text1" w:themeTint="A6"/>
        </w:rPr>
        <w:t xml:space="preserve">using the </w:t>
      </w:r>
      <w:r w:rsidR="00BE33BD">
        <w:rPr>
          <w:color w:val="595959" w:themeColor="text1" w:themeTint="A6"/>
        </w:rPr>
        <w:t>software</w:t>
      </w:r>
      <w:r>
        <w:rPr>
          <w:color w:val="595959" w:themeColor="text1" w:themeTint="A6"/>
        </w:rPr>
        <w:t xml:space="preserve"> for </w:t>
      </w:r>
      <w:r w:rsidR="00A64619">
        <w:rPr>
          <w:color w:val="595959" w:themeColor="text1" w:themeTint="A6"/>
        </w:rPr>
        <w:t>survey creators</w:t>
      </w:r>
      <w:r w:rsidR="004C50E0">
        <w:rPr>
          <w:color w:val="595959" w:themeColor="text1" w:themeTint="A6"/>
        </w:rPr>
        <w:t xml:space="preserve"> </w:t>
      </w:r>
      <w:r w:rsidR="00BE33BD">
        <w:rPr>
          <w:color w:val="595959" w:themeColor="text1" w:themeTint="A6"/>
        </w:rPr>
        <w:t xml:space="preserve">and ongoing support </w:t>
      </w:r>
      <w:r w:rsidR="00B53C3E">
        <w:rPr>
          <w:color w:val="595959" w:themeColor="text1" w:themeTint="A6"/>
        </w:rPr>
        <w:t>and advice on survey development and</w:t>
      </w:r>
      <w:r w:rsidR="004C50E0">
        <w:rPr>
          <w:color w:val="595959" w:themeColor="text1" w:themeTint="A6"/>
        </w:rPr>
        <w:t xml:space="preserve"> results</w:t>
      </w:r>
      <w:r w:rsidR="00B53C3E">
        <w:rPr>
          <w:color w:val="595959" w:themeColor="text1" w:themeTint="A6"/>
        </w:rPr>
        <w:t xml:space="preserve"> analysis</w:t>
      </w:r>
      <w:r w:rsidR="00E41FDC">
        <w:rPr>
          <w:color w:val="595959" w:themeColor="text1" w:themeTint="A6"/>
        </w:rPr>
        <w:t xml:space="preserve"> when needed</w:t>
      </w:r>
      <w:r w:rsidR="004C50E0">
        <w:rPr>
          <w:color w:val="595959" w:themeColor="text1" w:themeTint="A6"/>
        </w:rPr>
        <w:t>.</w:t>
      </w:r>
    </w:p>
    <w:p w14:paraId="2B3D6A52" w14:textId="706B499B" w:rsidR="000408E2" w:rsidRDefault="00364225" w:rsidP="00D8287B">
      <w:pPr>
        <w:pStyle w:val="Numberedtext"/>
        <w:numPr>
          <w:ilvl w:val="1"/>
          <w:numId w:val="11"/>
        </w:numPr>
        <w:ind w:left="1083"/>
        <w:rPr>
          <w:color w:val="595959" w:themeColor="text1" w:themeTint="A6"/>
        </w:rPr>
      </w:pPr>
      <w:r w:rsidRPr="00F039AC">
        <w:rPr>
          <w:color w:val="595959" w:themeColor="text1" w:themeTint="A6"/>
        </w:rPr>
        <w:lastRenderedPageBreak/>
        <w:t>The platform will be compliant with</w:t>
      </w:r>
      <w:r w:rsidR="008B3F3B">
        <w:rPr>
          <w:color w:val="595959" w:themeColor="text1" w:themeTint="A6"/>
        </w:rPr>
        <w:t xml:space="preserve"> UK</w:t>
      </w:r>
      <w:r w:rsidRPr="00F039AC">
        <w:rPr>
          <w:color w:val="595959" w:themeColor="text1" w:themeTint="A6"/>
        </w:rPr>
        <w:t xml:space="preserve"> data protection </w:t>
      </w:r>
      <w:r w:rsidR="00A57FB0" w:rsidRPr="00F039AC">
        <w:rPr>
          <w:color w:val="595959" w:themeColor="text1" w:themeTint="A6"/>
        </w:rPr>
        <w:t>legislation,</w:t>
      </w:r>
      <w:r w:rsidR="007F4A18">
        <w:t xml:space="preserve"> and</w:t>
      </w:r>
      <w:r w:rsidR="001D0683">
        <w:t xml:space="preserve"> </w:t>
      </w:r>
      <w:r w:rsidR="00F43F35">
        <w:t>the supplier must be able to demonstrate</w:t>
      </w:r>
      <w:r w:rsidR="001D0683" w:rsidRPr="001D0683">
        <w:rPr>
          <w:color w:val="595959" w:themeColor="text1" w:themeTint="A6"/>
        </w:rPr>
        <w:t xml:space="preserve"> that appropriate security measures </w:t>
      </w:r>
      <w:r w:rsidR="001D0683">
        <w:rPr>
          <w:color w:val="595959" w:themeColor="text1" w:themeTint="A6"/>
        </w:rPr>
        <w:t xml:space="preserve">are </w:t>
      </w:r>
      <w:r w:rsidR="001D0683" w:rsidRPr="001D0683">
        <w:rPr>
          <w:color w:val="595959" w:themeColor="text1" w:themeTint="A6"/>
        </w:rPr>
        <w:t xml:space="preserve">in place to protect </w:t>
      </w:r>
      <w:r w:rsidR="00420C62">
        <w:rPr>
          <w:color w:val="595959" w:themeColor="text1" w:themeTint="A6"/>
        </w:rPr>
        <w:t>survey</w:t>
      </w:r>
      <w:r w:rsidR="001D0683" w:rsidRPr="001D0683">
        <w:rPr>
          <w:color w:val="595959" w:themeColor="text1" w:themeTint="A6"/>
        </w:rPr>
        <w:t xml:space="preserve"> data</w:t>
      </w:r>
      <w:r w:rsidR="000408E2" w:rsidRPr="00F039AC">
        <w:rPr>
          <w:color w:val="595959" w:themeColor="text1" w:themeTint="A6"/>
        </w:rPr>
        <w:t>.</w:t>
      </w:r>
      <w:r w:rsidR="00A57FB0">
        <w:rPr>
          <w:color w:val="595959" w:themeColor="text1" w:themeTint="A6"/>
        </w:rPr>
        <w:t xml:space="preserve"> For each survey, the platform will enable</w:t>
      </w:r>
      <w:r w:rsidR="00897989">
        <w:rPr>
          <w:color w:val="595959" w:themeColor="text1" w:themeTint="A6"/>
        </w:rPr>
        <w:t xml:space="preserve"> </w:t>
      </w:r>
      <w:r w:rsidR="00744549">
        <w:rPr>
          <w:color w:val="595959" w:themeColor="text1" w:themeTint="A6"/>
        </w:rPr>
        <w:t>insertion of a link to a suitable WAO privacy notice for that survey.</w:t>
      </w:r>
    </w:p>
    <w:p w14:paraId="39A5898F" w14:textId="487EFCF9" w:rsidR="00EF1E82" w:rsidRDefault="00EF1E82" w:rsidP="00D8287B">
      <w:pPr>
        <w:pStyle w:val="Numberedtext"/>
        <w:numPr>
          <w:ilvl w:val="1"/>
          <w:numId w:val="11"/>
        </w:numPr>
        <w:ind w:left="1083"/>
        <w:rPr>
          <w:color w:val="595959" w:themeColor="text1" w:themeTint="A6"/>
        </w:rPr>
      </w:pPr>
      <w:r w:rsidRPr="00EF1E82">
        <w:rPr>
          <w:color w:val="595959" w:themeColor="text1" w:themeTint="A6"/>
        </w:rPr>
        <w:t xml:space="preserve">Where anonymous free text comments are provided by </w:t>
      </w:r>
      <w:r>
        <w:rPr>
          <w:color w:val="595959" w:themeColor="text1" w:themeTint="A6"/>
        </w:rPr>
        <w:t xml:space="preserve">survey </w:t>
      </w:r>
      <w:r w:rsidRPr="00EF1E82">
        <w:rPr>
          <w:color w:val="595959" w:themeColor="text1" w:themeTint="A6"/>
        </w:rPr>
        <w:t xml:space="preserve">participants, the software platform must enable Audit Wales staff with administrative permissions to apply redactions to free text comments </w:t>
      </w:r>
      <w:proofErr w:type="spellStart"/>
      <w:proofErr w:type="gramStart"/>
      <w:r w:rsidRPr="00EF1E82">
        <w:rPr>
          <w:color w:val="595959" w:themeColor="text1" w:themeTint="A6"/>
        </w:rPr>
        <w:t>where</w:t>
      </w:r>
      <w:proofErr w:type="spellEnd"/>
      <w:proofErr w:type="gramEnd"/>
      <w:r w:rsidRPr="00EF1E82">
        <w:rPr>
          <w:color w:val="595959" w:themeColor="text1" w:themeTint="A6"/>
        </w:rPr>
        <w:t xml:space="preserve"> deemed necessary and appropriate.</w:t>
      </w:r>
    </w:p>
    <w:p w14:paraId="5C2188BF" w14:textId="0E9E4217" w:rsidR="00B24FB1" w:rsidRPr="00F039AC" w:rsidRDefault="00B24FB1" w:rsidP="00D8287B">
      <w:pPr>
        <w:pStyle w:val="Numberedtext"/>
        <w:numPr>
          <w:ilvl w:val="1"/>
          <w:numId w:val="11"/>
        </w:numPr>
        <w:ind w:left="1083"/>
        <w:rPr>
          <w:color w:val="595959" w:themeColor="text1" w:themeTint="A6"/>
        </w:rPr>
      </w:pPr>
      <w:r w:rsidRPr="00B24FB1">
        <w:rPr>
          <w:color w:val="595959" w:themeColor="text1" w:themeTint="A6"/>
        </w:rPr>
        <w:t xml:space="preserve">The Supplier must operate under relevant professional guidelines, such as the </w:t>
      </w:r>
      <w:hyperlink r:id="rId19" w:history="1">
        <w:r w:rsidRPr="00B24FB1">
          <w:rPr>
            <w:rStyle w:val="Hyperlink"/>
          </w:rPr>
          <w:t>Market Research Society Code of Conduct</w:t>
        </w:r>
      </w:hyperlink>
      <w:r>
        <w:rPr>
          <w:color w:val="595959" w:themeColor="text1" w:themeTint="A6"/>
        </w:rPr>
        <w:t>.</w:t>
      </w:r>
    </w:p>
    <w:p w14:paraId="68EBF189" w14:textId="5DA4F66C" w:rsidR="00D47589" w:rsidRPr="00D47589" w:rsidRDefault="00532BE7" w:rsidP="0046189D">
      <w:pPr>
        <w:pStyle w:val="Numberedtext"/>
      </w:pPr>
      <w:r w:rsidRPr="00532BE7">
        <w:t>The Services Contract will be for a</w:t>
      </w:r>
      <w:r w:rsidR="00A8747D">
        <w:t>n initial</w:t>
      </w:r>
      <w:r w:rsidRPr="00532BE7">
        <w:t xml:space="preserve"> </w:t>
      </w:r>
      <w:r w:rsidR="000408E2">
        <w:t>36</w:t>
      </w:r>
      <w:r w:rsidR="00FC3834">
        <w:t>-</w:t>
      </w:r>
      <w:r w:rsidRPr="00532BE7">
        <w:t xml:space="preserve">month period </w:t>
      </w:r>
      <w:r w:rsidR="00E44B1E">
        <w:t xml:space="preserve">commencing </w:t>
      </w:r>
      <w:r w:rsidR="000B23BE">
        <w:t>i</w:t>
      </w:r>
      <w:r w:rsidR="00E44B1E">
        <w:t xml:space="preserve">n </w:t>
      </w:r>
      <w:r w:rsidR="00F62748">
        <w:br/>
      </w:r>
      <w:r w:rsidR="000B23BE">
        <w:t xml:space="preserve">June </w:t>
      </w:r>
      <w:r w:rsidR="00B40B14" w:rsidRPr="00C87F8C">
        <w:t>2026</w:t>
      </w:r>
      <w:r w:rsidR="007C5680">
        <w:t>. T</w:t>
      </w:r>
      <w:r w:rsidRPr="00532BE7">
        <w:t>he Wales Audit Office</w:t>
      </w:r>
      <w:r w:rsidR="007C5680">
        <w:t xml:space="preserve"> </w:t>
      </w:r>
      <w:r w:rsidRPr="00532BE7">
        <w:t xml:space="preserve">will have the right to extend the term of the Services Contract in 12 month increments up to a total duration of </w:t>
      </w:r>
      <w:r w:rsidR="00FC3834">
        <w:t>48</w:t>
      </w:r>
      <w:r w:rsidRPr="00532BE7">
        <w:t xml:space="preserve"> months (</w:t>
      </w:r>
      <w:r w:rsidR="00F62748">
        <w:t>four</w:t>
      </w:r>
      <w:r w:rsidRPr="00532BE7">
        <w:t xml:space="preserve"> years).</w:t>
      </w:r>
      <w:bookmarkEnd w:id="0"/>
    </w:p>
    <w:p w14:paraId="252D56EE" w14:textId="2F4B2C06" w:rsidR="008D5885" w:rsidRPr="00A72AD0" w:rsidRDefault="008D5885" w:rsidP="008D5885">
      <w:pPr>
        <w:pStyle w:val="Heading4"/>
        <w:rPr>
          <w:i/>
          <w:color w:val="E36C0A" w:themeColor="accent6" w:themeShade="BF"/>
        </w:rPr>
      </w:pPr>
      <w:r>
        <w:t>Procurement Timetable</w:t>
      </w:r>
    </w:p>
    <w:p w14:paraId="2BF8B70B" w14:textId="5458CEF5" w:rsidR="004D297A" w:rsidRDefault="004D297A" w:rsidP="004D297A">
      <w:pPr>
        <w:pStyle w:val="Numberedtext"/>
      </w:pPr>
      <w:r w:rsidRPr="004D297A">
        <w:t xml:space="preserve">Provisional dates for this procurement exercise are set out in the timetable </w:t>
      </w:r>
      <w:proofErr w:type="gramStart"/>
      <w:r w:rsidRPr="004D297A">
        <w:t>below</w:t>
      </w:r>
      <w:proofErr w:type="gramEnd"/>
      <w:r w:rsidRPr="004D297A">
        <w:t xml:space="preserve"> but they are indicative only and may be changed by the Wales Audit Office at any time. Changes to any of the dates will be made in accordance with the applicable procurement law. Any timetable changes will be </w:t>
      </w:r>
      <w:r w:rsidR="00EF5D6D">
        <w:t>notified to suppliers.</w:t>
      </w:r>
    </w:p>
    <w:p w14:paraId="20DCAABE" w14:textId="77777777" w:rsidR="004D55EA" w:rsidRDefault="004D55EA" w:rsidP="00C97704">
      <w:pPr>
        <w:pStyle w:val="Numberedtext"/>
        <w:numPr>
          <w:ilvl w:val="0"/>
          <w:numId w:val="0"/>
        </w:numPr>
      </w:pPr>
    </w:p>
    <w:tbl>
      <w:tblPr>
        <w:tblStyle w:val="Localreporttable1"/>
        <w:tblW w:w="8636" w:type="dxa"/>
        <w:tblInd w:w="108" w:type="dxa"/>
        <w:tblLook w:val="04A0" w:firstRow="1" w:lastRow="0" w:firstColumn="1" w:lastColumn="0" w:noHBand="0" w:noVBand="1"/>
      </w:tblPr>
      <w:tblGrid>
        <w:gridCol w:w="6226"/>
        <w:gridCol w:w="2410"/>
      </w:tblGrid>
      <w:tr w:rsidR="006B28E3" w14:paraId="3246893C" w14:textId="77777777" w:rsidTr="00651A34">
        <w:trPr>
          <w:cnfStyle w:val="100000000000" w:firstRow="1" w:lastRow="0" w:firstColumn="0" w:lastColumn="0" w:oddVBand="0" w:evenVBand="0" w:oddHBand="0" w:evenHBand="0" w:firstRowFirstColumn="0" w:firstRowLastColumn="0" w:lastRowFirstColumn="0" w:lastRowLastColumn="0"/>
        </w:trPr>
        <w:tc>
          <w:tcPr>
            <w:tcW w:w="6226" w:type="dxa"/>
            <w:shd w:val="clear" w:color="auto" w:fill="A6A6A6" w:themeFill="background1" w:themeFillShade="A6"/>
          </w:tcPr>
          <w:p w14:paraId="01EC2F2A" w14:textId="77777777" w:rsidR="00CF0C1C" w:rsidRDefault="00CF0C1C" w:rsidP="00A60163">
            <w:pPr>
              <w:pStyle w:val="Tableheading"/>
            </w:pPr>
            <w:bookmarkStart w:id="1" w:name="_Hlk125996118"/>
            <w:r w:rsidRPr="00F13551">
              <w:rPr>
                <w:color w:val="FFFFFF" w:themeColor="background1"/>
              </w:rPr>
              <w:t>Activity</w:t>
            </w:r>
          </w:p>
        </w:tc>
        <w:tc>
          <w:tcPr>
            <w:tcW w:w="2410" w:type="dxa"/>
            <w:shd w:val="clear" w:color="auto" w:fill="A6A6A6" w:themeFill="background1" w:themeFillShade="A6"/>
          </w:tcPr>
          <w:p w14:paraId="5CDA0033" w14:textId="77777777" w:rsidR="00CF0C1C" w:rsidRDefault="00CF0C1C" w:rsidP="00A60163">
            <w:pPr>
              <w:pStyle w:val="Tableheading"/>
            </w:pPr>
            <w:r w:rsidRPr="00C9540F">
              <w:rPr>
                <w:color w:val="FFFFFF" w:themeColor="background1"/>
              </w:rPr>
              <w:t>Dates &amp; Times</w:t>
            </w:r>
          </w:p>
        </w:tc>
      </w:tr>
      <w:tr w:rsidR="00B665C5" w14:paraId="55694DF2" w14:textId="77777777" w:rsidTr="00651A34">
        <w:tc>
          <w:tcPr>
            <w:tcW w:w="6226" w:type="dxa"/>
          </w:tcPr>
          <w:p w14:paraId="570B9212" w14:textId="28D2DE4A" w:rsidR="00CF0C1C" w:rsidRDefault="008B419A" w:rsidP="00A60163">
            <w:pPr>
              <w:pStyle w:val="Tabletextbold"/>
              <w:spacing w:before="0" w:line="240" w:lineRule="auto"/>
              <w:rPr>
                <w:b w:val="0"/>
                <w:bCs/>
              </w:rPr>
            </w:pPr>
            <w:r>
              <w:rPr>
                <w:b w:val="0"/>
                <w:bCs/>
              </w:rPr>
              <w:t>Date of issue of ITT</w:t>
            </w:r>
          </w:p>
          <w:p w14:paraId="71EF9D1E" w14:textId="77777777" w:rsidR="00CF0C1C" w:rsidRDefault="00CF0C1C" w:rsidP="00A60163">
            <w:pPr>
              <w:pStyle w:val="Tabletextbold"/>
              <w:spacing w:before="0" w:line="240" w:lineRule="auto"/>
              <w:rPr>
                <w:b w:val="0"/>
                <w:bCs/>
              </w:rPr>
            </w:pPr>
          </w:p>
          <w:p w14:paraId="106B8D46" w14:textId="77777777" w:rsidR="00CF0C1C" w:rsidRDefault="00CF0C1C" w:rsidP="00A60163">
            <w:pPr>
              <w:pStyle w:val="Tabletextbold"/>
              <w:spacing w:before="0" w:line="240" w:lineRule="auto"/>
              <w:rPr>
                <w:b w:val="0"/>
                <w:bCs/>
              </w:rPr>
            </w:pPr>
            <w:r>
              <w:rPr>
                <w:b w:val="0"/>
                <w:bCs/>
              </w:rPr>
              <w:t>Clarification period closes (“Tender Clarifications Deadline”)</w:t>
            </w:r>
          </w:p>
          <w:p w14:paraId="09177633" w14:textId="77777777" w:rsidR="00CF0C1C" w:rsidRDefault="00CF0C1C" w:rsidP="00A60163">
            <w:pPr>
              <w:pStyle w:val="Tabletextbold"/>
              <w:spacing w:before="0" w:line="240" w:lineRule="auto"/>
              <w:rPr>
                <w:b w:val="0"/>
                <w:bCs/>
              </w:rPr>
            </w:pPr>
          </w:p>
          <w:p w14:paraId="641E25BE" w14:textId="77777777" w:rsidR="00CF0C1C" w:rsidRDefault="00CF0C1C" w:rsidP="00A60163">
            <w:pPr>
              <w:pStyle w:val="Tabletextbold"/>
              <w:spacing w:before="0" w:line="240" w:lineRule="auto"/>
              <w:rPr>
                <w:b w:val="0"/>
                <w:bCs/>
              </w:rPr>
            </w:pPr>
            <w:r>
              <w:rPr>
                <w:b w:val="0"/>
                <w:bCs/>
              </w:rPr>
              <w:t>Deadline for submission of Tenders to the Wales Audit Office (“Tender Submission Deadline”)</w:t>
            </w:r>
          </w:p>
          <w:p w14:paraId="739AD219" w14:textId="77777777" w:rsidR="00CF0C1C" w:rsidRDefault="00CF0C1C" w:rsidP="00A60163">
            <w:pPr>
              <w:pStyle w:val="Tabletextbold"/>
              <w:spacing w:before="0" w:line="240" w:lineRule="auto"/>
              <w:rPr>
                <w:b w:val="0"/>
                <w:bCs/>
              </w:rPr>
            </w:pPr>
          </w:p>
          <w:p w14:paraId="157AEE63" w14:textId="4C35147B" w:rsidR="00CF0C1C" w:rsidRDefault="00CF0C1C" w:rsidP="00A60163">
            <w:pPr>
              <w:pStyle w:val="Tabletextbold"/>
              <w:spacing w:before="0" w:line="240" w:lineRule="auto"/>
              <w:rPr>
                <w:b w:val="0"/>
                <w:bCs/>
              </w:rPr>
            </w:pPr>
            <w:r>
              <w:rPr>
                <w:b w:val="0"/>
                <w:bCs/>
              </w:rPr>
              <w:t>Com</w:t>
            </w:r>
            <w:r w:rsidR="00520F46">
              <w:rPr>
                <w:b w:val="0"/>
                <w:bCs/>
              </w:rPr>
              <w:t>pletion</w:t>
            </w:r>
            <w:r>
              <w:rPr>
                <w:b w:val="0"/>
                <w:bCs/>
              </w:rPr>
              <w:t xml:space="preserve"> of </w:t>
            </w:r>
            <w:r w:rsidR="000F74CF">
              <w:rPr>
                <w:b w:val="0"/>
                <w:bCs/>
              </w:rPr>
              <w:t xml:space="preserve">initial </w:t>
            </w:r>
            <w:r w:rsidR="00520F46">
              <w:rPr>
                <w:b w:val="0"/>
                <w:bCs/>
              </w:rPr>
              <w:t xml:space="preserve">Tender </w:t>
            </w:r>
            <w:r>
              <w:rPr>
                <w:b w:val="0"/>
                <w:bCs/>
              </w:rPr>
              <w:t>Evaluation</w:t>
            </w:r>
          </w:p>
          <w:p w14:paraId="28BB224A" w14:textId="77777777" w:rsidR="000F74CF" w:rsidRDefault="000F74CF" w:rsidP="00A60163">
            <w:pPr>
              <w:pStyle w:val="Tabletextbold"/>
              <w:spacing w:before="0" w:line="240" w:lineRule="auto"/>
              <w:rPr>
                <w:b w:val="0"/>
                <w:bCs/>
              </w:rPr>
            </w:pPr>
          </w:p>
          <w:p w14:paraId="1001D10F" w14:textId="4332EDCA" w:rsidR="000F74CF" w:rsidRDefault="000F74CF" w:rsidP="00A60163">
            <w:pPr>
              <w:pStyle w:val="Tabletextbold"/>
              <w:spacing w:before="0" w:line="240" w:lineRule="auto"/>
              <w:rPr>
                <w:b w:val="0"/>
                <w:bCs/>
              </w:rPr>
            </w:pPr>
            <w:r>
              <w:rPr>
                <w:b w:val="0"/>
                <w:bCs/>
              </w:rPr>
              <w:t>Solution demonstration</w:t>
            </w:r>
          </w:p>
          <w:p w14:paraId="3F023D71" w14:textId="098A7D46" w:rsidR="00CF0C1C" w:rsidRPr="000F74CF" w:rsidRDefault="00CF0C1C" w:rsidP="000F74CF">
            <w:pPr>
              <w:tabs>
                <w:tab w:val="left" w:pos="1002"/>
              </w:tabs>
              <w:spacing w:after="40"/>
            </w:pPr>
            <w:r>
              <w:tab/>
            </w:r>
            <w:r w:rsidR="00EC1369">
              <w:br/>
            </w:r>
          </w:p>
          <w:p w14:paraId="6C4B562C" w14:textId="77777777" w:rsidR="00CF0C1C" w:rsidRDefault="00CF0C1C" w:rsidP="00A60163">
            <w:pPr>
              <w:pStyle w:val="Tabletextbold"/>
              <w:spacing w:before="0" w:line="240" w:lineRule="auto"/>
              <w:rPr>
                <w:b w:val="0"/>
                <w:bCs/>
              </w:rPr>
            </w:pPr>
            <w:r>
              <w:rPr>
                <w:b w:val="0"/>
                <w:bCs/>
              </w:rPr>
              <w:t>Issue intention to award letters / commencement of standstill period</w:t>
            </w:r>
          </w:p>
          <w:p w14:paraId="2135C8ED" w14:textId="77777777" w:rsidR="00CF0C1C" w:rsidRDefault="00CF0C1C" w:rsidP="00A60163">
            <w:pPr>
              <w:pStyle w:val="Tabletextbold"/>
              <w:spacing w:before="0" w:line="240" w:lineRule="auto"/>
              <w:rPr>
                <w:b w:val="0"/>
                <w:bCs/>
              </w:rPr>
            </w:pPr>
          </w:p>
          <w:p w14:paraId="2769F827" w14:textId="77777777" w:rsidR="00CF0C1C" w:rsidRDefault="00CF0C1C" w:rsidP="00A60163">
            <w:pPr>
              <w:pStyle w:val="Tabletextbold"/>
              <w:spacing w:before="0" w:line="240" w:lineRule="auto"/>
              <w:rPr>
                <w:b w:val="0"/>
                <w:bCs/>
              </w:rPr>
            </w:pPr>
            <w:r>
              <w:rPr>
                <w:b w:val="0"/>
                <w:bCs/>
              </w:rPr>
              <w:t>Proposed award date of contract</w:t>
            </w:r>
          </w:p>
          <w:p w14:paraId="2761B1A8" w14:textId="77777777" w:rsidR="00CF0C1C" w:rsidRDefault="00CF0C1C" w:rsidP="00A60163">
            <w:pPr>
              <w:pStyle w:val="Tabletextbold"/>
              <w:spacing w:before="0" w:line="240" w:lineRule="auto"/>
              <w:rPr>
                <w:b w:val="0"/>
                <w:bCs/>
              </w:rPr>
            </w:pPr>
          </w:p>
          <w:p w14:paraId="69E94A6D" w14:textId="77777777" w:rsidR="00CF0C1C" w:rsidRDefault="00CF0C1C" w:rsidP="00A60163">
            <w:pPr>
              <w:pStyle w:val="Tabletextbold"/>
              <w:spacing w:before="0" w:line="240" w:lineRule="auto"/>
              <w:rPr>
                <w:b w:val="0"/>
                <w:bCs/>
              </w:rPr>
            </w:pPr>
            <w:r>
              <w:rPr>
                <w:b w:val="0"/>
                <w:bCs/>
              </w:rPr>
              <w:t>Expected execution (signature) date for contract</w:t>
            </w:r>
          </w:p>
          <w:p w14:paraId="35D933FB" w14:textId="77777777" w:rsidR="00CF0C1C" w:rsidRDefault="00CF0C1C" w:rsidP="00A60163">
            <w:pPr>
              <w:pStyle w:val="Tabletextbold"/>
              <w:spacing w:before="0" w:line="240" w:lineRule="auto"/>
              <w:rPr>
                <w:b w:val="0"/>
                <w:bCs/>
              </w:rPr>
            </w:pPr>
          </w:p>
          <w:p w14:paraId="68ABEBBD" w14:textId="77777777" w:rsidR="00CF0C1C" w:rsidRPr="00DF272D" w:rsidRDefault="00CF0C1C" w:rsidP="00A60163">
            <w:pPr>
              <w:pStyle w:val="Tabletextbold"/>
              <w:spacing w:before="0" w:line="240" w:lineRule="auto"/>
              <w:rPr>
                <w:b w:val="0"/>
                <w:bCs/>
              </w:rPr>
            </w:pPr>
            <w:r>
              <w:rPr>
                <w:b w:val="0"/>
                <w:bCs/>
              </w:rPr>
              <w:t>Expected commencement date for contract</w:t>
            </w:r>
            <w:r>
              <w:br/>
            </w:r>
          </w:p>
        </w:tc>
        <w:tc>
          <w:tcPr>
            <w:tcW w:w="2410" w:type="dxa"/>
          </w:tcPr>
          <w:p w14:paraId="267F9D69" w14:textId="47C6C1D0" w:rsidR="00CF0C1C" w:rsidRDefault="004133CB" w:rsidP="00A60163">
            <w:pPr>
              <w:pStyle w:val="Tabletext"/>
              <w:spacing w:before="0" w:line="240" w:lineRule="auto"/>
              <w:jc w:val="center"/>
            </w:pPr>
            <w:r>
              <w:t>30</w:t>
            </w:r>
            <w:r w:rsidR="00CF0C1C" w:rsidRPr="00C90C00">
              <w:t>/</w:t>
            </w:r>
            <w:r w:rsidR="000408E2">
              <w:t>0</w:t>
            </w:r>
            <w:r>
              <w:t>4</w:t>
            </w:r>
            <w:r w:rsidR="00CF0C1C" w:rsidRPr="00C90C00">
              <w:t>/</w:t>
            </w:r>
            <w:r w:rsidR="00610031">
              <w:t>20</w:t>
            </w:r>
            <w:r w:rsidR="000408E2">
              <w:t>2</w:t>
            </w:r>
            <w:r w:rsidR="00F039AC">
              <w:t>6</w:t>
            </w:r>
            <w:r w:rsidR="00CF0C1C">
              <w:br/>
            </w:r>
            <w:r w:rsidR="00CF0C1C">
              <w:br/>
            </w:r>
            <w:r w:rsidR="009F42E3">
              <w:t>1</w:t>
            </w:r>
            <w:r w:rsidR="00DA1347">
              <w:t>4</w:t>
            </w:r>
            <w:r w:rsidR="00CF0C1C">
              <w:t>/</w:t>
            </w:r>
            <w:r w:rsidR="000408E2">
              <w:t>0</w:t>
            </w:r>
            <w:r w:rsidR="009F42E3">
              <w:t>5</w:t>
            </w:r>
            <w:r w:rsidR="00CF0C1C">
              <w:t>/</w:t>
            </w:r>
            <w:r w:rsidR="00610031">
              <w:t>20</w:t>
            </w:r>
            <w:r w:rsidR="000408E2">
              <w:t>2</w:t>
            </w:r>
            <w:r w:rsidR="00F039AC">
              <w:t>6</w:t>
            </w:r>
          </w:p>
          <w:p w14:paraId="08C68044" w14:textId="77777777" w:rsidR="00CF0C1C" w:rsidRDefault="00CF0C1C" w:rsidP="00A60163">
            <w:pPr>
              <w:pStyle w:val="Tabletext"/>
              <w:spacing w:before="0" w:line="240" w:lineRule="auto"/>
              <w:jc w:val="center"/>
            </w:pPr>
          </w:p>
          <w:p w14:paraId="4233703E" w14:textId="7ABE41FA" w:rsidR="00CF0C1C" w:rsidRDefault="00DA1347" w:rsidP="00651A34">
            <w:pPr>
              <w:pStyle w:val="Tabletext"/>
              <w:spacing w:before="0" w:line="240" w:lineRule="auto"/>
              <w:jc w:val="center"/>
            </w:pPr>
            <w:r>
              <w:t>21</w:t>
            </w:r>
            <w:r w:rsidR="000408E2">
              <w:t>/0</w:t>
            </w:r>
            <w:r w:rsidR="00765ACD">
              <w:t>5</w:t>
            </w:r>
            <w:r w:rsidR="000408E2">
              <w:t>/</w:t>
            </w:r>
            <w:r w:rsidR="00610031">
              <w:t>20</w:t>
            </w:r>
            <w:r w:rsidR="000408E2">
              <w:t>2</w:t>
            </w:r>
            <w:r w:rsidR="00F039AC">
              <w:t>6</w:t>
            </w:r>
            <w:r w:rsidR="00CF0C1C">
              <w:t xml:space="preserve"> at 14:00</w:t>
            </w:r>
          </w:p>
          <w:p w14:paraId="4A65D590" w14:textId="77777777" w:rsidR="00CF0C1C" w:rsidRDefault="00CF0C1C" w:rsidP="00A60163">
            <w:pPr>
              <w:pStyle w:val="Tabletext"/>
              <w:spacing w:before="0" w:line="240" w:lineRule="auto"/>
              <w:jc w:val="center"/>
            </w:pPr>
          </w:p>
          <w:p w14:paraId="3F61DFE8" w14:textId="77777777" w:rsidR="005850D6" w:rsidRDefault="00CF0C1C" w:rsidP="00A60163">
            <w:pPr>
              <w:pStyle w:val="Tabletext"/>
              <w:spacing w:before="0" w:line="240" w:lineRule="auto"/>
              <w:jc w:val="center"/>
            </w:pPr>
            <w:r>
              <w:t xml:space="preserve"> </w:t>
            </w:r>
          </w:p>
          <w:p w14:paraId="3FBEC363" w14:textId="6382D828" w:rsidR="00CF0C1C" w:rsidRDefault="00465471" w:rsidP="00A60163">
            <w:pPr>
              <w:pStyle w:val="Tabletext"/>
              <w:spacing w:before="0" w:line="240" w:lineRule="auto"/>
              <w:jc w:val="center"/>
            </w:pPr>
            <w:r>
              <w:t xml:space="preserve">w/c </w:t>
            </w:r>
            <w:r w:rsidR="00EC1369">
              <w:t>25</w:t>
            </w:r>
            <w:r w:rsidR="00CF0C1C">
              <w:t>/</w:t>
            </w:r>
            <w:r w:rsidR="000408E2">
              <w:t>0</w:t>
            </w:r>
            <w:r w:rsidR="000F74CF">
              <w:t>5</w:t>
            </w:r>
            <w:r w:rsidR="00CF0C1C">
              <w:t>/</w:t>
            </w:r>
            <w:r w:rsidR="00651A34">
              <w:t>20</w:t>
            </w:r>
            <w:r w:rsidR="000408E2">
              <w:t>2</w:t>
            </w:r>
            <w:r w:rsidR="00F039AC">
              <w:t>6</w:t>
            </w:r>
          </w:p>
          <w:p w14:paraId="69EACB79" w14:textId="77777777" w:rsidR="000F74CF" w:rsidRDefault="000F74CF" w:rsidP="00A60163">
            <w:pPr>
              <w:pStyle w:val="Tabletext"/>
              <w:spacing w:before="0" w:line="240" w:lineRule="auto"/>
              <w:jc w:val="center"/>
            </w:pPr>
          </w:p>
          <w:p w14:paraId="4D7A6087" w14:textId="4B30B10E" w:rsidR="000F74CF" w:rsidRDefault="00D7561F" w:rsidP="00EC1369">
            <w:pPr>
              <w:pStyle w:val="Tabletext"/>
              <w:spacing w:before="0" w:line="240" w:lineRule="auto"/>
              <w:jc w:val="center"/>
            </w:pPr>
            <w:r>
              <w:t>T</w:t>
            </w:r>
            <w:r w:rsidR="00EC1369">
              <w:t xml:space="preserve">he </w:t>
            </w:r>
            <w:proofErr w:type="gramStart"/>
            <w:r w:rsidR="004F529E">
              <w:t>1</w:t>
            </w:r>
            <w:r w:rsidRPr="00D7561F">
              <w:rPr>
                <w:vertAlign w:val="superscript"/>
              </w:rPr>
              <w:t>st</w:t>
            </w:r>
            <w:proofErr w:type="gramEnd"/>
            <w:r>
              <w:t xml:space="preserve"> </w:t>
            </w:r>
            <w:r w:rsidR="004F529E">
              <w:t xml:space="preserve">June </w:t>
            </w:r>
            <w:r>
              <w:t>p</w:t>
            </w:r>
            <w:r w:rsidR="004F529E">
              <w:t>m</w:t>
            </w:r>
            <w:r w:rsidR="00EC1369">
              <w:t xml:space="preserve"> or</w:t>
            </w:r>
            <w:r>
              <w:t xml:space="preserve"> 2</w:t>
            </w:r>
            <w:r w:rsidRPr="00D7561F">
              <w:rPr>
                <w:vertAlign w:val="superscript"/>
              </w:rPr>
              <w:t>nd</w:t>
            </w:r>
            <w:r w:rsidR="00307A38">
              <w:rPr>
                <w:vertAlign w:val="superscript"/>
              </w:rPr>
              <w:t xml:space="preserve"> </w:t>
            </w:r>
            <w:r>
              <w:t xml:space="preserve">June am </w:t>
            </w:r>
            <w:r w:rsidR="00EC1369">
              <w:t>2026</w:t>
            </w:r>
            <w:r w:rsidR="00EC1369">
              <w:br/>
            </w:r>
          </w:p>
          <w:p w14:paraId="003009AF" w14:textId="450EFD16" w:rsidR="00CF0C1C" w:rsidRDefault="00EC1369" w:rsidP="00EC1369">
            <w:pPr>
              <w:pStyle w:val="Tabletext"/>
              <w:spacing w:before="0" w:line="240" w:lineRule="auto"/>
            </w:pPr>
            <w:r>
              <w:t xml:space="preserve">           </w:t>
            </w:r>
            <w:r w:rsidR="00B5686A">
              <w:t xml:space="preserve">June </w:t>
            </w:r>
            <w:r w:rsidR="00651A34">
              <w:t>20</w:t>
            </w:r>
            <w:r w:rsidR="000408E2">
              <w:t>2</w:t>
            </w:r>
            <w:r w:rsidR="00F039AC">
              <w:t>6</w:t>
            </w:r>
          </w:p>
          <w:p w14:paraId="4DF037AB" w14:textId="77777777" w:rsidR="00CF0C1C" w:rsidRDefault="00CF0C1C" w:rsidP="00A60163">
            <w:pPr>
              <w:pStyle w:val="Tabletext"/>
              <w:spacing w:before="0" w:line="240" w:lineRule="auto"/>
              <w:jc w:val="center"/>
            </w:pPr>
          </w:p>
          <w:p w14:paraId="139484B3" w14:textId="4777FF39" w:rsidR="00CF0C1C" w:rsidRDefault="00B5686A" w:rsidP="00A60163">
            <w:pPr>
              <w:pStyle w:val="Tabletext"/>
              <w:spacing w:before="0" w:line="240" w:lineRule="auto"/>
              <w:jc w:val="center"/>
            </w:pPr>
            <w:r>
              <w:t xml:space="preserve">June </w:t>
            </w:r>
            <w:r w:rsidR="004D4ED6">
              <w:t>20</w:t>
            </w:r>
            <w:r w:rsidR="000408E2">
              <w:t>2</w:t>
            </w:r>
            <w:r w:rsidR="00F039AC">
              <w:t>6</w:t>
            </w:r>
          </w:p>
          <w:p w14:paraId="43B38644" w14:textId="77777777" w:rsidR="00CF0C1C" w:rsidRDefault="00CF0C1C" w:rsidP="00A60163">
            <w:pPr>
              <w:pStyle w:val="Tabletext"/>
              <w:spacing w:before="0" w:line="240" w:lineRule="auto"/>
              <w:jc w:val="center"/>
            </w:pPr>
          </w:p>
          <w:p w14:paraId="5932C43B" w14:textId="30E8BB7A" w:rsidR="00CF0C1C" w:rsidRDefault="00B5686A" w:rsidP="00A60163">
            <w:pPr>
              <w:pStyle w:val="Tabletext"/>
              <w:spacing w:before="0" w:line="240" w:lineRule="auto"/>
              <w:jc w:val="center"/>
            </w:pPr>
            <w:r>
              <w:t xml:space="preserve">June </w:t>
            </w:r>
            <w:r w:rsidR="00B8209A">
              <w:t>20</w:t>
            </w:r>
            <w:r w:rsidR="000408E2">
              <w:t>2</w:t>
            </w:r>
            <w:r w:rsidR="00F039AC">
              <w:t>6</w:t>
            </w:r>
          </w:p>
          <w:p w14:paraId="0B9EE9FF" w14:textId="77777777" w:rsidR="00CF0C1C" w:rsidRDefault="00CF0C1C" w:rsidP="00A60163">
            <w:pPr>
              <w:pStyle w:val="Tabletext"/>
              <w:spacing w:before="0" w:line="240" w:lineRule="auto"/>
              <w:jc w:val="center"/>
            </w:pPr>
          </w:p>
          <w:p w14:paraId="6A8397F4" w14:textId="4989A77E" w:rsidR="00CF0C1C" w:rsidRDefault="00B5686A" w:rsidP="00A60163">
            <w:pPr>
              <w:pStyle w:val="Tabletext"/>
              <w:spacing w:before="0" w:line="240" w:lineRule="auto"/>
              <w:jc w:val="center"/>
            </w:pPr>
            <w:r>
              <w:t xml:space="preserve">June </w:t>
            </w:r>
            <w:r w:rsidR="00610031">
              <w:t>20</w:t>
            </w:r>
            <w:r w:rsidR="000408E2">
              <w:t>2</w:t>
            </w:r>
            <w:r w:rsidR="00F039AC">
              <w:t>6</w:t>
            </w:r>
          </w:p>
        </w:tc>
      </w:tr>
    </w:tbl>
    <w:bookmarkEnd w:id="1"/>
    <w:p w14:paraId="3E9E0C48" w14:textId="64BE5BA4" w:rsidR="00D3346E" w:rsidRDefault="00D47589" w:rsidP="00732B83">
      <w:pPr>
        <w:pStyle w:val="Heading4"/>
      </w:pPr>
      <w:r>
        <w:lastRenderedPageBreak/>
        <w:t xml:space="preserve">Submission of </w:t>
      </w:r>
      <w:r w:rsidR="00BF200B">
        <w:t>tender</w:t>
      </w:r>
      <w:r>
        <w:t>s</w:t>
      </w:r>
    </w:p>
    <w:p w14:paraId="5049F521" w14:textId="35DE4FD8" w:rsidR="00D47589" w:rsidRDefault="00D47589" w:rsidP="00D47589">
      <w:pPr>
        <w:pStyle w:val="Numberedtext"/>
      </w:pPr>
      <w:r w:rsidRPr="00D47589">
        <w:t xml:space="preserve">The </w:t>
      </w:r>
      <w:r w:rsidR="00875AF9">
        <w:t>tender</w:t>
      </w:r>
      <w:r w:rsidRPr="00D47589">
        <w:t xml:space="preserve">s shall be submitted in electronic format to </w:t>
      </w:r>
      <w:r w:rsidR="00B135C4">
        <w:t xml:space="preserve">Sell2Wales </w:t>
      </w:r>
      <w:r w:rsidRPr="00D47589">
        <w:t>by 14:00 o</w:t>
      </w:r>
      <w:r w:rsidR="00B135C4">
        <w:t xml:space="preserve">n </w:t>
      </w:r>
      <w:r w:rsidR="00422A9E">
        <w:t>21</w:t>
      </w:r>
      <w:r w:rsidR="00B135C4">
        <w:t>/0</w:t>
      </w:r>
      <w:r w:rsidR="00BB666D">
        <w:t>5</w:t>
      </w:r>
      <w:r w:rsidR="00B135C4">
        <w:t>/202</w:t>
      </w:r>
      <w:r w:rsidR="00F039AC">
        <w:t>6</w:t>
      </w:r>
      <w:r w:rsidR="003F7F3C">
        <w:t xml:space="preserve">. </w:t>
      </w:r>
      <w:r w:rsidR="00BF200B">
        <w:t>Tender</w:t>
      </w:r>
      <w:r w:rsidRPr="00D47589">
        <w:t xml:space="preserve">s received after the due date and time </w:t>
      </w:r>
      <w:r w:rsidR="00997D31">
        <w:t>will</w:t>
      </w:r>
      <w:r w:rsidR="00997D31" w:rsidRPr="00D47589">
        <w:t xml:space="preserve"> </w:t>
      </w:r>
      <w:r w:rsidRPr="00D47589">
        <w:t xml:space="preserve">not be considered. Please submit queries in relation to the </w:t>
      </w:r>
      <w:r w:rsidR="00BF200B">
        <w:t>tender</w:t>
      </w:r>
      <w:r w:rsidRPr="00D47589">
        <w:t xml:space="preserve"> t</w:t>
      </w:r>
      <w:r w:rsidR="003F7F3C">
        <w:t xml:space="preserve">o </w:t>
      </w:r>
      <w:r w:rsidR="007C28DB">
        <w:t xml:space="preserve">the messaging system in </w:t>
      </w:r>
      <w:r w:rsidR="003F7F3C">
        <w:t>Sell2Wales</w:t>
      </w:r>
      <w:r w:rsidRPr="00D47589">
        <w:t>.  Alternatively, you may telephon</w:t>
      </w:r>
      <w:r w:rsidR="007C28DB">
        <w:t xml:space="preserve">e 029 </w:t>
      </w:r>
      <w:r w:rsidR="000572E3">
        <w:t>2</w:t>
      </w:r>
      <w:r w:rsidR="00382867">
        <w:t>829355</w:t>
      </w:r>
      <w:r w:rsidR="000572E3">
        <w:t>0</w:t>
      </w:r>
      <w:r w:rsidR="001176FD">
        <w:t>.</w:t>
      </w:r>
    </w:p>
    <w:p w14:paraId="40C7D785" w14:textId="6E00BE33" w:rsidR="009C35DE" w:rsidRPr="00D47589" w:rsidRDefault="009C35DE" w:rsidP="00D47589">
      <w:pPr>
        <w:pStyle w:val="Numberedtext"/>
      </w:pPr>
      <w:r w:rsidRPr="009C35DE">
        <w:t xml:space="preserve">The Tender shall remain open for acceptance by the </w:t>
      </w:r>
      <w:r>
        <w:t>Wales Audit Office</w:t>
      </w:r>
      <w:r w:rsidRPr="009C35DE">
        <w:t xml:space="preserve"> for 90 days from the deadline for submission of tender responses.</w:t>
      </w:r>
    </w:p>
    <w:p w14:paraId="404DDE10" w14:textId="77777777" w:rsidR="00D47589" w:rsidRPr="00D47589" w:rsidRDefault="00761F21" w:rsidP="00D47589">
      <w:pPr>
        <w:pStyle w:val="Numberedtext"/>
      </w:pPr>
      <w:r>
        <w:rPr>
          <w:bCs/>
        </w:rPr>
        <w:t>Wales Audit Office</w:t>
      </w:r>
      <w:r w:rsidR="00D47589" w:rsidRPr="00D47589">
        <w:rPr>
          <w:bCs/>
        </w:rPr>
        <w:t xml:space="preserve"> welcomes tenders in Welsh or English. Tenders submitted in Welsh will not be treated less favourably than those submitted in English.</w:t>
      </w:r>
    </w:p>
    <w:p w14:paraId="064CD4F2" w14:textId="5A5033C6" w:rsidR="00D47589" w:rsidRPr="00D47589" w:rsidRDefault="00D47589" w:rsidP="00D47589">
      <w:pPr>
        <w:pStyle w:val="Heading4"/>
      </w:pPr>
      <w:r>
        <w:t>Details confidential</w:t>
      </w:r>
    </w:p>
    <w:p w14:paraId="4C92062E" w14:textId="1CD4282C" w:rsidR="00D47589" w:rsidRPr="00D47589" w:rsidRDefault="00D47589" w:rsidP="00D47589">
      <w:pPr>
        <w:pStyle w:val="Numberedtext"/>
      </w:pPr>
      <w:r w:rsidRPr="00D47589">
        <w:t xml:space="preserve">The Supplier (whether his </w:t>
      </w:r>
      <w:r w:rsidR="00BF200B">
        <w:t>tender</w:t>
      </w:r>
      <w:r w:rsidRPr="00D47589">
        <w:t xml:space="preserve"> is accepted or not) and all other recipients of the Invitation to </w:t>
      </w:r>
      <w:r w:rsidR="00C34749">
        <w:t>tender</w:t>
      </w:r>
      <w:r w:rsidRPr="00D47589">
        <w:t xml:space="preserve"> document (whether they submit a </w:t>
      </w:r>
      <w:r w:rsidR="00C34749">
        <w:t>tender</w:t>
      </w:r>
      <w:r w:rsidRPr="00D47589">
        <w:t xml:space="preserve"> or not) shall treat the details of the documents as private and confidential. Any </w:t>
      </w:r>
      <w:r w:rsidR="00C34749">
        <w:t>tender</w:t>
      </w:r>
      <w:r w:rsidRPr="00D47589">
        <w:t xml:space="preserve"> received in response to this enquiry shall be treated likewise by </w:t>
      </w:r>
      <w:r w:rsidR="00761F21">
        <w:t>Wales Audit Office</w:t>
      </w:r>
      <w:r w:rsidRPr="00D47589">
        <w:t xml:space="preserve"> except where </w:t>
      </w:r>
      <w:r w:rsidR="00F035E5">
        <w:t>disclosure is required for</w:t>
      </w:r>
      <w:r w:rsidRPr="00D47589">
        <w:t xml:space="preserve"> compliance with the Freedom of Information Act 2000. The Supplier should refer to Clause 11 of the Terms and Conditions of Contract attached.</w:t>
      </w:r>
    </w:p>
    <w:p w14:paraId="464352A5" w14:textId="77777777" w:rsidR="00D47589" w:rsidRPr="00D47589" w:rsidRDefault="00D47589" w:rsidP="00D47589">
      <w:pPr>
        <w:pStyle w:val="Heading4"/>
      </w:pPr>
      <w:r w:rsidRPr="00D47589">
        <w:t>Prices</w:t>
      </w:r>
    </w:p>
    <w:p w14:paraId="1FC661C1" w14:textId="77777777" w:rsidR="00D47589" w:rsidRPr="00D47589" w:rsidRDefault="00D47589" w:rsidP="00D47589">
      <w:pPr>
        <w:pStyle w:val="Numberedtext"/>
      </w:pPr>
      <w:r w:rsidRPr="00D47589">
        <w:t xml:space="preserve">The prices stated in the </w:t>
      </w:r>
      <w:r w:rsidR="00C34749">
        <w:t>tender</w:t>
      </w:r>
      <w:r w:rsidRPr="00D47589">
        <w:t xml:space="preserve"> will be deemed to be the full inclusive value of the supplies and services described in the Specification of Requirements, including all costs and expenses, risks and obligations set forth in or to be implied from the Invitation to </w:t>
      </w:r>
      <w:r w:rsidR="00AC2E2C">
        <w:t>Tender</w:t>
      </w:r>
      <w:r w:rsidRPr="00D47589">
        <w:t xml:space="preserve">. The submission of a </w:t>
      </w:r>
      <w:r w:rsidR="00FE274D">
        <w:t>tender</w:t>
      </w:r>
      <w:r w:rsidRPr="00D47589">
        <w:t xml:space="preserve"> will be deemed to be an undertaking that the </w:t>
      </w:r>
      <w:r w:rsidR="00FE274D">
        <w:t>tender</w:t>
      </w:r>
      <w:r w:rsidRPr="00D47589">
        <w:t xml:space="preserve"> price includes for the above costs.</w:t>
      </w:r>
    </w:p>
    <w:p w14:paraId="18A0EC7A" w14:textId="77777777" w:rsidR="00D47589" w:rsidRPr="00D47589" w:rsidRDefault="00D47589" w:rsidP="00D47589">
      <w:pPr>
        <w:pStyle w:val="Heading4"/>
      </w:pPr>
      <w:r w:rsidRPr="00D47589">
        <w:t>Value added tax</w:t>
      </w:r>
    </w:p>
    <w:p w14:paraId="12D1C9AA" w14:textId="0D20F7B1" w:rsidR="00495D07" w:rsidRDefault="00D47589" w:rsidP="00D47589">
      <w:pPr>
        <w:pStyle w:val="Numberedtext"/>
      </w:pPr>
      <w:r w:rsidRPr="00D47589">
        <w:t>All prices are to be stated in sterling exclusive of value added tax.</w:t>
      </w:r>
    </w:p>
    <w:p w14:paraId="48F5EB41" w14:textId="07098220" w:rsidR="00D47589" w:rsidRPr="00D47589" w:rsidRDefault="00D47589" w:rsidP="00D47589">
      <w:pPr>
        <w:pStyle w:val="Heading4"/>
      </w:pPr>
      <w:r w:rsidRPr="00D47589">
        <w:t xml:space="preserve">Expenses and losses in </w:t>
      </w:r>
      <w:r w:rsidR="00BF200B">
        <w:t>tender</w:t>
      </w:r>
    </w:p>
    <w:p w14:paraId="1D4EED9D" w14:textId="77777777" w:rsidR="00D47589" w:rsidRPr="00D47589" w:rsidRDefault="00761F21" w:rsidP="00D47589">
      <w:pPr>
        <w:pStyle w:val="Numberedtext"/>
      </w:pPr>
      <w:r>
        <w:t>Wales Audit Office</w:t>
      </w:r>
      <w:r w:rsidR="00D47589" w:rsidRPr="00D47589">
        <w:t xml:space="preserve"> will not be responsible </w:t>
      </w:r>
      <w:proofErr w:type="gramStart"/>
      <w:r w:rsidR="00D47589" w:rsidRPr="00D47589">
        <w:t>for,</w:t>
      </w:r>
      <w:r w:rsidR="00FE274D">
        <w:t xml:space="preserve"> </w:t>
      </w:r>
      <w:r w:rsidR="00D47589" w:rsidRPr="00D47589">
        <w:t>or</w:t>
      </w:r>
      <w:proofErr w:type="gramEnd"/>
      <w:r w:rsidR="00D47589" w:rsidRPr="00D47589">
        <w:t xml:space="preserve"> pay for expenses or losses that may be incurred by a supplier in the preparation of his </w:t>
      </w:r>
      <w:r w:rsidR="00FE274D">
        <w:t>tender</w:t>
      </w:r>
      <w:r w:rsidR="00D47589" w:rsidRPr="00D47589">
        <w:t xml:space="preserve"> or pre-contract meetings required or site visits required.</w:t>
      </w:r>
    </w:p>
    <w:p w14:paraId="2B16D719" w14:textId="77777777" w:rsidR="00303DF0" w:rsidRDefault="00303DF0">
      <w:pPr>
        <w:rPr>
          <w:rFonts w:eastAsia="Calibri" w:cs="Times New Roman"/>
          <w:b/>
          <w:color w:val="F4633A"/>
          <w:sz w:val="28"/>
          <w:szCs w:val="28"/>
        </w:rPr>
      </w:pPr>
      <w:r>
        <w:br w:type="page"/>
      </w:r>
    </w:p>
    <w:p w14:paraId="77FE6112" w14:textId="38A4F34E" w:rsidR="00D47589" w:rsidRPr="00D47589" w:rsidRDefault="00D47589" w:rsidP="00D47589">
      <w:pPr>
        <w:pStyle w:val="Heading4"/>
      </w:pPr>
      <w:r w:rsidRPr="00D47589">
        <w:lastRenderedPageBreak/>
        <w:t xml:space="preserve">Acceptance of </w:t>
      </w:r>
      <w:r w:rsidR="00BF200B">
        <w:t>tender</w:t>
      </w:r>
      <w:r w:rsidRPr="00D47589">
        <w:t>s</w:t>
      </w:r>
    </w:p>
    <w:p w14:paraId="75EC066D" w14:textId="6F55994F" w:rsidR="00333607" w:rsidRPr="00D47589" w:rsidRDefault="002D04B1" w:rsidP="00333607">
      <w:pPr>
        <w:pStyle w:val="Numberedtext"/>
        <w:rPr>
          <w:lang w:eastAsia="en-GB"/>
        </w:rPr>
      </w:pPr>
      <w:r>
        <w:rPr>
          <w:lang w:eastAsia="en-GB"/>
        </w:rPr>
        <w:t xml:space="preserve">The </w:t>
      </w:r>
      <w:r w:rsidR="00333607">
        <w:t>Wales Audit Office</w:t>
      </w:r>
      <w:r w:rsidR="00333607" w:rsidRPr="00D47589">
        <w:t xml:space="preserve"> </w:t>
      </w:r>
      <w:r>
        <w:t xml:space="preserve">is not bound to accept the most </w:t>
      </w:r>
      <w:r w:rsidR="007612E6">
        <w:t>advantageous or any tender</w:t>
      </w:r>
      <w:r w:rsidR="00BA0C29">
        <w:t>. The Wales Audit Office reserves the right to</w:t>
      </w:r>
      <w:r w:rsidR="00333607" w:rsidRPr="00D47589">
        <w:rPr>
          <w:lang w:eastAsia="en-GB"/>
        </w:rPr>
        <w:t>:</w:t>
      </w:r>
    </w:p>
    <w:p w14:paraId="7ABF78C8" w14:textId="25D40C31" w:rsidR="00333607" w:rsidRDefault="00F579BD" w:rsidP="00333607">
      <w:pPr>
        <w:pStyle w:val="Bullet"/>
        <w:rPr>
          <w:lang w:eastAsia="en-GB"/>
        </w:rPr>
      </w:pPr>
      <w:r>
        <w:rPr>
          <w:lang w:eastAsia="en-GB"/>
        </w:rPr>
        <w:t>W</w:t>
      </w:r>
      <w:r w:rsidR="009E1132">
        <w:rPr>
          <w:lang w:eastAsia="en-GB"/>
        </w:rPr>
        <w:t>ai</w:t>
      </w:r>
      <w:r>
        <w:rPr>
          <w:lang w:eastAsia="en-GB"/>
        </w:rPr>
        <w:t xml:space="preserve">ve the requirements of this </w:t>
      </w:r>
      <w:proofErr w:type="gramStart"/>
      <w:r>
        <w:rPr>
          <w:lang w:eastAsia="en-GB"/>
        </w:rPr>
        <w:t>ITT</w:t>
      </w:r>
      <w:r w:rsidR="00333607" w:rsidRPr="00D47589">
        <w:rPr>
          <w:lang w:eastAsia="en-GB"/>
        </w:rPr>
        <w:t>;</w:t>
      </w:r>
      <w:proofErr w:type="gramEnd"/>
    </w:p>
    <w:p w14:paraId="685FA9D2" w14:textId="3F1E0E2D" w:rsidR="00816754" w:rsidRDefault="00F579BD" w:rsidP="00333607">
      <w:pPr>
        <w:pStyle w:val="Bullet"/>
        <w:rPr>
          <w:lang w:eastAsia="en-GB"/>
        </w:rPr>
      </w:pPr>
      <w:r>
        <w:rPr>
          <w:lang w:eastAsia="en-GB"/>
        </w:rPr>
        <w:t xml:space="preserve">Disqualify any Bidder that does not submit a </w:t>
      </w:r>
      <w:r w:rsidR="00905028">
        <w:rPr>
          <w:lang w:eastAsia="en-GB"/>
        </w:rPr>
        <w:t xml:space="preserve">compliant Tender response in accordance with the instructions in this </w:t>
      </w:r>
      <w:proofErr w:type="gramStart"/>
      <w:r w:rsidR="00905028">
        <w:rPr>
          <w:lang w:eastAsia="en-GB"/>
        </w:rPr>
        <w:t>ITT;</w:t>
      </w:r>
      <w:proofErr w:type="gramEnd"/>
    </w:p>
    <w:p w14:paraId="005750AF" w14:textId="584646D5" w:rsidR="00905028" w:rsidRDefault="00905028" w:rsidP="00333607">
      <w:pPr>
        <w:pStyle w:val="Bullet"/>
        <w:rPr>
          <w:lang w:eastAsia="en-GB"/>
        </w:rPr>
      </w:pPr>
      <w:r>
        <w:rPr>
          <w:lang w:eastAsia="en-GB"/>
        </w:rPr>
        <w:t>Withdraw this ITT at any time</w:t>
      </w:r>
      <w:r w:rsidR="00516C81">
        <w:rPr>
          <w:lang w:eastAsia="en-GB"/>
        </w:rPr>
        <w:t xml:space="preserve">, or to re-invite Tender responses on the same or any alternative </w:t>
      </w:r>
      <w:proofErr w:type="gramStart"/>
      <w:r w:rsidR="00516C81">
        <w:rPr>
          <w:lang w:eastAsia="en-GB"/>
        </w:rPr>
        <w:t>basis</w:t>
      </w:r>
      <w:r w:rsidR="00B96657">
        <w:rPr>
          <w:lang w:eastAsia="en-GB"/>
        </w:rPr>
        <w:t>;</w:t>
      </w:r>
      <w:proofErr w:type="gramEnd"/>
    </w:p>
    <w:p w14:paraId="3B321FB8" w14:textId="19523651" w:rsidR="00B96657" w:rsidRDefault="00B96657" w:rsidP="00333607">
      <w:pPr>
        <w:pStyle w:val="Bullet"/>
        <w:rPr>
          <w:lang w:eastAsia="en-GB"/>
        </w:rPr>
      </w:pPr>
      <w:r>
        <w:rPr>
          <w:lang w:eastAsia="en-GB"/>
        </w:rPr>
        <w:t xml:space="preserve">Choose not to award any contract </w:t>
      </w:r>
      <w:proofErr w:type="gramStart"/>
      <w:r>
        <w:rPr>
          <w:lang w:eastAsia="en-GB"/>
        </w:rPr>
        <w:t>as a result of</w:t>
      </w:r>
      <w:proofErr w:type="gramEnd"/>
      <w:r>
        <w:rPr>
          <w:lang w:eastAsia="en-GB"/>
        </w:rPr>
        <w:t xml:space="preserve"> the current procurement process</w:t>
      </w:r>
      <w:r w:rsidR="009602FB">
        <w:rPr>
          <w:lang w:eastAsia="en-GB"/>
        </w:rPr>
        <w:t>; and/or</w:t>
      </w:r>
    </w:p>
    <w:p w14:paraId="2A372B0D" w14:textId="0C8811E7" w:rsidR="009602FB" w:rsidRPr="00D47589" w:rsidRDefault="009602FB" w:rsidP="00333607">
      <w:pPr>
        <w:pStyle w:val="Bullet"/>
        <w:rPr>
          <w:lang w:eastAsia="en-GB"/>
        </w:rPr>
      </w:pPr>
      <w:r>
        <w:rPr>
          <w:lang w:eastAsia="en-GB"/>
        </w:rPr>
        <w:t>Make any changes it see</w:t>
      </w:r>
      <w:r w:rsidR="00970736">
        <w:rPr>
          <w:lang w:eastAsia="en-GB"/>
        </w:rPr>
        <w:t>s fit to the timetable, structure or content of the procurement process, depending on approvals</w:t>
      </w:r>
      <w:r w:rsidR="00D10D52">
        <w:rPr>
          <w:lang w:eastAsia="en-GB"/>
        </w:rPr>
        <w:t xml:space="preserve"> processes or for any other reason.</w:t>
      </w:r>
    </w:p>
    <w:p w14:paraId="12BB5DAB" w14:textId="77777777" w:rsidR="00333607" w:rsidRDefault="00333607" w:rsidP="00CA011B"/>
    <w:p w14:paraId="74DEE2DA" w14:textId="3002A515" w:rsidR="00D47589" w:rsidRPr="00D47589" w:rsidRDefault="00D47589" w:rsidP="00935A7C">
      <w:pPr>
        <w:pStyle w:val="Numberedtext"/>
      </w:pPr>
      <w:r w:rsidRPr="00D47589">
        <w:t xml:space="preserve">No </w:t>
      </w:r>
      <w:r w:rsidR="00BF200B">
        <w:t>tender</w:t>
      </w:r>
      <w:r w:rsidRPr="00D47589">
        <w:t xml:space="preserve"> shall be deemed to have been accepted unless such acceptance shall have been notified to the Supplier in writing.</w:t>
      </w:r>
      <w:r w:rsidR="00935A7C">
        <w:t xml:space="preserve"> All details of the tender, including prices and rates, are to remain valid for acceptance for not less than 90 days from the tender return date.</w:t>
      </w:r>
    </w:p>
    <w:p w14:paraId="25B1B404" w14:textId="77777777" w:rsidR="00D47589" w:rsidRPr="00D47589" w:rsidRDefault="00D47589" w:rsidP="00D47589">
      <w:pPr>
        <w:pStyle w:val="Heading4"/>
      </w:pPr>
      <w:r w:rsidRPr="00D47589">
        <w:t>Terms and conditions of contract</w:t>
      </w:r>
    </w:p>
    <w:p w14:paraId="2D53C9CE" w14:textId="77777777" w:rsidR="00D47589" w:rsidRPr="00D47589" w:rsidRDefault="00761F21" w:rsidP="00D47589">
      <w:pPr>
        <w:pStyle w:val="Numberedtext"/>
      </w:pPr>
      <w:r>
        <w:t>Wales Audit Office</w:t>
      </w:r>
      <w:r w:rsidR="00813BE6" w:rsidRPr="00D47589">
        <w:t xml:space="preserve"> </w:t>
      </w:r>
      <w:r w:rsidR="00D47589" w:rsidRPr="00D47589">
        <w:t xml:space="preserve">will only accept supply of the services in question </w:t>
      </w:r>
      <w:proofErr w:type="gramStart"/>
      <w:r w:rsidR="00D47589" w:rsidRPr="00D47589">
        <w:t>on the basis of</w:t>
      </w:r>
      <w:proofErr w:type="gramEnd"/>
      <w:r w:rsidR="00D47589" w:rsidRPr="00D47589">
        <w:t xml:space="preserve"> the </w:t>
      </w:r>
      <w:r>
        <w:t>Wales Audit Office</w:t>
      </w:r>
      <w:r w:rsidR="00813BE6" w:rsidRPr="00D47589">
        <w:t xml:space="preserve"> </w:t>
      </w:r>
      <w:r w:rsidR="00D47589" w:rsidRPr="00D47589">
        <w:t xml:space="preserve">terms and conditions of contract. </w:t>
      </w:r>
    </w:p>
    <w:p w14:paraId="0271C133" w14:textId="77777777" w:rsidR="00D47589" w:rsidRPr="00D47589" w:rsidRDefault="00D47589" w:rsidP="00D47589">
      <w:pPr>
        <w:pStyle w:val="Heading4"/>
      </w:pPr>
      <w:r w:rsidRPr="00D47589">
        <w:t>Transfer of Undertakings (Protection of Employment) Regulations 2006 (TUPE)</w:t>
      </w:r>
    </w:p>
    <w:p w14:paraId="610D8171" w14:textId="77777777" w:rsidR="00D47589" w:rsidRPr="00D47589" w:rsidRDefault="00D47589" w:rsidP="00D47589">
      <w:pPr>
        <w:pStyle w:val="Numberedtext"/>
      </w:pPr>
      <w:r w:rsidRPr="00D47589">
        <w:t xml:space="preserve">TUPE Regulations do not apply to this service. </w:t>
      </w:r>
    </w:p>
    <w:p w14:paraId="5E2BA391" w14:textId="77777777" w:rsidR="00D47589" w:rsidRPr="00D47589" w:rsidRDefault="00D47589" w:rsidP="00D47589">
      <w:pPr>
        <w:pStyle w:val="Heading4"/>
      </w:pPr>
      <w:r w:rsidRPr="00D47589">
        <w:t>Payment terms</w:t>
      </w:r>
    </w:p>
    <w:p w14:paraId="4B2EE883" w14:textId="216436DE" w:rsidR="00D47589" w:rsidRPr="00D47589" w:rsidRDefault="00BF4E98" w:rsidP="00D47589">
      <w:pPr>
        <w:pStyle w:val="Numberedtext"/>
      </w:pPr>
      <w:r>
        <w:t xml:space="preserve">The </w:t>
      </w:r>
      <w:r w:rsidR="00761F21">
        <w:t>Wales Audit Office</w:t>
      </w:r>
      <w:r w:rsidR="00813BE6" w:rsidRPr="00D47589">
        <w:t xml:space="preserve"> </w:t>
      </w:r>
      <w:r>
        <w:t xml:space="preserve">will </w:t>
      </w:r>
      <w:r w:rsidRPr="00EF191B">
        <w:rPr>
          <w:szCs w:val="22"/>
        </w:rPr>
        <w:t xml:space="preserve">pay the Contractor within </w:t>
      </w:r>
      <w:r>
        <w:rPr>
          <w:szCs w:val="22"/>
        </w:rPr>
        <w:t>30</w:t>
      </w:r>
      <w:r w:rsidRPr="00EF191B">
        <w:rPr>
          <w:szCs w:val="22"/>
        </w:rPr>
        <w:t xml:space="preserve"> days of receipt of a valid</w:t>
      </w:r>
      <w:r w:rsidR="00CE0FDD">
        <w:rPr>
          <w:szCs w:val="22"/>
        </w:rPr>
        <w:t xml:space="preserve"> invoice</w:t>
      </w:r>
      <w:r w:rsidR="005E5E66">
        <w:rPr>
          <w:szCs w:val="22"/>
        </w:rPr>
        <w:t>.</w:t>
      </w:r>
    </w:p>
    <w:p w14:paraId="52B67D05" w14:textId="741E6679" w:rsidR="00FC5BDC" w:rsidRPr="00D47589" w:rsidRDefault="00E75F0B" w:rsidP="00FC5BDC">
      <w:pPr>
        <w:pStyle w:val="Heading4"/>
        <w:rPr>
          <w:lang w:eastAsia="en-GB"/>
        </w:rPr>
      </w:pPr>
      <w:r>
        <w:rPr>
          <w:lang w:eastAsia="en-GB"/>
        </w:rPr>
        <w:t>Living Wage</w:t>
      </w:r>
    </w:p>
    <w:p w14:paraId="073BA371" w14:textId="1EDE3788" w:rsidR="00604625" w:rsidRPr="00AD5AE0" w:rsidRDefault="00FC5BDC" w:rsidP="00D166CE">
      <w:pPr>
        <w:pStyle w:val="Numberedtext"/>
        <w:rPr>
          <w:sz w:val="22"/>
          <w:szCs w:val="22"/>
          <w:lang w:val="en-US" w:eastAsia="en-GB"/>
        </w:rPr>
      </w:pPr>
      <w:r w:rsidRPr="00D47589">
        <w:rPr>
          <w:lang w:val="en-US" w:eastAsia="en-GB"/>
        </w:rPr>
        <w:t xml:space="preserve">The </w:t>
      </w:r>
      <w:r w:rsidR="00FA7FB1">
        <w:rPr>
          <w:lang w:val="en-US" w:eastAsia="en-GB"/>
        </w:rPr>
        <w:t xml:space="preserve">Wales Audit </w:t>
      </w:r>
      <w:r w:rsidR="001407D0">
        <w:rPr>
          <w:lang w:val="en-US" w:eastAsia="en-GB"/>
        </w:rPr>
        <w:t xml:space="preserve">Office as an employer is committed to paying all employees not less than the </w:t>
      </w:r>
      <w:r w:rsidR="00AD5AE0">
        <w:rPr>
          <w:lang w:val="en-US" w:eastAsia="en-GB"/>
        </w:rPr>
        <w:t>living wage, as set out by the Living Wage Foundation.</w:t>
      </w:r>
    </w:p>
    <w:p w14:paraId="4E052BAE" w14:textId="7E448459" w:rsidR="00AD5AE0" w:rsidRDefault="00AD5AE0" w:rsidP="00AD5AE0">
      <w:pPr>
        <w:pStyle w:val="Numberedtext"/>
        <w:numPr>
          <w:ilvl w:val="0"/>
          <w:numId w:val="0"/>
        </w:numPr>
        <w:ind w:left="567"/>
        <w:rPr>
          <w:lang w:val="en-US" w:eastAsia="en-GB"/>
        </w:rPr>
      </w:pPr>
    </w:p>
    <w:p w14:paraId="259637A8" w14:textId="0F7BD3A7" w:rsidR="00AD5AE0" w:rsidRPr="000B6520" w:rsidRDefault="00BD2AA9" w:rsidP="00AD5AE0">
      <w:pPr>
        <w:pStyle w:val="Numberedtext"/>
        <w:numPr>
          <w:ilvl w:val="0"/>
          <w:numId w:val="0"/>
        </w:numPr>
        <w:ind w:left="567"/>
        <w:rPr>
          <w:lang w:val="en-US" w:eastAsia="en-GB"/>
        </w:rPr>
      </w:pPr>
      <w:hyperlink r:id="rId20" w:history="1">
        <w:r w:rsidRPr="000B6520">
          <w:rPr>
            <w:rStyle w:val="Hyperlink"/>
            <w:lang w:val="en-US" w:eastAsia="en-GB"/>
          </w:rPr>
          <w:t>https://www.livingwage.org.uk/</w:t>
        </w:r>
      </w:hyperlink>
    </w:p>
    <w:p w14:paraId="398A33F9" w14:textId="1217B103" w:rsidR="00BD2AA9" w:rsidRDefault="00BD2AA9" w:rsidP="00AD5AE0">
      <w:pPr>
        <w:pStyle w:val="Numberedtext"/>
        <w:numPr>
          <w:ilvl w:val="0"/>
          <w:numId w:val="0"/>
        </w:numPr>
        <w:ind w:left="567"/>
        <w:rPr>
          <w:sz w:val="22"/>
          <w:szCs w:val="22"/>
          <w:lang w:val="en-US" w:eastAsia="en-GB"/>
        </w:rPr>
      </w:pPr>
    </w:p>
    <w:p w14:paraId="37089C20" w14:textId="66E6CB86" w:rsidR="00D166CE" w:rsidRPr="000B6520" w:rsidRDefault="00BD2AA9" w:rsidP="003F3582">
      <w:pPr>
        <w:pStyle w:val="Numberedtext"/>
        <w:numPr>
          <w:ilvl w:val="0"/>
          <w:numId w:val="0"/>
        </w:numPr>
        <w:ind w:left="550"/>
        <w:rPr>
          <w:lang w:val="en-US" w:eastAsia="en-GB"/>
        </w:rPr>
      </w:pPr>
      <w:r w:rsidRPr="000B6520">
        <w:rPr>
          <w:lang w:val="en-US" w:eastAsia="en-GB"/>
        </w:rPr>
        <w:lastRenderedPageBreak/>
        <w:t>The Wales Audit Office</w:t>
      </w:r>
      <w:r w:rsidR="00163677" w:rsidRPr="000B6520">
        <w:rPr>
          <w:lang w:val="en-US" w:eastAsia="en-GB"/>
        </w:rPr>
        <w:t xml:space="preserve"> extends this policy to our Service Contract Providers</w:t>
      </w:r>
      <w:r w:rsidR="003F3582" w:rsidRPr="000B6520">
        <w:rPr>
          <w:lang w:val="en-US" w:eastAsia="en-GB"/>
        </w:rPr>
        <w:t xml:space="preserve">, requiring all third party contracted staff to be paid the </w:t>
      </w:r>
      <w:r w:rsidR="00FD432A" w:rsidRPr="000B6520">
        <w:rPr>
          <w:lang w:val="en-US" w:eastAsia="en-GB"/>
        </w:rPr>
        <w:t>National Living Wage as applicable in Wales. The successful provider</w:t>
      </w:r>
      <w:r w:rsidR="000D11BF" w:rsidRPr="000B6520">
        <w:rPr>
          <w:lang w:val="en-US" w:eastAsia="en-GB"/>
        </w:rPr>
        <w:t xml:space="preserve"> is required to pay staff deployed onto this contract the National Living Wage for Wales</w:t>
      </w:r>
      <w:r w:rsidR="003C6A1E" w:rsidRPr="000B6520">
        <w:rPr>
          <w:lang w:val="en-US" w:eastAsia="en-GB"/>
        </w:rPr>
        <w:t xml:space="preserve"> and this is to be accounted for </w:t>
      </w:r>
      <w:proofErr w:type="gramStart"/>
      <w:r w:rsidR="003C6A1E" w:rsidRPr="000B6520">
        <w:rPr>
          <w:lang w:val="en-US" w:eastAsia="en-GB"/>
        </w:rPr>
        <w:t>accordingly</w:t>
      </w:r>
      <w:proofErr w:type="gramEnd"/>
      <w:r w:rsidR="003C6A1E" w:rsidRPr="000B6520">
        <w:rPr>
          <w:lang w:val="en-US" w:eastAsia="en-GB"/>
        </w:rPr>
        <w:t xml:space="preserve"> </w:t>
      </w:r>
      <w:proofErr w:type="gramStart"/>
      <w:r w:rsidR="003C6A1E" w:rsidRPr="000B6520">
        <w:rPr>
          <w:lang w:val="en-US" w:eastAsia="en-GB"/>
        </w:rPr>
        <w:t>in</w:t>
      </w:r>
      <w:proofErr w:type="gramEnd"/>
      <w:r w:rsidR="003C6A1E" w:rsidRPr="000B6520">
        <w:rPr>
          <w:lang w:val="en-US" w:eastAsia="en-GB"/>
        </w:rPr>
        <w:t xml:space="preserve"> your pricing. The Wales Audit Office reserves the right</w:t>
      </w:r>
      <w:r w:rsidR="0055787C" w:rsidRPr="000B6520">
        <w:rPr>
          <w:lang w:val="en-US" w:eastAsia="en-GB"/>
        </w:rPr>
        <w:t xml:space="preserve"> to audit provid</w:t>
      </w:r>
      <w:r w:rsidR="000036D7" w:rsidRPr="000B6520">
        <w:rPr>
          <w:lang w:val="en-US" w:eastAsia="en-GB"/>
        </w:rPr>
        <w:t>e</w:t>
      </w:r>
      <w:r w:rsidR="0055787C" w:rsidRPr="000B6520">
        <w:rPr>
          <w:lang w:val="en-US" w:eastAsia="en-GB"/>
        </w:rPr>
        <w:t>rs to ensure this benefit is being passed onto employees deployed on Wales Audit Office contracts</w:t>
      </w:r>
      <w:r w:rsidR="000036D7" w:rsidRPr="000B6520">
        <w:rPr>
          <w:lang w:val="en-US" w:eastAsia="en-GB"/>
        </w:rPr>
        <w:t>.</w:t>
      </w:r>
    </w:p>
    <w:p w14:paraId="19A374BA" w14:textId="63E3F9CA" w:rsidR="00D47589" w:rsidRPr="00D47589" w:rsidRDefault="00D47589" w:rsidP="00D47589">
      <w:pPr>
        <w:pStyle w:val="Heading4"/>
        <w:rPr>
          <w:lang w:eastAsia="en-GB"/>
        </w:rPr>
      </w:pPr>
      <w:r w:rsidRPr="00D47589">
        <w:rPr>
          <w:lang w:eastAsia="en-GB"/>
        </w:rPr>
        <w:t xml:space="preserve">Equality </w:t>
      </w:r>
      <w:r w:rsidR="00811FAD">
        <w:rPr>
          <w:lang w:eastAsia="en-GB"/>
        </w:rPr>
        <w:t>legislation requirement</w:t>
      </w:r>
      <w:r w:rsidR="00EC011E">
        <w:rPr>
          <w:lang w:eastAsia="en-GB"/>
        </w:rPr>
        <w:t>s</w:t>
      </w:r>
    </w:p>
    <w:p w14:paraId="3502D2DA" w14:textId="556DAC49" w:rsidR="00177334" w:rsidRDefault="00D47589" w:rsidP="00341A0D">
      <w:pPr>
        <w:pStyle w:val="Numberedtext"/>
      </w:pPr>
      <w:r w:rsidRPr="00D47589">
        <w:t xml:space="preserve">Under the Equality Act 2010 (‘the Act’), </w:t>
      </w:r>
      <w:r w:rsidR="00F001AE">
        <w:t xml:space="preserve">the </w:t>
      </w:r>
      <w:r w:rsidR="00761F21">
        <w:t>Wales Audit Office</w:t>
      </w:r>
      <w:r w:rsidR="00813BE6" w:rsidRPr="00D47589">
        <w:t xml:space="preserve"> </w:t>
      </w:r>
      <w:r w:rsidRPr="00D47589">
        <w:t>is subject to the General Equality Duty</w:t>
      </w:r>
      <w:r w:rsidR="00AA6492">
        <w:t xml:space="preserve"> an</w:t>
      </w:r>
      <w:r w:rsidR="00822113">
        <w:t xml:space="preserve">d has a duty to </w:t>
      </w:r>
      <w:proofErr w:type="gramStart"/>
      <w:r w:rsidR="00822113">
        <w:t>make adjustments</w:t>
      </w:r>
      <w:proofErr w:type="gramEnd"/>
      <w:r w:rsidR="00822113">
        <w:t xml:space="preserve"> for disabled persons, </w:t>
      </w:r>
      <w:r w:rsidR="00A07290">
        <w:t>including to provide information</w:t>
      </w:r>
      <w:r w:rsidR="00A32BE7">
        <w:t xml:space="preserve"> in an accessible format</w:t>
      </w:r>
      <w:r w:rsidRPr="00D47589">
        <w:t xml:space="preserve">. </w:t>
      </w:r>
      <w:r w:rsidR="004445EA">
        <w:t>T</w:t>
      </w:r>
      <w:r w:rsidR="004445EA" w:rsidRPr="004445EA">
        <w:t xml:space="preserve">he Wales Audit Office must </w:t>
      </w:r>
      <w:r w:rsidR="004445EA">
        <w:t xml:space="preserve">also </w:t>
      </w:r>
      <w:r w:rsidR="004445EA" w:rsidRPr="004445EA">
        <w:t>comply with the Public Sector Bodies (Websites and Mobile Applications) (No. 2) Accessibility Regulations 2018</w:t>
      </w:r>
      <w:r w:rsidR="00177334">
        <w:t xml:space="preserve">. </w:t>
      </w:r>
    </w:p>
    <w:p w14:paraId="09024AEB" w14:textId="310248B0" w:rsidR="0046189D" w:rsidRDefault="00D47589" w:rsidP="00341A0D">
      <w:pPr>
        <w:pStyle w:val="Numberedtext"/>
      </w:pPr>
      <w:r w:rsidRPr="00D47589">
        <w:t>Th</w:t>
      </w:r>
      <w:r w:rsidR="007034A0">
        <w:t>rough providin</w:t>
      </w:r>
      <w:r w:rsidR="00754DFF">
        <w:t xml:space="preserve">g a digitally accessible survey platform, </w:t>
      </w:r>
      <w:r w:rsidR="00FE2614">
        <w:t xml:space="preserve">which </w:t>
      </w:r>
      <w:r w:rsidR="00FE2614" w:rsidRPr="00FE2614">
        <w:t>work</w:t>
      </w:r>
      <w:r w:rsidR="00FE2614">
        <w:t>s</w:t>
      </w:r>
      <w:r w:rsidR="00FE2614" w:rsidRPr="00FE2614">
        <w:t xml:space="preserve"> on the </w:t>
      </w:r>
      <w:proofErr w:type="gramStart"/>
      <w:r w:rsidR="00FE2614" w:rsidRPr="00FE2614">
        <w:t>most commonly used</w:t>
      </w:r>
      <w:proofErr w:type="gramEnd"/>
      <w:r w:rsidR="00FE2614" w:rsidRPr="00FE2614">
        <w:t xml:space="preserve"> assistive technologies and meet</w:t>
      </w:r>
      <w:r w:rsidR="00FE2614">
        <w:t>s</w:t>
      </w:r>
      <w:r w:rsidR="00FE2614" w:rsidRPr="00FE2614">
        <w:t xml:space="preserve"> level AA of the Web Content Accessibility Guidelines 2.2</w:t>
      </w:r>
      <w:r w:rsidR="00FE2614">
        <w:t>,</w:t>
      </w:r>
      <w:r w:rsidR="00FE2614" w:rsidRPr="00FE2614">
        <w:t xml:space="preserve"> </w:t>
      </w:r>
      <w:r w:rsidR="00754DFF">
        <w:t>th</w:t>
      </w:r>
      <w:r w:rsidRPr="00D47589">
        <w:t xml:space="preserve">e supplier will assist the </w:t>
      </w:r>
      <w:r w:rsidR="00761F21">
        <w:t>Wales Audit Office</w:t>
      </w:r>
      <w:r w:rsidR="00813BE6" w:rsidRPr="00D47589">
        <w:t xml:space="preserve"> </w:t>
      </w:r>
      <w:r w:rsidRPr="00D47589">
        <w:t xml:space="preserve">in </w:t>
      </w:r>
      <w:r w:rsidR="00586A34">
        <w:t>meeting equality legislation requirements</w:t>
      </w:r>
      <w:r w:rsidRPr="00D47589">
        <w:t>.</w:t>
      </w:r>
    </w:p>
    <w:p w14:paraId="6AD094DD" w14:textId="190A172E" w:rsidR="00A846DE" w:rsidRPr="00D47589" w:rsidRDefault="00A846DE" w:rsidP="00A846DE">
      <w:pPr>
        <w:pStyle w:val="Heading4"/>
        <w:rPr>
          <w:lang w:eastAsia="en-GB"/>
        </w:rPr>
      </w:pPr>
      <w:r w:rsidRPr="00D47589">
        <w:rPr>
          <w:lang w:eastAsia="en-GB"/>
        </w:rPr>
        <w:t xml:space="preserve">Welsh </w:t>
      </w:r>
      <w:r>
        <w:rPr>
          <w:lang w:eastAsia="en-GB"/>
        </w:rPr>
        <w:t>l</w:t>
      </w:r>
      <w:r w:rsidRPr="00D47589">
        <w:rPr>
          <w:lang w:eastAsia="en-GB"/>
        </w:rPr>
        <w:t>anguage</w:t>
      </w:r>
      <w:r>
        <w:rPr>
          <w:lang w:eastAsia="en-GB"/>
        </w:rPr>
        <w:t xml:space="preserve"> legislation requirements</w:t>
      </w:r>
    </w:p>
    <w:p w14:paraId="5EEBE4CF" w14:textId="77777777" w:rsidR="00A846DE" w:rsidRPr="00262DA6" w:rsidRDefault="00A846DE" w:rsidP="00A846DE">
      <w:pPr>
        <w:pStyle w:val="Numberedtext"/>
        <w:rPr>
          <w:lang w:eastAsia="en-GB"/>
        </w:rPr>
      </w:pPr>
      <w:r w:rsidRPr="00585D18">
        <w:rPr>
          <w:lang w:eastAsia="en-GB"/>
        </w:rPr>
        <w:t>The Welsh language has official status in Wales</w:t>
      </w:r>
      <w:r>
        <w:rPr>
          <w:lang w:eastAsia="en-GB"/>
        </w:rPr>
        <w:t xml:space="preserve">. We must treat the Welsh language no less favourably than the English language. </w:t>
      </w:r>
      <w:r w:rsidRPr="00D47589">
        <w:rPr>
          <w:lang w:eastAsia="en-GB"/>
        </w:rPr>
        <w:t>Welsh language s</w:t>
      </w:r>
      <w:r>
        <w:rPr>
          <w:lang w:eastAsia="en-GB"/>
        </w:rPr>
        <w:t>t</w:t>
      </w:r>
      <w:r w:rsidRPr="00D47589">
        <w:rPr>
          <w:lang w:eastAsia="en-GB"/>
        </w:rPr>
        <w:t xml:space="preserve">andards have been imposed on </w:t>
      </w:r>
      <w:r>
        <w:t>Wales Audit Office</w:t>
      </w:r>
      <w:r w:rsidRPr="00D47589">
        <w:t xml:space="preserve"> </w:t>
      </w:r>
      <w:r w:rsidRPr="00D47589">
        <w:rPr>
          <w:lang w:eastAsia="en-GB"/>
        </w:rPr>
        <w:t xml:space="preserve">and </w:t>
      </w:r>
      <w:r>
        <w:rPr>
          <w:lang w:eastAsia="en-GB"/>
        </w:rPr>
        <w:t xml:space="preserve">the </w:t>
      </w:r>
      <w:r w:rsidRPr="00D47589">
        <w:rPr>
          <w:lang w:eastAsia="en-GB"/>
        </w:rPr>
        <w:t xml:space="preserve">Auditor General </w:t>
      </w:r>
      <w:r>
        <w:rPr>
          <w:lang w:eastAsia="en-GB"/>
        </w:rPr>
        <w:t xml:space="preserve">by </w:t>
      </w:r>
      <w:r w:rsidRPr="00870B95">
        <w:rPr>
          <w:lang w:eastAsia="en-GB"/>
        </w:rPr>
        <w:t xml:space="preserve">the Welsh Language Commissioner </w:t>
      </w:r>
      <w:r w:rsidRPr="00D47589">
        <w:rPr>
          <w:lang w:eastAsia="en-GB"/>
        </w:rPr>
        <w:t xml:space="preserve">under the Welsh Language (Wales) Measure 2011. </w:t>
      </w:r>
    </w:p>
    <w:p w14:paraId="29F67A62" w14:textId="13E26CDB" w:rsidR="00A846DE" w:rsidRDefault="00A846DE" w:rsidP="00A846DE">
      <w:pPr>
        <w:pStyle w:val="Numberedtext"/>
        <w:rPr>
          <w:lang w:eastAsia="en-GB"/>
        </w:rPr>
      </w:pPr>
      <w:r w:rsidRPr="00B617C8">
        <w:rPr>
          <w:lang w:eastAsia="en-GB"/>
        </w:rPr>
        <w:t>T</w:t>
      </w:r>
      <w:r>
        <w:rPr>
          <w:lang w:eastAsia="en-GB"/>
        </w:rPr>
        <w:t>o assist the Wales Audit Office in meeting the Welsh language standards, t</w:t>
      </w:r>
      <w:r w:rsidRPr="00B617C8">
        <w:rPr>
          <w:lang w:eastAsia="en-GB"/>
        </w:rPr>
        <w:t xml:space="preserve">he supplier will provide access to a software platform through which </w:t>
      </w:r>
      <w:r>
        <w:rPr>
          <w:lang w:eastAsia="en-GB"/>
        </w:rPr>
        <w:t xml:space="preserve">we can run </w:t>
      </w:r>
      <w:r w:rsidRPr="00B617C8">
        <w:rPr>
          <w:lang w:eastAsia="en-GB"/>
        </w:rPr>
        <w:t>bilingual staff surveys (Welsh and English)</w:t>
      </w:r>
      <w:r w:rsidR="003C0A71">
        <w:rPr>
          <w:lang w:eastAsia="en-GB"/>
        </w:rPr>
        <w:t>.</w:t>
      </w:r>
      <w:r w:rsidR="00C474D3">
        <w:rPr>
          <w:lang w:eastAsia="en-GB"/>
        </w:rPr>
        <w:t xml:space="preserve"> I</w:t>
      </w:r>
      <w:r w:rsidR="00C474D3" w:rsidRPr="00C474D3">
        <w:rPr>
          <w:lang w:eastAsia="en-GB"/>
        </w:rPr>
        <w:t xml:space="preserve">t is </w:t>
      </w:r>
      <w:r w:rsidR="00C474D3">
        <w:rPr>
          <w:lang w:eastAsia="en-GB"/>
        </w:rPr>
        <w:t xml:space="preserve">also </w:t>
      </w:r>
      <w:r w:rsidR="00C474D3" w:rsidRPr="00C474D3">
        <w:rPr>
          <w:lang w:eastAsia="en-GB"/>
        </w:rPr>
        <w:t xml:space="preserve">desirable that the platform will provide translation of </w:t>
      </w:r>
      <w:r w:rsidRPr="0015172D">
        <w:rPr>
          <w:lang w:eastAsia="en-GB"/>
        </w:rPr>
        <w:t>survey participants</w:t>
      </w:r>
      <w:r>
        <w:rPr>
          <w:lang w:eastAsia="en-GB"/>
        </w:rPr>
        <w:t>’</w:t>
      </w:r>
      <w:r w:rsidRPr="0015172D">
        <w:rPr>
          <w:lang w:eastAsia="en-GB"/>
        </w:rPr>
        <w:t xml:space="preserve"> free text comments (Welsh to English and English to Welsh)</w:t>
      </w:r>
      <w:r w:rsidR="00200BE0">
        <w:rPr>
          <w:lang w:eastAsia="en-GB"/>
        </w:rPr>
        <w:t>,</w:t>
      </w:r>
      <w:r w:rsidRPr="0015172D">
        <w:rPr>
          <w:lang w:eastAsia="en-GB"/>
        </w:rPr>
        <w:t xml:space="preserve"> and report</w:t>
      </w:r>
      <w:r>
        <w:rPr>
          <w:lang w:eastAsia="en-GB"/>
        </w:rPr>
        <w:t xml:space="preserve"> survey</w:t>
      </w:r>
      <w:r w:rsidRPr="0015172D">
        <w:rPr>
          <w:lang w:eastAsia="en-GB"/>
        </w:rPr>
        <w:t xml:space="preserve"> results </w:t>
      </w:r>
      <w:r w:rsidR="007563BD">
        <w:rPr>
          <w:lang w:eastAsia="en-GB"/>
        </w:rPr>
        <w:t>bilingually</w:t>
      </w:r>
      <w:r>
        <w:rPr>
          <w:lang w:eastAsia="en-GB"/>
        </w:rPr>
        <w:t>.</w:t>
      </w:r>
    </w:p>
    <w:p w14:paraId="5463119F" w14:textId="2498B98B" w:rsidR="00D47589" w:rsidRPr="00D47589" w:rsidRDefault="00D47589" w:rsidP="00D47589">
      <w:pPr>
        <w:pStyle w:val="Heading4"/>
        <w:rPr>
          <w:lang w:eastAsia="en-GB"/>
        </w:rPr>
      </w:pPr>
      <w:r w:rsidRPr="00D47589">
        <w:rPr>
          <w:lang w:eastAsia="en-GB"/>
        </w:rPr>
        <w:t>Award criteria</w:t>
      </w:r>
    </w:p>
    <w:p w14:paraId="77A7F246" w14:textId="67855EE2" w:rsidR="00D47589" w:rsidRDefault="00D47589" w:rsidP="00D47589">
      <w:pPr>
        <w:pStyle w:val="Numberedtext"/>
      </w:pPr>
      <w:r w:rsidRPr="00D47589">
        <w:t xml:space="preserve">Business shall be awarded to the Supplier submitting the most advantageous offer </w:t>
      </w:r>
      <w:proofErr w:type="gramStart"/>
      <w:r w:rsidRPr="00D47589">
        <w:t>with regard to</w:t>
      </w:r>
      <w:proofErr w:type="gramEnd"/>
      <w:r w:rsidRPr="00D47589">
        <w:t xml:space="preserve"> the award criteria. The award criteria that will apply </w:t>
      </w:r>
      <w:r w:rsidR="004923E0">
        <w:t>are</w:t>
      </w:r>
      <w:r w:rsidR="00552571">
        <w:t xml:space="preserve"> (see Exhibit 1 overleaf)</w:t>
      </w:r>
      <w:r w:rsidRPr="00D47589">
        <w:t>:</w:t>
      </w:r>
    </w:p>
    <w:p w14:paraId="05A99C3E" w14:textId="77777777" w:rsidR="009B302D" w:rsidRDefault="009B302D">
      <w:pPr>
        <w:rPr>
          <w:rFonts w:eastAsia="Calibri" w:cs="Times New Roman"/>
          <w:b/>
        </w:rPr>
      </w:pPr>
      <w:r>
        <w:br w:type="page"/>
      </w:r>
    </w:p>
    <w:p w14:paraId="4663906D" w14:textId="5CD58058" w:rsidR="00D47589" w:rsidRPr="00495D07" w:rsidRDefault="00D47589" w:rsidP="00495D07">
      <w:pPr>
        <w:pStyle w:val="Exhibitheading"/>
      </w:pPr>
      <w:r w:rsidRPr="00D47589">
        <w:lastRenderedPageBreak/>
        <w:t>Exhibit 1: award criteria</w:t>
      </w:r>
    </w:p>
    <w:tbl>
      <w:tblPr>
        <w:tblStyle w:val="Localreporttable1"/>
        <w:tblW w:w="7927" w:type="dxa"/>
        <w:tblInd w:w="108" w:type="dxa"/>
        <w:tblLook w:val="04A0" w:firstRow="1" w:lastRow="0" w:firstColumn="1" w:lastColumn="0" w:noHBand="0" w:noVBand="1"/>
      </w:tblPr>
      <w:tblGrid>
        <w:gridCol w:w="6651"/>
        <w:gridCol w:w="1276"/>
      </w:tblGrid>
      <w:tr w:rsidR="00D94FB2" w14:paraId="74106391" w14:textId="77777777" w:rsidTr="009803E4">
        <w:trPr>
          <w:cnfStyle w:val="100000000000" w:firstRow="1" w:lastRow="0" w:firstColumn="0" w:lastColumn="0" w:oddVBand="0" w:evenVBand="0" w:oddHBand="0" w:evenHBand="0" w:firstRowFirstColumn="0" w:firstRowLastColumn="0" w:lastRowFirstColumn="0" w:lastRowLastColumn="0"/>
        </w:trPr>
        <w:tc>
          <w:tcPr>
            <w:tcW w:w="6651" w:type="dxa"/>
            <w:shd w:val="clear" w:color="auto" w:fill="A6A6A6" w:themeFill="background1" w:themeFillShade="A6"/>
          </w:tcPr>
          <w:p w14:paraId="689E3505" w14:textId="0C7145CC" w:rsidR="00122E49" w:rsidRDefault="00122E49" w:rsidP="00A60163">
            <w:pPr>
              <w:pStyle w:val="Tableheading"/>
            </w:pPr>
            <w:r w:rsidRPr="001B20BC">
              <w:rPr>
                <w:color w:val="FFFFFF" w:themeColor="background1"/>
              </w:rPr>
              <w:t>Criteria</w:t>
            </w:r>
            <w:r w:rsidR="00CB1996">
              <w:rPr>
                <w:color w:val="FFFFFF" w:themeColor="background1"/>
              </w:rPr>
              <w:t xml:space="preserve"> (including pass/fail elements)</w:t>
            </w:r>
          </w:p>
        </w:tc>
        <w:tc>
          <w:tcPr>
            <w:tcW w:w="1276" w:type="dxa"/>
            <w:shd w:val="clear" w:color="auto" w:fill="A6A6A6" w:themeFill="background1" w:themeFillShade="A6"/>
          </w:tcPr>
          <w:p w14:paraId="1864F4CF" w14:textId="77777777" w:rsidR="00122E49" w:rsidRDefault="00122E49" w:rsidP="00A60163">
            <w:pPr>
              <w:pStyle w:val="Tableheading"/>
            </w:pPr>
            <w:r w:rsidRPr="001B20BC">
              <w:rPr>
                <w:color w:val="FFFFFF" w:themeColor="background1"/>
              </w:rPr>
              <w:t>Weighting</w:t>
            </w:r>
          </w:p>
        </w:tc>
      </w:tr>
      <w:tr w:rsidR="00FF2A7B" w14:paraId="4A7F78F6" w14:textId="77777777" w:rsidTr="009803E4">
        <w:tc>
          <w:tcPr>
            <w:tcW w:w="6651" w:type="dxa"/>
          </w:tcPr>
          <w:p w14:paraId="33C89E9F" w14:textId="77777777" w:rsidR="00122E49" w:rsidRDefault="00122E49" w:rsidP="00A60163">
            <w:pPr>
              <w:pStyle w:val="Tabletextbold"/>
            </w:pPr>
            <w:r>
              <w:t xml:space="preserve">Price </w:t>
            </w:r>
          </w:p>
          <w:p w14:paraId="327A17CC" w14:textId="5434E2A4" w:rsidR="00122E49" w:rsidRDefault="00122E49" w:rsidP="00A60163">
            <w:pPr>
              <w:pStyle w:val="Tablebullets"/>
              <w:numPr>
                <w:ilvl w:val="0"/>
                <w:numId w:val="9"/>
              </w:numPr>
              <w:ind w:left="284" w:hanging="284"/>
            </w:pPr>
            <w:r>
              <w:t xml:space="preserve">Total Cost – the overall total cost for the provision of </w:t>
            </w:r>
            <w:r w:rsidR="00D55B46">
              <w:t>the requirement</w:t>
            </w:r>
          </w:p>
        </w:tc>
        <w:tc>
          <w:tcPr>
            <w:tcW w:w="1276" w:type="dxa"/>
          </w:tcPr>
          <w:p w14:paraId="10EFC561" w14:textId="77777777" w:rsidR="00122E49" w:rsidRDefault="00122E49" w:rsidP="00A60163">
            <w:pPr>
              <w:pStyle w:val="Tabletext"/>
              <w:jc w:val="center"/>
            </w:pPr>
          </w:p>
          <w:p w14:paraId="5973CCAA" w14:textId="5204CE94" w:rsidR="00122E49" w:rsidRDefault="00553655" w:rsidP="00A60163">
            <w:pPr>
              <w:pStyle w:val="Tabletext"/>
              <w:jc w:val="center"/>
            </w:pPr>
            <w:r>
              <w:t>3</w:t>
            </w:r>
            <w:r w:rsidR="00EC1369">
              <w:t>5</w:t>
            </w:r>
            <w:r w:rsidR="000408E2">
              <w:t>%</w:t>
            </w:r>
          </w:p>
        </w:tc>
      </w:tr>
      <w:tr w:rsidR="00FF2A7B" w14:paraId="6875CA71" w14:textId="77777777" w:rsidTr="009803E4">
        <w:tc>
          <w:tcPr>
            <w:tcW w:w="6651" w:type="dxa"/>
          </w:tcPr>
          <w:p w14:paraId="290160B2" w14:textId="7F8746B3" w:rsidR="00E8499F" w:rsidRDefault="00122E49" w:rsidP="000E4444">
            <w:pPr>
              <w:pStyle w:val="Tabletextbold"/>
            </w:pPr>
            <w:r>
              <w:t>Quality</w:t>
            </w:r>
            <w:r>
              <w:br/>
            </w:r>
          </w:p>
          <w:p w14:paraId="0B8F73C4" w14:textId="09451D30" w:rsidR="003F10BB" w:rsidRDefault="007209B8" w:rsidP="00B31163">
            <w:pPr>
              <w:pStyle w:val="Tablebullets"/>
              <w:numPr>
                <w:ilvl w:val="0"/>
                <w:numId w:val="9"/>
              </w:numPr>
              <w:spacing w:after="240"/>
              <w:ind w:left="284" w:hanging="284"/>
            </w:pPr>
            <w:r>
              <w:t>E</w:t>
            </w:r>
            <w:r w:rsidR="001850D5">
              <w:t>vidence of e</w:t>
            </w:r>
            <w:r w:rsidR="00EF4F18">
              <w:t>xperience in providing</w:t>
            </w:r>
            <w:r w:rsidR="001761D7">
              <w:t xml:space="preserve"> similar services</w:t>
            </w:r>
            <w:r w:rsidR="009465B1">
              <w:t xml:space="preserve"> </w:t>
            </w:r>
            <w:r w:rsidR="00D50DEA">
              <w:t>to other organisations</w:t>
            </w:r>
            <w:r w:rsidR="0074562F">
              <w:t xml:space="preserve">, including </w:t>
            </w:r>
            <w:r w:rsidR="000E65DE">
              <w:t xml:space="preserve">of a similar size </w:t>
            </w:r>
            <w:r w:rsidR="0066419F">
              <w:t xml:space="preserve">to Audit Wales </w:t>
            </w:r>
            <w:r w:rsidR="000E65DE">
              <w:t xml:space="preserve">and/or </w:t>
            </w:r>
            <w:r w:rsidR="0074562F">
              <w:t>in the public sec</w:t>
            </w:r>
            <w:r w:rsidR="00725927">
              <w:t>tor</w:t>
            </w:r>
            <w:r w:rsidR="006D6E1C">
              <w:t xml:space="preserve">, and of </w:t>
            </w:r>
            <w:r w:rsidR="008555B3" w:rsidRPr="008555B3">
              <w:t>operat</w:t>
            </w:r>
            <w:r w:rsidR="006D6E1C">
              <w:t>ing</w:t>
            </w:r>
            <w:r w:rsidR="008555B3" w:rsidRPr="008555B3">
              <w:t xml:space="preserve"> under relevant professional guidelines, such as the Market Research Society Code of Conduct</w:t>
            </w:r>
            <w:r w:rsidR="006D6E1C">
              <w:t>.</w:t>
            </w:r>
          </w:p>
          <w:p w14:paraId="7D0A14B7" w14:textId="0DF64A97" w:rsidR="00B41D84" w:rsidRDefault="005D7A83" w:rsidP="00B31163">
            <w:pPr>
              <w:pStyle w:val="Tablebullets"/>
              <w:numPr>
                <w:ilvl w:val="0"/>
                <w:numId w:val="9"/>
              </w:numPr>
              <w:spacing w:after="240"/>
              <w:ind w:left="284" w:hanging="284"/>
            </w:pPr>
            <w:r>
              <w:t>Evidence of</w:t>
            </w:r>
            <w:r w:rsidR="00E92EA2" w:rsidRPr="00E92EA2">
              <w:t xml:space="preserve"> the necessary </w:t>
            </w:r>
            <w:r w:rsidR="00AA2D3C">
              <w:t>security</w:t>
            </w:r>
            <w:r w:rsidR="00E92EA2" w:rsidRPr="00E92EA2">
              <w:t xml:space="preserve"> measures to </w:t>
            </w:r>
            <w:r w:rsidR="000A4211">
              <w:t xml:space="preserve">ensure </w:t>
            </w:r>
            <w:r w:rsidR="00BE5CE6" w:rsidRPr="00BE5CE6">
              <w:t>complian</w:t>
            </w:r>
            <w:r w:rsidR="000A4211">
              <w:t>ce</w:t>
            </w:r>
            <w:r w:rsidR="00BE5CE6" w:rsidRPr="00BE5CE6">
              <w:t xml:space="preserve"> with UK data protection legislation and protect</w:t>
            </w:r>
            <w:r w:rsidR="009D28E1">
              <w:t>ion of</w:t>
            </w:r>
            <w:r w:rsidR="00BE5CE6" w:rsidRPr="00BE5CE6">
              <w:t xml:space="preserve"> survey data.</w:t>
            </w:r>
            <w:r w:rsidR="00D415E8">
              <w:t xml:space="preserve"> This may include</w:t>
            </w:r>
            <w:r w:rsidR="009A3F7B">
              <w:t>, for</w:t>
            </w:r>
            <w:r w:rsidR="00E92EA2" w:rsidRPr="00E92EA2">
              <w:t xml:space="preserve"> example, </w:t>
            </w:r>
            <w:r w:rsidR="00C30F21">
              <w:t xml:space="preserve">cyber </w:t>
            </w:r>
            <w:r w:rsidR="00E92EA2" w:rsidRPr="00E92EA2">
              <w:t>accreditation such as Cyber Essentials Plus, ISO27001 or similar</w:t>
            </w:r>
            <w:r w:rsidR="006D6E1C">
              <w:t>.</w:t>
            </w:r>
          </w:p>
          <w:p w14:paraId="034506C5" w14:textId="111BD157" w:rsidR="00DB1A35" w:rsidRPr="007C6BBD" w:rsidRDefault="00133A86" w:rsidP="00B31163">
            <w:pPr>
              <w:pStyle w:val="Tablebullets"/>
              <w:numPr>
                <w:ilvl w:val="0"/>
                <w:numId w:val="9"/>
              </w:numPr>
              <w:spacing w:after="240"/>
              <w:ind w:left="284" w:hanging="284"/>
            </w:pPr>
            <w:r>
              <w:rPr>
                <w:color w:val="0D0D0D" w:themeColor="text1" w:themeTint="F2"/>
              </w:rPr>
              <w:t>Evidence</w:t>
            </w:r>
            <w:r w:rsidR="00B04CFF" w:rsidRPr="00B41D84">
              <w:rPr>
                <w:color w:val="0D0D0D" w:themeColor="text1" w:themeTint="F2"/>
              </w:rPr>
              <w:t xml:space="preserve"> how the supplier will </w:t>
            </w:r>
            <w:r>
              <w:rPr>
                <w:color w:val="0D0D0D" w:themeColor="text1" w:themeTint="F2"/>
              </w:rPr>
              <w:t>enable the delivery</w:t>
            </w:r>
            <w:r w:rsidR="00C36246">
              <w:rPr>
                <w:color w:val="0D0D0D" w:themeColor="text1" w:themeTint="F2"/>
              </w:rPr>
              <w:t xml:space="preserve"> of fully bilingual</w:t>
            </w:r>
            <w:r w:rsidR="00746612">
              <w:rPr>
                <w:color w:val="0D0D0D" w:themeColor="text1" w:themeTint="F2"/>
              </w:rPr>
              <w:t xml:space="preserve"> staff</w:t>
            </w:r>
            <w:r w:rsidR="00C36246">
              <w:rPr>
                <w:color w:val="0D0D0D" w:themeColor="text1" w:themeTint="F2"/>
              </w:rPr>
              <w:t xml:space="preserve"> surveys</w:t>
            </w:r>
            <w:r w:rsidR="00DB1A35">
              <w:rPr>
                <w:color w:val="0D0D0D" w:themeColor="text1" w:themeTint="F2"/>
              </w:rPr>
              <w:t>.</w:t>
            </w:r>
          </w:p>
          <w:p w14:paraId="4097D06D" w14:textId="378ED7C6" w:rsidR="00B04CFF" w:rsidRPr="00746612" w:rsidRDefault="00121D92" w:rsidP="00B31163">
            <w:pPr>
              <w:pStyle w:val="Tablebullets"/>
              <w:numPr>
                <w:ilvl w:val="0"/>
                <w:numId w:val="9"/>
              </w:numPr>
              <w:spacing w:after="240"/>
              <w:ind w:left="284" w:hanging="284"/>
            </w:pPr>
            <w:r>
              <w:rPr>
                <w:color w:val="0D0D0D" w:themeColor="text1" w:themeTint="F2"/>
              </w:rPr>
              <w:t xml:space="preserve">Evidence of how the supplier will enable </w:t>
            </w:r>
            <w:r w:rsidR="00F713AD">
              <w:rPr>
                <w:color w:val="0D0D0D" w:themeColor="text1" w:themeTint="F2"/>
              </w:rPr>
              <w:t xml:space="preserve">accurate </w:t>
            </w:r>
            <w:r w:rsidR="00797416">
              <w:rPr>
                <w:color w:val="0D0D0D" w:themeColor="text1" w:themeTint="F2"/>
              </w:rPr>
              <w:t>translation of free-text comments</w:t>
            </w:r>
            <w:r w:rsidR="00AE0CA2">
              <w:rPr>
                <w:color w:val="0D0D0D" w:themeColor="text1" w:themeTint="F2"/>
              </w:rPr>
              <w:t xml:space="preserve"> and</w:t>
            </w:r>
            <w:r w:rsidR="00AE0CA2">
              <w:t xml:space="preserve"> </w:t>
            </w:r>
            <w:r w:rsidR="00AE0CA2" w:rsidRPr="00AE0CA2">
              <w:rPr>
                <w:color w:val="0D0D0D" w:themeColor="text1" w:themeTint="F2"/>
              </w:rPr>
              <w:t xml:space="preserve">the </w:t>
            </w:r>
            <w:r w:rsidR="00D72DDC">
              <w:rPr>
                <w:color w:val="0D0D0D" w:themeColor="text1" w:themeTint="F2"/>
              </w:rPr>
              <w:t xml:space="preserve">bilingual </w:t>
            </w:r>
            <w:r w:rsidR="00AE0CA2" w:rsidRPr="00AE0CA2">
              <w:rPr>
                <w:color w:val="0D0D0D" w:themeColor="text1" w:themeTint="F2"/>
              </w:rPr>
              <w:t>reporting of results</w:t>
            </w:r>
            <w:r w:rsidR="00746612">
              <w:rPr>
                <w:color w:val="0D0D0D" w:themeColor="text1" w:themeTint="F2"/>
              </w:rPr>
              <w:t>.</w:t>
            </w:r>
          </w:p>
          <w:p w14:paraId="093BAB5B" w14:textId="0DEBD28A" w:rsidR="00C94DD6" w:rsidRDefault="006A3434" w:rsidP="00B31163">
            <w:pPr>
              <w:pStyle w:val="Tablebullets"/>
              <w:numPr>
                <w:ilvl w:val="0"/>
                <w:numId w:val="9"/>
              </w:numPr>
              <w:spacing w:after="240"/>
              <w:ind w:left="284" w:hanging="284"/>
            </w:pPr>
            <w:r>
              <w:t xml:space="preserve">Evidence that the </w:t>
            </w:r>
            <w:r w:rsidRPr="006A3434">
              <w:t>digital platform area meet</w:t>
            </w:r>
            <w:r>
              <w:t>s</w:t>
            </w:r>
            <w:r w:rsidRPr="006A3434">
              <w:t xml:space="preserve"> level AA of the Web Content Accessibility Guidelines (WCAG) 2.2</w:t>
            </w:r>
            <w:r w:rsidR="00FB3B10">
              <w:t xml:space="preserve"> </w:t>
            </w:r>
            <w:r w:rsidR="00E2585E">
              <w:t xml:space="preserve">or equivalent </w:t>
            </w:r>
            <w:r w:rsidR="00FB3B10">
              <w:t>and</w:t>
            </w:r>
            <w:r w:rsidRPr="006A3434">
              <w:t xml:space="preserve"> work</w:t>
            </w:r>
            <w:r w:rsidR="00FB3B10">
              <w:t>s</w:t>
            </w:r>
            <w:r w:rsidRPr="006A3434">
              <w:t xml:space="preserve"> on the </w:t>
            </w:r>
            <w:proofErr w:type="gramStart"/>
            <w:r w:rsidRPr="006A3434">
              <w:t>most commonly used</w:t>
            </w:r>
            <w:proofErr w:type="gramEnd"/>
            <w:r w:rsidRPr="006A3434">
              <w:t xml:space="preserve"> assistive technologies</w:t>
            </w:r>
            <w:r w:rsidR="00FB3B10">
              <w:t>.</w:t>
            </w:r>
          </w:p>
          <w:p w14:paraId="76C16802" w14:textId="77777777" w:rsidR="00C94DD6" w:rsidRDefault="00FB3B10" w:rsidP="00B31163">
            <w:pPr>
              <w:pStyle w:val="Tablebullets"/>
              <w:numPr>
                <w:ilvl w:val="0"/>
                <w:numId w:val="9"/>
              </w:numPr>
              <w:spacing w:after="240"/>
              <w:ind w:left="284" w:hanging="284"/>
            </w:pPr>
            <w:r w:rsidRPr="00C94DD6">
              <w:t xml:space="preserve">Presentation / Q &amp; A Session </w:t>
            </w:r>
          </w:p>
          <w:p w14:paraId="7818B49A" w14:textId="77777777" w:rsidR="004024D5" w:rsidRPr="000E5AC4" w:rsidRDefault="00FB3B10">
            <w:pPr>
              <w:rPr>
                <w:color w:val="404040" w:themeColor="text1" w:themeTint="BF"/>
              </w:rPr>
            </w:pPr>
            <w:r w:rsidRPr="000E5AC4">
              <w:rPr>
                <w:color w:val="404040" w:themeColor="text1" w:themeTint="BF"/>
              </w:rPr>
              <w:t xml:space="preserve">Up to the three highest-scoring bidders will be invited to </w:t>
            </w:r>
            <w:r w:rsidR="00574160" w:rsidRPr="000E5AC4">
              <w:rPr>
                <w:color w:val="404040" w:themeColor="text1" w:themeTint="BF"/>
              </w:rPr>
              <w:t xml:space="preserve">demonstrate </w:t>
            </w:r>
            <w:r w:rsidR="007277B1" w:rsidRPr="000E5AC4">
              <w:rPr>
                <w:color w:val="404040" w:themeColor="text1" w:themeTint="BF"/>
              </w:rPr>
              <w:t>the</w:t>
            </w:r>
            <w:r w:rsidR="00574160" w:rsidRPr="000E5AC4">
              <w:rPr>
                <w:color w:val="404040" w:themeColor="text1" w:themeTint="BF"/>
              </w:rPr>
              <w:t>ir</w:t>
            </w:r>
            <w:r w:rsidR="00B31163" w:rsidRPr="000E5AC4">
              <w:rPr>
                <w:color w:val="404040" w:themeColor="text1" w:themeTint="BF"/>
              </w:rPr>
              <w:t xml:space="preserve"> relevant digital software platform</w:t>
            </w:r>
            <w:r w:rsidR="00574160" w:rsidRPr="000E5AC4">
              <w:rPr>
                <w:color w:val="404040" w:themeColor="text1" w:themeTint="BF"/>
              </w:rPr>
              <w:t xml:space="preserve"> and how it meets the spec</w:t>
            </w:r>
            <w:r w:rsidR="00E93C0C" w:rsidRPr="000E5AC4">
              <w:rPr>
                <w:color w:val="404040" w:themeColor="text1" w:themeTint="BF"/>
              </w:rPr>
              <w:t>ification</w:t>
            </w:r>
            <w:r w:rsidR="004024D5" w:rsidRPr="000E5AC4">
              <w:rPr>
                <w:color w:val="404040" w:themeColor="text1" w:themeTint="BF"/>
              </w:rPr>
              <w:t xml:space="preserve"> as follows:</w:t>
            </w:r>
          </w:p>
          <w:p w14:paraId="6C8B2E1E" w14:textId="77777777" w:rsidR="004024D5" w:rsidRPr="000E5AC4" w:rsidRDefault="004024D5">
            <w:pPr>
              <w:rPr>
                <w:color w:val="404040" w:themeColor="text1" w:themeTint="BF"/>
              </w:rPr>
            </w:pPr>
          </w:p>
          <w:p w14:paraId="219FBA25" w14:textId="77777777" w:rsidR="00F57C7A" w:rsidRPr="000E5AC4" w:rsidRDefault="004024D5">
            <w:pPr>
              <w:rPr>
                <w:color w:val="404040" w:themeColor="text1" w:themeTint="BF"/>
              </w:rPr>
            </w:pPr>
            <w:r w:rsidRPr="000E5AC4">
              <w:rPr>
                <w:color w:val="404040" w:themeColor="text1" w:themeTint="BF"/>
              </w:rPr>
              <w:t xml:space="preserve">Bidders should structure the demonstration around an end-to-end scenario and show the platform in use. As a minimum, the demonstration should evidence how the platform meets the Specification of Requirements in relation to: </w:t>
            </w:r>
          </w:p>
          <w:p w14:paraId="35EE9071" w14:textId="5F75141E" w:rsidR="00F57C7A" w:rsidRPr="000E5AC4" w:rsidRDefault="004024D5" w:rsidP="00BA44A6">
            <w:pPr>
              <w:pStyle w:val="ListParagraph"/>
              <w:numPr>
                <w:ilvl w:val="0"/>
                <w:numId w:val="32"/>
              </w:numPr>
              <w:rPr>
                <w:color w:val="404040" w:themeColor="text1" w:themeTint="BF"/>
              </w:rPr>
            </w:pPr>
            <w:r w:rsidRPr="000E5AC4">
              <w:rPr>
                <w:color w:val="404040" w:themeColor="text1" w:themeTint="BF"/>
              </w:rPr>
              <w:t xml:space="preserve">creating a bilingual (Welsh and English) survey (including page-level language toggling where applicable), using templates and/or bespoke </w:t>
            </w:r>
            <w:r w:rsidR="00B319C7" w:rsidRPr="000E5AC4">
              <w:rPr>
                <w:color w:val="404040" w:themeColor="text1" w:themeTint="BF"/>
              </w:rPr>
              <w:t>questions.</w:t>
            </w:r>
            <w:r w:rsidRPr="000E5AC4">
              <w:rPr>
                <w:color w:val="404040" w:themeColor="text1" w:themeTint="BF"/>
              </w:rPr>
              <w:t xml:space="preserve"> </w:t>
            </w:r>
          </w:p>
          <w:p w14:paraId="3C418D13" w14:textId="32DEE792" w:rsidR="00F57C7A" w:rsidRPr="000E5AC4" w:rsidRDefault="004024D5" w:rsidP="00BA44A6">
            <w:pPr>
              <w:pStyle w:val="ListParagraph"/>
              <w:numPr>
                <w:ilvl w:val="0"/>
                <w:numId w:val="32"/>
              </w:numPr>
              <w:rPr>
                <w:color w:val="404040" w:themeColor="text1" w:themeTint="BF"/>
              </w:rPr>
            </w:pPr>
            <w:r w:rsidRPr="000E5AC4">
              <w:rPr>
                <w:color w:val="404040" w:themeColor="text1" w:themeTint="BF"/>
              </w:rPr>
              <w:t xml:space="preserve">distribution via unique links (or equivalent) and reminders, including confidentiality/anonymity </w:t>
            </w:r>
            <w:r w:rsidR="00B319C7" w:rsidRPr="000E5AC4">
              <w:rPr>
                <w:color w:val="404040" w:themeColor="text1" w:themeTint="BF"/>
              </w:rPr>
              <w:t>controls.</w:t>
            </w:r>
            <w:r w:rsidRPr="000E5AC4">
              <w:rPr>
                <w:color w:val="404040" w:themeColor="text1" w:themeTint="BF"/>
              </w:rPr>
              <w:t xml:space="preserve"> </w:t>
            </w:r>
          </w:p>
          <w:p w14:paraId="65598592" w14:textId="4344AC20" w:rsidR="00F57C7A" w:rsidRPr="000E5AC4" w:rsidRDefault="004024D5" w:rsidP="00BA44A6">
            <w:pPr>
              <w:pStyle w:val="ListParagraph"/>
              <w:numPr>
                <w:ilvl w:val="0"/>
                <w:numId w:val="32"/>
              </w:numPr>
              <w:rPr>
                <w:color w:val="404040" w:themeColor="text1" w:themeTint="BF"/>
              </w:rPr>
            </w:pPr>
            <w:r w:rsidRPr="000E5AC4">
              <w:rPr>
                <w:color w:val="404040" w:themeColor="text1" w:themeTint="BF"/>
              </w:rPr>
              <w:t xml:space="preserve">participant experience on mobile and accessibility features aligned to WCAG 2.2 AA (or equivalent), including compatibility with commonly used assistive </w:t>
            </w:r>
            <w:r w:rsidR="00B319C7" w:rsidRPr="000E5AC4">
              <w:rPr>
                <w:color w:val="404040" w:themeColor="text1" w:themeTint="BF"/>
              </w:rPr>
              <w:t>technologies.</w:t>
            </w:r>
            <w:r w:rsidRPr="000E5AC4">
              <w:rPr>
                <w:color w:val="404040" w:themeColor="text1" w:themeTint="BF"/>
              </w:rPr>
              <w:t xml:space="preserve"> </w:t>
            </w:r>
          </w:p>
          <w:p w14:paraId="1D2BDE37" w14:textId="77777777" w:rsidR="00951034" w:rsidRPr="000E5AC4" w:rsidRDefault="004024D5" w:rsidP="00BA44A6">
            <w:pPr>
              <w:pStyle w:val="ListParagraph"/>
              <w:numPr>
                <w:ilvl w:val="0"/>
                <w:numId w:val="32"/>
              </w:numPr>
              <w:rPr>
                <w:color w:val="404040" w:themeColor="text1" w:themeTint="BF"/>
              </w:rPr>
            </w:pPr>
            <w:r w:rsidRPr="000E5AC4">
              <w:rPr>
                <w:color w:val="404040" w:themeColor="text1" w:themeTint="BF"/>
              </w:rPr>
              <w:t>live fieldwork monitoring (participation rates and interim reporting</w:t>
            </w:r>
            <w:proofErr w:type="gramStart"/>
            <w:r w:rsidRPr="000E5AC4">
              <w:rPr>
                <w:color w:val="404040" w:themeColor="text1" w:themeTint="BF"/>
              </w:rPr>
              <w:t>);</w:t>
            </w:r>
            <w:proofErr w:type="gramEnd"/>
            <w:r w:rsidRPr="000E5AC4">
              <w:rPr>
                <w:color w:val="404040" w:themeColor="text1" w:themeTint="BF"/>
              </w:rPr>
              <w:t xml:space="preserve"> </w:t>
            </w:r>
          </w:p>
          <w:p w14:paraId="1675F284" w14:textId="2AF5602D" w:rsidR="00951034" w:rsidRPr="000E5AC4" w:rsidRDefault="004024D5" w:rsidP="00BA44A6">
            <w:pPr>
              <w:pStyle w:val="ListParagraph"/>
              <w:numPr>
                <w:ilvl w:val="0"/>
                <w:numId w:val="32"/>
              </w:numPr>
              <w:rPr>
                <w:color w:val="404040" w:themeColor="text1" w:themeTint="BF"/>
              </w:rPr>
            </w:pPr>
            <w:r w:rsidRPr="000E5AC4">
              <w:rPr>
                <w:color w:val="404040" w:themeColor="text1" w:themeTint="BF"/>
              </w:rPr>
              <w:t xml:space="preserve">analysis and reporting after fieldwork, including content analysis of free-text responses and calculation of relevant survey </w:t>
            </w:r>
            <w:proofErr w:type="gramStart"/>
            <w:r w:rsidRPr="000E5AC4">
              <w:rPr>
                <w:color w:val="404040" w:themeColor="text1" w:themeTint="BF"/>
              </w:rPr>
              <w:t>metrics;</w:t>
            </w:r>
            <w:proofErr w:type="gramEnd"/>
            <w:r w:rsidRPr="000E5AC4">
              <w:rPr>
                <w:color w:val="404040" w:themeColor="text1" w:themeTint="BF"/>
              </w:rPr>
              <w:t xml:space="preserve"> </w:t>
            </w:r>
          </w:p>
          <w:p w14:paraId="168CFE0C" w14:textId="37789477" w:rsidR="00951034" w:rsidRPr="000E5AC4" w:rsidRDefault="004024D5" w:rsidP="00BA44A6">
            <w:pPr>
              <w:pStyle w:val="ListParagraph"/>
              <w:numPr>
                <w:ilvl w:val="0"/>
                <w:numId w:val="32"/>
              </w:numPr>
              <w:rPr>
                <w:color w:val="404040" w:themeColor="text1" w:themeTint="BF"/>
              </w:rPr>
            </w:pPr>
            <w:r w:rsidRPr="000E5AC4">
              <w:rPr>
                <w:color w:val="404040" w:themeColor="text1" w:themeTint="BF"/>
              </w:rPr>
              <w:lastRenderedPageBreak/>
              <w:t xml:space="preserve">workflow for redacting free-text comments prior to </w:t>
            </w:r>
            <w:r w:rsidR="00B319C7" w:rsidRPr="000E5AC4">
              <w:rPr>
                <w:color w:val="404040" w:themeColor="text1" w:themeTint="BF"/>
              </w:rPr>
              <w:t>sharing.</w:t>
            </w:r>
            <w:r w:rsidRPr="000E5AC4">
              <w:rPr>
                <w:color w:val="404040" w:themeColor="text1" w:themeTint="BF"/>
              </w:rPr>
              <w:t xml:space="preserve"> </w:t>
            </w:r>
          </w:p>
          <w:p w14:paraId="4AEFF979" w14:textId="77777777" w:rsidR="00522055" w:rsidRPr="000E5AC4" w:rsidRDefault="004024D5" w:rsidP="00BA44A6">
            <w:pPr>
              <w:pStyle w:val="ListParagraph"/>
              <w:numPr>
                <w:ilvl w:val="0"/>
                <w:numId w:val="32"/>
              </w:numPr>
              <w:rPr>
                <w:color w:val="404040" w:themeColor="text1" w:themeTint="BF"/>
              </w:rPr>
            </w:pPr>
            <w:r w:rsidRPr="000E5AC4">
              <w:rPr>
                <w:color w:val="404040" w:themeColor="text1" w:themeTint="BF"/>
              </w:rPr>
              <w:t xml:space="preserve">producing and sharing tailored reports with different internal audiences (including role-based access/permissions); and </w:t>
            </w:r>
          </w:p>
          <w:p w14:paraId="261E1E45" w14:textId="07149991" w:rsidR="004024D5" w:rsidRPr="000E5AC4" w:rsidRDefault="004024D5" w:rsidP="00BA44A6">
            <w:pPr>
              <w:pStyle w:val="ListParagraph"/>
              <w:numPr>
                <w:ilvl w:val="0"/>
                <w:numId w:val="32"/>
              </w:numPr>
              <w:rPr>
                <w:color w:val="404040" w:themeColor="text1" w:themeTint="BF"/>
              </w:rPr>
            </w:pPr>
            <w:r w:rsidRPr="000E5AC4">
              <w:rPr>
                <w:color w:val="404040" w:themeColor="text1" w:themeTint="BF"/>
              </w:rPr>
              <w:t>security and data protection controls available within the platform (e.g., user management, audit trail/logs, data retention/deletion controls) and the ability to insert a link to the WAO privacy notice for a survey.</w:t>
            </w:r>
          </w:p>
          <w:p w14:paraId="314BF2FB" w14:textId="77777777" w:rsidR="004024D5" w:rsidRPr="000E5AC4" w:rsidRDefault="004024D5">
            <w:pPr>
              <w:rPr>
                <w:color w:val="404040" w:themeColor="text1" w:themeTint="BF"/>
              </w:rPr>
            </w:pPr>
          </w:p>
          <w:p w14:paraId="1D381AF0" w14:textId="2309457E" w:rsidR="00FB3B10" w:rsidRPr="0062404C" w:rsidRDefault="00FB3B10" w:rsidP="0062404C">
            <w:r w:rsidRPr="000E5AC4">
              <w:rPr>
                <w:color w:val="404040" w:themeColor="text1" w:themeTint="BF"/>
              </w:rPr>
              <w:t xml:space="preserve"> </w:t>
            </w:r>
            <w:r w:rsidR="00B31163" w:rsidRPr="000E5AC4">
              <w:rPr>
                <w:color w:val="404040" w:themeColor="text1" w:themeTint="BF"/>
              </w:rPr>
              <w:t>T</w:t>
            </w:r>
            <w:r w:rsidRPr="000E5AC4">
              <w:rPr>
                <w:color w:val="404040" w:themeColor="text1" w:themeTint="BF"/>
              </w:rPr>
              <w:t xml:space="preserve">he </w:t>
            </w:r>
            <w:r w:rsidR="001669AD">
              <w:rPr>
                <w:color w:val="404040" w:themeColor="text1" w:themeTint="BF"/>
              </w:rPr>
              <w:t>demonstration</w:t>
            </w:r>
            <w:r w:rsidR="00B31163" w:rsidRPr="000E5AC4">
              <w:rPr>
                <w:color w:val="404040" w:themeColor="text1" w:themeTint="BF"/>
              </w:rPr>
              <w:t xml:space="preserve"> </w:t>
            </w:r>
            <w:r w:rsidRPr="000E5AC4">
              <w:rPr>
                <w:color w:val="404040" w:themeColor="text1" w:themeTint="BF"/>
              </w:rPr>
              <w:t xml:space="preserve">should last no longer than </w:t>
            </w:r>
            <w:r w:rsidR="00A05233" w:rsidRPr="000E5AC4">
              <w:rPr>
                <w:color w:val="404040" w:themeColor="text1" w:themeTint="BF"/>
              </w:rPr>
              <w:t>20</w:t>
            </w:r>
            <w:r w:rsidRPr="000E5AC4">
              <w:rPr>
                <w:color w:val="404040" w:themeColor="text1" w:themeTint="BF"/>
              </w:rPr>
              <w:t xml:space="preserve"> minutes.</w:t>
            </w:r>
            <w:r w:rsidR="001E2778" w:rsidRPr="000E5AC4">
              <w:rPr>
                <w:color w:val="404040" w:themeColor="text1" w:themeTint="BF"/>
              </w:rPr>
              <w:t xml:space="preserve"> </w:t>
            </w:r>
            <w:r w:rsidRPr="000E5AC4">
              <w:rPr>
                <w:color w:val="404040" w:themeColor="text1" w:themeTint="BF"/>
              </w:rPr>
              <w:t>Foll</w:t>
            </w:r>
            <w:r w:rsidR="001E2778" w:rsidRPr="000E5AC4">
              <w:rPr>
                <w:color w:val="404040" w:themeColor="text1" w:themeTint="BF"/>
              </w:rPr>
              <w:t>owing</w:t>
            </w:r>
            <w:r w:rsidRPr="000E5AC4">
              <w:rPr>
                <w:color w:val="404040" w:themeColor="text1" w:themeTint="BF"/>
              </w:rPr>
              <w:t xml:space="preserve"> the </w:t>
            </w:r>
            <w:r w:rsidR="001669AD">
              <w:rPr>
                <w:color w:val="404040" w:themeColor="text1" w:themeTint="BF"/>
              </w:rPr>
              <w:t>demonstration</w:t>
            </w:r>
            <w:r w:rsidRPr="000E5AC4">
              <w:rPr>
                <w:color w:val="404040" w:themeColor="text1" w:themeTint="BF"/>
              </w:rPr>
              <w:t xml:space="preserve">, bidders </w:t>
            </w:r>
            <w:r w:rsidR="00C932B7" w:rsidRPr="000E5AC4">
              <w:rPr>
                <w:color w:val="404040" w:themeColor="text1" w:themeTint="BF"/>
              </w:rPr>
              <w:t>will</w:t>
            </w:r>
            <w:r w:rsidRPr="000E5AC4">
              <w:rPr>
                <w:color w:val="404040" w:themeColor="text1" w:themeTint="BF"/>
              </w:rPr>
              <w:t xml:space="preserve"> be asked follow-up questions relating to their </w:t>
            </w:r>
            <w:r w:rsidR="00967123">
              <w:rPr>
                <w:color w:val="404040" w:themeColor="text1" w:themeTint="BF"/>
              </w:rPr>
              <w:t>demonstration</w:t>
            </w:r>
            <w:r w:rsidRPr="000E5AC4">
              <w:rPr>
                <w:color w:val="404040" w:themeColor="text1" w:themeTint="BF"/>
              </w:rPr>
              <w:t>.</w:t>
            </w:r>
          </w:p>
        </w:tc>
        <w:tc>
          <w:tcPr>
            <w:tcW w:w="1276" w:type="dxa"/>
          </w:tcPr>
          <w:p w14:paraId="16B459DE" w14:textId="314F36FA" w:rsidR="00FC69DF" w:rsidRDefault="00122E49" w:rsidP="000E4444">
            <w:pPr>
              <w:pStyle w:val="Tabletext"/>
              <w:jc w:val="center"/>
            </w:pPr>
            <w:r>
              <w:lastRenderedPageBreak/>
              <w:t xml:space="preserve">Total </w:t>
            </w:r>
            <w:r w:rsidR="00EC1369">
              <w:t>65</w:t>
            </w:r>
            <w:r w:rsidR="000408E2">
              <w:t>%</w:t>
            </w:r>
            <w:r>
              <w:br/>
            </w:r>
          </w:p>
          <w:p w14:paraId="0C6E22BD" w14:textId="4B5B727A" w:rsidR="00122E49" w:rsidRDefault="006A2C62" w:rsidP="00A60163">
            <w:pPr>
              <w:pStyle w:val="Tabletext"/>
              <w:jc w:val="center"/>
            </w:pPr>
            <w:r>
              <w:t>3</w:t>
            </w:r>
            <w:r w:rsidR="00EE6996">
              <w:t>5</w:t>
            </w:r>
            <w:r w:rsidR="00262BCA">
              <w:t>%</w:t>
            </w:r>
          </w:p>
          <w:p w14:paraId="783763F4" w14:textId="77777777" w:rsidR="00122E49" w:rsidRDefault="00122E49" w:rsidP="00A60163">
            <w:pPr>
              <w:pStyle w:val="Tabletext"/>
              <w:jc w:val="center"/>
            </w:pPr>
          </w:p>
          <w:p w14:paraId="6786AD86" w14:textId="77777777" w:rsidR="0066419F" w:rsidRDefault="0066419F" w:rsidP="00226C1E">
            <w:pPr>
              <w:pStyle w:val="Tabletext"/>
              <w:jc w:val="center"/>
            </w:pPr>
          </w:p>
          <w:p w14:paraId="18A85DDA" w14:textId="77777777" w:rsidR="00955856" w:rsidRDefault="00955856" w:rsidP="00226C1E">
            <w:pPr>
              <w:pStyle w:val="Tabletext"/>
              <w:jc w:val="center"/>
            </w:pPr>
          </w:p>
          <w:p w14:paraId="3918C2DE" w14:textId="77777777" w:rsidR="003C1993" w:rsidRDefault="003C1993" w:rsidP="00226C1E">
            <w:pPr>
              <w:pStyle w:val="Tabletext"/>
              <w:jc w:val="center"/>
            </w:pPr>
          </w:p>
          <w:p w14:paraId="2B693FEB" w14:textId="60F88525" w:rsidR="00122E49" w:rsidRDefault="003C1993" w:rsidP="00226C1E">
            <w:pPr>
              <w:pStyle w:val="Tabletext"/>
              <w:jc w:val="center"/>
            </w:pPr>
            <w:r>
              <w:t>Pass/Fail</w:t>
            </w:r>
          </w:p>
          <w:p w14:paraId="02F52C03" w14:textId="77777777" w:rsidR="00272BEB" w:rsidRDefault="00272BEB" w:rsidP="00226C1E">
            <w:pPr>
              <w:pStyle w:val="Tabletext"/>
              <w:jc w:val="center"/>
            </w:pPr>
          </w:p>
          <w:p w14:paraId="200D96DA" w14:textId="77777777" w:rsidR="00272BEB" w:rsidRDefault="00272BEB" w:rsidP="00226C1E">
            <w:pPr>
              <w:pStyle w:val="Tabletext"/>
              <w:jc w:val="center"/>
            </w:pPr>
          </w:p>
          <w:p w14:paraId="594DD37E" w14:textId="77777777" w:rsidR="00272BEB" w:rsidRDefault="00272BEB" w:rsidP="00226C1E">
            <w:pPr>
              <w:pStyle w:val="Tabletext"/>
              <w:jc w:val="center"/>
            </w:pPr>
          </w:p>
          <w:p w14:paraId="12FE0A73" w14:textId="00C188D9" w:rsidR="00D24084" w:rsidRDefault="00DB1A35" w:rsidP="00226C1E">
            <w:pPr>
              <w:pStyle w:val="Tabletext"/>
              <w:jc w:val="center"/>
            </w:pPr>
            <w:r>
              <w:t>Pass/Fail</w:t>
            </w:r>
          </w:p>
          <w:p w14:paraId="531C6A68" w14:textId="77777777" w:rsidR="00DB1A35" w:rsidRDefault="00DB1A35" w:rsidP="00226C1E">
            <w:pPr>
              <w:pStyle w:val="Tabletext"/>
              <w:jc w:val="center"/>
            </w:pPr>
          </w:p>
          <w:p w14:paraId="36641736" w14:textId="443A7DEF" w:rsidR="00272BEB" w:rsidRDefault="00272BEB" w:rsidP="00226C1E">
            <w:pPr>
              <w:pStyle w:val="Tabletext"/>
              <w:jc w:val="center"/>
            </w:pPr>
            <w:r>
              <w:t>10%</w:t>
            </w:r>
          </w:p>
          <w:p w14:paraId="05D628AB" w14:textId="77777777" w:rsidR="00C42988" w:rsidRDefault="00C42988" w:rsidP="00226C1E">
            <w:pPr>
              <w:pStyle w:val="Tabletext"/>
              <w:jc w:val="center"/>
            </w:pPr>
          </w:p>
          <w:p w14:paraId="7AAF863E" w14:textId="77777777" w:rsidR="00C42988" w:rsidRDefault="00C42988" w:rsidP="00226C1E">
            <w:pPr>
              <w:pStyle w:val="Tabletext"/>
              <w:jc w:val="center"/>
            </w:pPr>
          </w:p>
          <w:p w14:paraId="7A2E934A" w14:textId="0E439DC5" w:rsidR="00C42988" w:rsidRDefault="00E45F7A" w:rsidP="00226C1E">
            <w:pPr>
              <w:pStyle w:val="Tabletext"/>
              <w:jc w:val="center"/>
            </w:pPr>
            <w:r>
              <w:t>Pass/Fail</w:t>
            </w:r>
          </w:p>
          <w:p w14:paraId="30D45F46" w14:textId="77777777" w:rsidR="00C42988" w:rsidRDefault="00C42988" w:rsidP="00226C1E">
            <w:pPr>
              <w:pStyle w:val="Tabletext"/>
              <w:jc w:val="center"/>
            </w:pPr>
          </w:p>
          <w:p w14:paraId="72342FCB" w14:textId="77777777" w:rsidR="00C42988" w:rsidRDefault="00C42988" w:rsidP="00226C1E">
            <w:pPr>
              <w:pStyle w:val="Tabletext"/>
              <w:jc w:val="center"/>
            </w:pPr>
          </w:p>
          <w:p w14:paraId="423B06CE" w14:textId="6CE4506C" w:rsidR="00C932B7" w:rsidRDefault="00C932B7" w:rsidP="00226C1E">
            <w:pPr>
              <w:pStyle w:val="Tabletext"/>
              <w:jc w:val="center"/>
            </w:pPr>
          </w:p>
          <w:p w14:paraId="65BAE5D9" w14:textId="77777777" w:rsidR="00D24084" w:rsidRDefault="00D24084" w:rsidP="00226C1E">
            <w:pPr>
              <w:pStyle w:val="Tabletext"/>
              <w:jc w:val="center"/>
            </w:pPr>
          </w:p>
          <w:p w14:paraId="109F0EE0" w14:textId="5308542D" w:rsidR="00C42988" w:rsidRDefault="001E2778" w:rsidP="00226C1E">
            <w:pPr>
              <w:pStyle w:val="Tabletext"/>
              <w:jc w:val="center"/>
            </w:pPr>
            <w:r>
              <w:t>2</w:t>
            </w:r>
            <w:r w:rsidR="00C42988">
              <w:t>0%</w:t>
            </w:r>
          </w:p>
          <w:p w14:paraId="3CBCF6CF" w14:textId="77777777" w:rsidR="00C932B7" w:rsidRDefault="00C932B7" w:rsidP="00226C1E">
            <w:pPr>
              <w:pStyle w:val="Tabletext"/>
              <w:jc w:val="center"/>
            </w:pPr>
          </w:p>
          <w:p w14:paraId="2098D9F5" w14:textId="77777777" w:rsidR="00C932B7" w:rsidRDefault="00C932B7" w:rsidP="00226C1E">
            <w:pPr>
              <w:pStyle w:val="Tabletext"/>
              <w:jc w:val="center"/>
            </w:pPr>
          </w:p>
          <w:p w14:paraId="4AE8D04D" w14:textId="77777777" w:rsidR="00C932B7" w:rsidRDefault="00C932B7" w:rsidP="00226C1E">
            <w:pPr>
              <w:pStyle w:val="Tabletext"/>
              <w:jc w:val="center"/>
            </w:pPr>
          </w:p>
          <w:p w14:paraId="7C59D16D" w14:textId="77777777" w:rsidR="00C932B7" w:rsidRDefault="00C932B7" w:rsidP="00226C1E">
            <w:pPr>
              <w:pStyle w:val="Tabletext"/>
              <w:jc w:val="center"/>
            </w:pPr>
          </w:p>
          <w:p w14:paraId="673741B0" w14:textId="77777777" w:rsidR="00B04CFF" w:rsidRDefault="00B04CFF" w:rsidP="00A60163">
            <w:pPr>
              <w:pStyle w:val="Tabletext"/>
            </w:pPr>
          </w:p>
          <w:p w14:paraId="7FC5F5DB" w14:textId="58BF1E8F" w:rsidR="00B04CFF" w:rsidRDefault="00B04CFF" w:rsidP="00B04CFF">
            <w:pPr>
              <w:pStyle w:val="Tabletext"/>
              <w:jc w:val="center"/>
            </w:pPr>
          </w:p>
        </w:tc>
      </w:tr>
    </w:tbl>
    <w:p w14:paraId="5DC23C5E" w14:textId="75B03629" w:rsidR="00D47589" w:rsidRPr="00D47589" w:rsidRDefault="00D47589" w:rsidP="00D47589">
      <w:pPr>
        <w:pStyle w:val="Heading4"/>
      </w:pPr>
      <w:r w:rsidRPr="00D47589">
        <w:t>Guidance</w:t>
      </w:r>
    </w:p>
    <w:p w14:paraId="7F92B7F0" w14:textId="573EEE10" w:rsidR="00D47589" w:rsidRPr="00D47589" w:rsidRDefault="00D47589" w:rsidP="00D47589">
      <w:pPr>
        <w:pStyle w:val="Numberedtext"/>
      </w:pPr>
      <w:r w:rsidRPr="00D47589">
        <w:t>Prospective suppliers must</w:t>
      </w:r>
      <w:r w:rsidR="009130EF">
        <w:t xml:space="preserve"> provide a </w:t>
      </w:r>
      <w:r w:rsidR="008E7DF4" w:rsidRPr="008E7DF4">
        <w:t xml:space="preserve">single price for annual unlimited number of surveys through a portal with a results report on each. </w:t>
      </w:r>
      <w:r w:rsidR="009130EF">
        <w:t xml:space="preserve">Suppliers </w:t>
      </w:r>
      <w:r w:rsidR="006A7F88">
        <w:t xml:space="preserve">must also </w:t>
      </w:r>
      <w:r w:rsidRPr="00D47589">
        <w:t xml:space="preserve">highlight any areas which do not fully meet the requirement. </w:t>
      </w:r>
    </w:p>
    <w:p w14:paraId="3AA77191" w14:textId="77777777" w:rsidR="00D47589" w:rsidRPr="00D47589" w:rsidRDefault="00D47589" w:rsidP="00D47589">
      <w:pPr>
        <w:pStyle w:val="Numberedtext"/>
      </w:pPr>
      <w:r w:rsidRPr="00D47589">
        <w:t xml:space="preserve">Supporting material that is not directly relevant to the </w:t>
      </w:r>
      <w:r w:rsidR="00BF200B">
        <w:t>tender</w:t>
      </w:r>
      <w:r w:rsidRPr="00D47589">
        <w:t xml:space="preserve"> response should be included as appendices.</w:t>
      </w:r>
    </w:p>
    <w:p w14:paraId="6A3C7BD2" w14:textId="0271585D" w:rsidR="00226C1E" w:rsidRDefault="00D47589" w:rsidP="00D47589">
      <w:pPr>
        <w:pStyle w:val="Numberedtext"/>
      </w:pPr>
      <w:r w:rsidRPr="00D47589">
        <w:t>The award criteria in</w:t>
      </w:r>
      <w:r w:rsidRPr="00D47589">
        <w:rPr>
          <w:b/>
          <w:bCs/>
          <w:color w:val="404040" w:themeColor="text1" w:themeTint="BF"/>
        </w:rPr>
        <w:t xml:space="preserve"> </w:t>
      </w:r>
      <w:r w:rsidRPr="00EF191B">
        <w:rPr>
          <w:b/>
          <w:bCs/>
        </w:rPr>
        <w:t>paragraph</w:t>
      </w:r>
      <w:r w:rsidR="00055E43">
        <w:rPr>
          <w:b/>
          <w:bCs/>
        </w:rPr>
        <w:t xml:space="preserve"> </w:t>
      </w:r>
      <w:r w:rsidR="00C82044">
        <w:rPr>
          <w:b/>
          <w:bCs/>
        </w:rPr>
        <w:t>2</w:t>
      </w:r>
      <w:r w:rsidR="002C7E6C">
        <w:rPr>
          <w:b/>
          <w:bCs/>
        </w:rPr>
        <w:t>5</w:t>
      </w:r>
      <w:r w:rsidRPr="00D47589">
        <w:rPr>
          <w:color w:val="404040" w:themeColor="text1" w:themeTint="BF"/>
        </w:rPr>
        <w:t xml:space="preserve"> </w:t>
      </w:r>
      <w:r w:rsidRPr="00D47589">
        <w:t>are brought to the attention of prospective suppliers.</w:t>
      </w:r>
    </w:p>
    <w:p w14:paraId="1256A498" w14:textId="36620A93" w:rsidR="00D47589" w:rsidRPr="00D47589" w:rsidRDefault="00D47589" w:rsidP="00A216E3">
      <w:pPr>
        <w:pStyle w:val="Heading3"/>
      </w:pPr>
      <w:r w:rsidRPr="00D47589">
        <w:t xml:space="preserve">Specification of requirements </w:t>
      </w:r>
    </w:p>
    <w:p w14:paraId="3CD5F022" w14:textId="77777777" w:rsidR="000619F3" w:rsidRPr="00557D38" w:rsidRDefault="000619F3" w:rsidP="008B132F">
      <w:pPr>
        <w:pStyle w:val="Heading4"/>
      </w:pPr>
      <w:r>
        <w:t>Introduction</w:t>
      </w:r>
    </w:p>
    <w:p w14:paraId="766A26FC" w14:textId="55FC1AA3" w:rsidR="000619F3" w:rsidRPr="005C525D" w:rsidRDefault="000619F3" w:rsidP="000619F3">
      <w:pPr>
        <w:pStyle w:val="Numberedtext"/>
        <w:rPr>
          <w:color w:val="595959" w:themeColor="text1" w:themeTint="A6"/>
        </w:rPr>
      </w:pPr>
      <w:r w:rsidRPr="005C525D">
        <w:rPr>
          <w:color w:val="595959" w:themeColor="text1" w:themeTint="A6"/>
        </w:rPr>
        <w:t>The WAO wishes to procure a</w:t>
      </w:r>
      <w:r w:rsidR="0052507F">
        <w:rPr>
          <w:color w:val="595959" w:themeColor="text1" w:themeTint="A6"/>
        </w:rPr>
        <w:t xml:space="preserve"> digital platform tha</w:t>
      </w:r>
      <w:r w:rsidRPr="005C525D">
        <w:rPr>
          <w:color w:val="595959" w:themeColor="text1" w:themeTint="A6"/>
        </w:rPr>
        <w:t xml:space="preserve">t </w:t>
      </w:r>
      <w:r w:rsidR="006B5D2C">
        <w:rPr>
          <w:color w:val="595959" w:themeColor="text1" w:themeTint="A6"/>
        </w:rPr>
        <w:t xml:space="preserve">enables us to </w:t>
      </w:r>
      <w:r w:rsidR="00AF1C85">
        <w:rPr>
          <w:color w:val="595959" w:themeColor="text1" w:themeTint="A6"/>
        </w:rPr>
        <w:t>run</w:t>
      </w:r>
      <w:r w:rsidR="000377BC">
        <w:rPr>
          <w:color w:val="595959" w:themeColor="text1" w:themeTint="A6"/>
        </w:rPr>
        <w:t xml:space="preserve"> </w:t>
      </w:r>
      <w:r w:rsidR="00BF39F0">
        <w:rPr>
          <w:color w:val="595959" w:themeColor="text1" w:themeTint="A6"/>
        </w:rPr>
        <w:t xml:space="preserve">an </w:t>
      </w:r>
      <w:r w:rsidR="00BF39F0" w:rsidRPr="00BF39F0">
        <w:rPr>
          <w:color w:val="595959" w:themeColor="text1" w:themeTint="A6"/>
        </w:rPr>
        <w:t xml:space="preserve">unlimited number of </w:t>
      </w:r>
      <w:r w:rsidR="000377BC">
        <w:rPr>
          <w:color w:val="595959" w:themeColor="text1" w:themeTint="A6"/>
        </w:rPr>
        <w:t>bilingual (Welsh and English)</w:t>
      </w:r>
      <w:r w:rsidR="00AF1C85">
        <w:rPr>
          <w:color w:val="595959" w:themeColor="text1" w:themeTint="A6"/>
        </w:rPr>
        <w:t xml:space="preserve"> internal </w:t>
      </w:r>
      <w:r w:rsidR="00962FB8">
        <w:rPr>
          <w:color w:val="595959" w:themeColor="text1" w:themeTint="A6"/>
        </w:rPr>
        <w:t xml:space="preserve">staff </w:t>
      </w:r>
      <w:r w:rsidR="006B5D2C">
        <w:rPr>
          <w:color w:val="595959" w:themeColor="text1" w:themeTint="A6"/>
        </w:rPr>
        <w:t>survey</w:t>
      </w:r>
      <w:r w:rsidR="00962FB8">
        <w:rPr>
          <w:color w:val="595959" w:themeColor="text1" w:themeTint="A6"/>
        </w:rPr>
        <w:t>s</w:t>
      </w:r>
      <w:r w:rsidR="006B5D2C">
        <w:rPr>
          <w:color w:val="595959" w:themeColor="text1" w:themeTint="A6"/>
        </w:rPr>
        <w:t xml:space="preserve"> </w:t>
      </w:r>
      <w:r w:rsidRPr="005C525D">
        <w:rPr>
          <w:color w:val="595959" w:themeColor="text1" w:themeTint="A6"/>
        </w:rPr>
        <w:t xml:space="preserve">at various times </w:t>
      </w:r>
      <w:r w:rsidR="00390146">
        <w:rPr>
          <w:color w:val="595959" w:themeColor="text1" w:themeTint="A6"/>
        </w:rPr>
        <w:t>during</w:t>
      </w:r>
      <w:r w:rsidRPr="005C525D">
        <w:rPr>
          <w:color w:val="595959" w:themeColor="text1" w:themeTint="A6"/>
        </w:rPr>
        <w:t xml:space="preserve"> the year.</w:t>
      </w:r>
      <w:r w:rsidR="006B5D2C" w:rsidRPr="006B5D2C">
        <w:rPr>
          <w:color w:val="595959" w:themeColor="text1" w:themeTint="A6"/>
        </w:rPr>
        <w:t xml:space="preserve"> </w:t>
      </w:r>
      <w:r w:rsidR="006B5D2C">
        <w:rPr>
          <w:color w:val="595959" w:themeColor="text1" w:themeTint="A6"/>
        </w:rPr>
        <w:t>This includes</w:t>
      </w:r>
      <w:r w:rsidR="004A220F">
        <w:rPr>
          <w:color w:val="595959" w:themeColor="text1" w:themeTint="A6"/>
        </w:rPr>
        <w:t xml:space="preserve"> topic specific surveys and larger scale </w:t>
      </w:r>
      <w:r w:rsidR="0008752C">
        <w:rPr>
          <w:color w:val="595959" w:themeColor="text1" w:themeTint="A6"/>
        </w:rPr>
        <w:t>all-staff</w:t>
      </w:r>
      <w:r w:rsidR="004A220F">
        <w:rPr>
          <w:color w:val="595959" w:themeColor="text1" w:themeTint="A6"/>
        </w:rPr>
        <w:t xml:space="preserve"> surveys.</w:t>
      </w:r>
    </w:p>
    <w:p w14:paraId="7C1E9B18" w14:textId="3465C8DD" w:rsidR="000619F3" w:rsidRPr="005C525D" w:rsidRDefault="000619F3" w:rsidP="000619F3">
      <w:pPr>
        <w:pStyle w:val="Numberedtext"/>
        <w:rPr>
          <w:color w:val="595959" w:themeColor="text1" w:themeTint="A6"/>
        </w:rPr>
      </w:pPr>
      <w:r w:rsidRPr="005C525D">
        <w:rPr>
          <w:color w:val="595959" w:themeColor="text1" w:themeTint="A6"/>
        </w:rPr>
        <w:t xml:space="preserve">The Contract for the product or service will be for an initial period of 36 months, with an option to extend for a further </w:t>
      </w:r>
      <w:r w:rsidR="003119C6" w:rsidRPr="005C525D">
        <w:rPr>
          <w:color w:val="595959" w:themeColor="text1" w:themeTint="A6"/>
        </w:rPr>
        <w:t xml:space="preserve">1 x </w:t>
      </w:r>
      <w:r w:rsidR="0033711B" w:rsidRPr="005C525D">
        <w:rPr>
          <w:color w:val="595959" w:themeColor="text1" w:themeTint="A6"/>
        </w:rPr>
        <w:t>12-month</w:t>
      </w:r>
      <w:r w:rsidRPr="005C525D">
        <w:rPr>
          <w:color w:val="595959" w:themeColor="text1" w:themeTint="A6"/>
        </w:rPr>
        <w:t xml:space="preserve"> interval at the sole discretion of the WAO.</w:t>
      </w:r>
    </w:p>
    <w:p w14:paraId="3D30F2C9" w14:textId="77777777" w:rsidR="000619F3" w:rsidRPr="00E42C7B" w:rsidRDefault="000619F3" w:rsidP="008B132F">
      <w:pPr>
        <w:pStyle w:val="Heading4"/>
      </w:pPr>
      <w:r w:rsidRPr="00E42C7B">
        <w:t>Project Management</w:t>
      </w:r>
    </w:p>
    <w:p w14:paraId="19DEE7A8" w14:textId="514ED10C" w:rsidR="000619F3" w:rsidRPr="005C525D" w:rsidRDefault="000619F3" w:rsidP="000619F3">
      <w:pPr>
        <w:pStyle w:val="Numberedtext"/>
        <w:rPr>
          <w:color w:val="595959" w:themeColor="text1" w:themeTint="A6"/>
        </w:rPr>
      </w:pPr>
      <w:r w:rsidRPr="005C525D">
        <w:rPr>
          <w:color w:val="595959" w:themeColor="text1" w:themeTint="A6"/>
        </w:rPr>
        <w:t>The Supplier must operate under relevant professional guidelines</w:t>
      </w:r>
      <w:r w:rsidR="00485C82">
        <w:rPr>
          <w:color w:val="595959" w:themeColor="text1" w:themeTint="A6"/>
        </w:rPr>
        <w:t xml:space="preserve">, such as the </w:t>
      </w:r>
      <w:hyperlink r:id="rId21" w:history="1">
        <w:r w:rsidR="00485C82" w:rsidRPr="004D4284">
          <w:rPr>
            <w:rStyle w:val="Hyperlink"/>
          </w:rPr>
          <w:t>Market Research Society</w:t>
        </w:r>
        <w:r w:rsidR="00810C24" w:rsidRPr="004D4284">
          <w:rPr>
            <w:rStyle w:val="Hyperlink"/>
          </w:rPr>
          <w:t xml:space="preserve"> Code</w:t>
        </w:r>
        <w:r w:rsidR="00776D9C" w:rsidRPr="004D4284">
          <w:rPr>
            <w:rStyle w:val="Hyperlink"/>
          </w:rPr>
          <w:t xml:space="preserve"> of Conduct</w:t>
        </w:r>
      </w:hyperlink>
      <w:r w:rsidR="00810C24">
        <w:rPr>
          <w:color w:val="595959" w:themeColor="text1" w:themeTint="A6"/>
        </w:rPr>
        <w:t>.</w:t>
      </w:r>
    </w:p>
    <w:p w14:paraId="530F909C" w14:textId="7428DB4A" w:rsidR="000619F3" w:rsidRPr="005C525D" w:rsidRDefault="00A344E0" w:rsidP="000619F3">
      <w:pPr>
        <w:pStyle w:val="Numberedtext"/>
        <w:rPr>
          <w:color w:val="595959" w:themeColor="text1" w:themeTint="A6"/>
        </w:rPr>
      </w:pPr>
      <w:r w:rsidRPr="00A344E0">
        <w:rPr>
          <w:color w:val="595959" w:themeColor="text1" w:themeTint="A6"/>
        </w:rPr>
        <w:t xml:space="preserve">The supplier will provide initial </w:t>
      </w:r>
      <w:r w:rsidR="001B526D">
        <w:rPr>
          <w:color w:val="595959" w:themeColor="text1" w:themeTint="A6"/>
        </w:rPr>
        <w:t xml:space="preserve">guidance and </w:t>
      </w:r>
      <w:r w:rsidRPr="00A344E0">
        <w:rPr>
          <w:color w:val="595959" w:themeColor="text1" w:themeTint="A6"/>
        </w:rPr>
        <w:t>training o</w:t>
      </w:r>
      <w:r w:rsidR="002028DC">
        <w:rPr>
          <w:color w:val="595959" w:themeColor="text1" w:themeTint="A6"/>
        </w:rPr>
        <w:t>n</w:t>
      </w:r>
      <w:r w:rsidRPr="00A344E0">
        <w:rPr>
          <w:color w:val="595959" w:themeColor="text1" w:themeTint="A6"/>
        </w:rPr>
        <w:t xml:space="preserve"> use of the platform to the staff who will be the main users of the platform. They will also offer </w:t>
      </w:r>
      <w:r w:rsidR="00E2144D">
        <w:rPr>
          <w:color w:val="595959" w:themeColor="text1" w:themeTint="A6"/>
        </w:rPr>
        <w:t xml:space="preserve">ongoing </w:t>
      </w:r>
      <w:r w:rsidRPr="00A344E0">
        <w:rPr>
          <w:color w:val="595959" w:themeColor="text1" w:themeTint="A6"/>
        </w:rPr>
        <w:t xml:space="preserve">support </w:t>
      </w:r>
      <w:proofErr w:type="gramStart"/>
      <w:r w:rsidRPr="00A344E0">
        <w:rPr>
          <w:color w:val="595959" w:themeColor="text1" w:themeTint="A6"/>
        </w:rPr>
        <w:t>during the course of</w:t>
      </w:r>
      <w:proofErr w:type="gramEnd"/>
      <w:r w:rsidRPr="00A344E0">
        <w:rPr>
          <w:color w:val="595959" w:themeColor="text1" w:themeTint="A6"/>
        </w:rPr>
        <w:t xml:space="preserve"> the contract for users who are building surveys and </w:t>
      </w:r>
      <w:r w:rsidR="00144A7B">
        <w:rPr>
          <w:color w:val="595959" w:themeColor="text1" w:themeTint="A6"/>
        </w:rPr>
        <w:t>analysing results</w:t>
      </w:r>
      <w:r w:rsidR="000619F3" w:rsidRPr="005C525D">
        <w:rPr>
          <w:color w:val="595959" w:themeColor="text1" w:themeTint="A6"/>
        </w:rPr>
        <w:t>.</w:t>
      </w:r>
    </w:p>
    <w:p w14:paraId="172B96E0" w14:textId="77777777" w:rsidR="000619F3" w:rsidRPr="00557D38" w:rsidRDefault="000619F3" w:rsidP="00E737AE">
      <w:pPr>
        <w:pStyle w:val="Heading4"/>
      </w:pPr>
      <w:r>
        <w:lastRenderedPageBreak/>
        <w:t>Questionnaire and Survey Requirement</w:t>
      </w:r>
    </w:p>
    <w:p w14:paraId="4DF8357A" w14:textId="07C61800" w:rsidR="00AF0EEA" w:rsidRPr="005C525D" w:rsidRDefault="00E750D3" w:rsidP="00AF0EEA">
      <w:pPr>
        <w:pStyle w:val="Numberedtext"/>
        <w:rPr>
          <w:color w:val="595959" w:themeColor="text1" w:themeTint="A6"/>
        </w:rPr>
      </w:pPr>
      <w:r w:rsidRPr="00E750D3">
        <w:rPr>
          <w:color w:val="595959" w:themeColor="text1" w:themeTint="A6"/>
        </w:rPr>
        <w:t>The supplier will provide secure access to a software platform through which Audit Wales staff with administrative permissions can create bilingual staff surveys (Welsh and English), either on a bespoke basis or through using/adapting suggested templates</w:t>
      </w:r>
      <w:r w:rsidR="00AF0EEA" w:rsidRPr="005C525D">
        <w:rPr>
          <w:color w:val="595959" w:themeColor="text1" w:themeTint="A6"/>
        </w:rPr>
        <w:t>.</w:t>
      </w:r>
    </w:p>
    <w:p w14:paraId="46286E19" w14:textId="3006E42F" w:rsidR="00AF0EEA" w:rsidRDefault="00AE7915" w:rsidP="00AF0EEA">
      <w:pPr>
        <w:pStyle w:val="Numberedtext"/>
        <w:rPr>
          <w:color w:val="595959" w:themeColor="text1" w:themeTint="A6"/>
        </w:rPr>
      </w:pPr>
      <w:r w:rsidRPr="00AE7915">
        <w:rPr>
          <w:color w:val="595959" w:themeColor="text1" w:themeTint="A6"/>
        </w:rPr>
        <w:t>The software provided by the supplier will enable participation in the surveys by all or sub-groups of staff at any time in the year via unique links or an equivalent mechanism to ensure confidentiality and data protection</w:t>
      </w:r>
      <w:r w:rsidR="00AF0EEA">
        <w:rPr>
          <w:color w:val="595959" w:themeColor="text1" w:themeTint="A6"/>
        </w:rPr>
        <w:t>.</w:t>
      </w:r>
    </w:p>
    <w:p w14:paraId="2DA94E56" w14:textId="2F8A5978" w:rsidR="00A31AFC" w:rsidRDefault="00A31AFC" w:rsidP="00AF0EEA">
      <w:pPr>
        <w:pStyle w:val="Numberedtext"/>
        <w:rPr>
          <w:color w:val="595959" w:themeColor="text1" w:themeTint="A6"/>
        </w:rPr>
      </w:pPr>
      <w:r>
        <w:rPr>
          <w:color w:val="595959" w:themeColor="text1" w:themeTint="A6"/>
        </w:rPr>
        <w:t>For each page in a particular survey</w:t>
      </w:r>
      <w:r w:rsidR="008C78D3">
        <w:rPr>
          <w:color w:val="595959" w:themeColor="text1" w:themeTint="A6"/>
        </w:rPr>
        <w:t xml:space="preserve">, </w:t>
      </w:r>
      <w:r w:rsidR="0043000E">
        <w:rPr>
          <w:color w:val="595959" w:themeColor="text1" w:themeTint="A6"/>
        </w:rPr>
        <w:t>th</w:t>
      </w:r>
      <w:r w:rsidR="0087315A">
        <w:rPr>
          <w:color w:val="595959" w:themeColor="text1" w:themeTint="A6"/>
        </w:rPr>
        <w:t>e</w:t>
      </w:r>
      <w:r w:rsidR="0043000E">
        <w:rPr>
          <w:color w:val="595959" w:themeColor="text1" w:themeTint="A6"/>
        </w:rPr>
        <w:t xml:space="preserve"> software will enable toggling between the Welsh and English version</w:t>
      </w:r>
      <w:r w:rsidR="0087315A">
        <w:rPr>
          <w:color w:val="595959" w:themeColor="text1" w:themeTint="A6"/>
        </w:rPr>
        <w:t>s of that page.</w:t>
      </w:r>
      <w:r w:rsidR="001A472F">
        <w:rPr>
          <w:color w:val="595959" w:themeColor="text1" w:themeTint="A6"/>
        </w:rPr>
        <w:t xml:space="preserve"> T</w:t>
      </w:r>
      <w:r w:rsidR="002D6813">
        <w:rPr>
          <w:color w:val="595959" w:themeColor="text1" w:themeTint="A6"/>
        </w:rPr>
        <w:t>he survey software will also enable</w:t>
      </w:r>
      <w:r w:rsidR="00D94FB2">
        <w:rPr>
          <w:color w:val="595959" w:themeColor="text1" w:themeTint="A6"/>
        </w:rPr>
        <w:t xml:space="preserve"> staff to</w:t>
      </w:r>
      <w:r w:rsidR="009C781D">
        <w:rPr>
          <w:color w:val="595959" w:themeColor="text1" w:themeTint="A6"/>
        </w:rPr>
        <w:t xml:space="preserve"> </w:t>
      </w:r>
      <w:r w:rsidR="00736181">
        <w:rPr>
          <w:color w:val="595959" w:themeColor="text1" w:themeTint="A6"/>
        </w:rPr>
        <w:t xml:space="preserve">revisit, </w:t>
      </w:r>
      <w:r w:rsidR="009C781D">
        <w:rPr>
          <w:color w:val="595959" w:themeColor="text1" w:themeTint="A6"/>
        </w:rPr>
        <w:t xml:space="preserve">review </w:t>
      </w:r>
      <w:r w:rsidR="00845FF9">
        <w:rPr>
          <w:color w:val="595959" w:themeColor="text1" w:themeTint="A6"/>
        </w:rPr>
        <w:t>and amend</w:t>
      </w:r>
      <w:r w:rsidR="00761648">
        <w:rPr>
          <w:color w:val="595959" w:themeColor="text1" w:themeTint="A6"/>
        </w:rPr>
        <w:t xml:space="preserve"> answers to </w:t>
      </w:r>
      <w:r w:rsidR="007933E1">
        <w:rPr>
          <w:color w:val="595959" w:themeColor="text1" w:themeTint="A6"/>
        </w:rPr>
        <w:t xml:space="preserve">all </w:t>
      </w:r>
      <w:r w:rsidR="00761648">
        <w:rPr>
          <w:color w:val="595959" w:themeColor="text1" w:themeTint="A6"/>
        </w:rPr>
        <w:t>survey questions before submitting their response.</w:t>
      </w:r>
    </w:p>
    <w:p w14:paraId="73D2E1DC" w14:textId="46705BFD" w:rsidR="00AE7915" w:rsidRDefault="00CD6442" w:rsidP="00AF0EEA">
      <w:pPr>
        <w:pStyle w:val="Numberedtext"/>
        <w:rPr>
          <w:color w:val="595959" w:themeColor="text1" w:themeTint="A6"/>
        </w:rPr>
      </w:pPr>
      <w:r w:rsidRPr="00CD6442">
        <w:rPr>
          <w:color w:val="595959" w:themeColor="text1" w:themeTint="A6"/>
        </w:rPr>
        <w:t xml:space="preserve">The digital platform area </w:t>
      </w:r>
      <w:r w:rsidR="00153F53">
        <w:rPr>
          <w:color w:val="595959" w:themeColor="text1" w:themeTint="A6"/>
        </w:rPr>
        <w:t xml:space="preserve">must be accessible </w:t>
      </w:r>
      <w:r w:rsidR="00153F53" w:rsidRPr="00153F53">
        <w:rPr>
          <w:color w:val="595959" w:themeColor="text1" w:themeTint="A6"/>
        </w:rPr>
        <w:t>online (including via smartphone)</w:t>
      </w:r>
      <w:r w:rsidRPr="00CD6442">
        <w:rPr>
          <w:color w:val="595959" w:themeColor="text1" w:themeTint="A6"/>
        </w:rPr>
        <w:t xml:space="preserve"> to survey participants</w:t>
      </w:r>
      <w:r w:rsidR="00F820FB">
        <w:rPr>
          <w:color w:val="595959" w:themeColor="text1" w:themeTint="A6"/>
        </w:rPr>
        <w:t xml:space="preserve">, </w:t>
      </w:r>
      <w:r w:rsidRPr="00CD6442">
        <w:rPr>
          <w:color w:val="595959" w:themeColor="text1" w:themeTint="A6"/>
        </w:rPr>
        <w:t xml:space="preserve">must work on the </w:t>
      </w:r>
      <w:proofErr w:type="gramStart"/>
      <w:r w:rsidRPr="00CD6442">
        <w:rPr>
          <w:color w:val="595959" w:themeColor="text1" w:themeTint="A6"/>
        </w:rPr>
        <w:t>most commonly used</w:t>
      </w:r>
      <w:proofErr w:type="gramEnd"/>
      <w:r w:rsidRPr="00CD6442">
        <w:rPr>
          <w:color w:val="595959" w:themeColor="text1" w:themeTint="A6"/>
        </w:rPr>
        <w:t xml:space="preserve"> assistive technologies and meet level AA of the Web Content Accessibility Guidelines 2.2 or equivalent.</w:t>
      </w:r>
    </w:p>
    <w:p w14:paraId="5657A195" w14:textId="12AB20FB" w:rsidR="00602494" w:rsidRPr="005C525D" w:rsidRDefault="00602494" w:rsidP="00AF0EEA">
      <w:pPr>
        <w:pStyle w:val="Numberedtext"/>
        <w:rPr>
          <w:color w:val="595959" w:themeColor="text1" w:themeTint="A6"/>
        </w:rPr>
      </w:pPr>
      <w:r w:rsidRPr="00602494">
        <w:rPr>
          <w:color w:val="595959" w:themeColor="text1" w:themeTint="A6"/>
        </w:rPr>
        <w:t>For each survey, the platform will enable integra</w:t>
      </w:r>
      <w:r>
        <w:rPr>
          <w:color w:val="595959" w:themeColor="text1" w:themeTint="A6"/>
        </w:rPr>
        <w:t>tion of</w:t>
      </w:r>
      <w:r w:rsidRPr="00602494">
        <w:rPr>
          <w:color w:val="595959" w:themeColor="text1" w:themeTint="A6"/>
        </w:rPr>
        <w:t xml:space="preserve"> Audit Wales branding</w:t>
      </w:r>
      <w:r w:rsidR="005F29E4">
        <w:rPr>
          <w:color w:val="595959" w:themeColor="text1" w:themeTint="A6"/>
        </w:rPr>
        <w:t xml:space="preserve"> and</w:t>
      </w:r>
      <w:r w:rsidRPr="00602494">
        <w:rPr>
          <w:color w:val="595959" w:themeColor="text1" w:themeTint="A6"/>
        </w:rPr>
        <w:t xml:space="preserve"> insertion of a link to a suitable WAO privacy notice for that survey</w:t>
      </w:r>
      <w:r>
        <w:rPr>
          <w:color w:val="595959" w:themeColor="text1" w:themeTint="A6"/>
        </w:rPr>
        <w:t>.</w:t>
      </w:r>
    </w:p>
    <w:p w14:paraId="61F058A8" w14:textId="4923A186" w:rsidR="00F747B2" w:rsidRDefault="00BD29A0" w:rsidP="000619F3">
      <w:pPr>
        <w:pStyle w:val="Numberedtext"/>
        <w:rPr>
          <w:color w:val="595959" w:themeColor="text1" w:themeTint="A6"/>
        </w:rPr>
      </w:pPr>
      <w:r>
        <w:rPr>
          <w:color w:val="595959" w:themeColor="text1" w:themeTint="A6"/>
        </w:rPr>
        <w:t>D</w:t>
      </w:r>
      <w:r w:rsidR="00F747B2" w:rsidRPr="00F747B2">
        <w:rPr>
          <w:color w:val="595959" w:themeColor="text1" w:themeTint="A6"/>
        </w:rPr>
        <w:t xml:space="preserve">uring surveys, the platform will enable </w:t>
      </w:r>
      <w:r>
        <w:rPr>
          <w:color w:val="595959" w:themeColor="text1" w:themeTint="A6"/>
        </w:rPr>
        <w:t xml:space="preserve">live </w:t>
      </w:r>
      <w:r w:rsidR="00F747B2" w:rsidRPr="00F747B2">
        <w:rPr>
          <w:color w:val="595959" w:themeColor="text1" w:themeTint="A6"/>
        </w:rPr>
        <w:t>participation rate and results analysis.</w:t>
      </w:r>
    </w:p>
    <w:p w14:paraId="6398AE78" w14:textId="77777777" w:rsidR="000619F3" w:rsidRPr="004D2095" w:rsidRDefault="000619F3" w:rsidP="00E737AE">
      <w:pPr>
        <w:pStyle w:val="Heading4"/>
      </w:pPr>
      <w:bookmarkStart w:id="2" w:name="_Hlk9597873"/>
      <w:r w:rsidRPr="004D2095">
        <w:t>Data Analysis and Reporting</w:t>
      </w:r>
    </w:p>
    <w:bookmarkEnd w:id="2"/>
    <w:p w14:paraId="736A135F" w14:textId="034463F2" w:rsidR="000619F3" w:rsidRPr="00CF39BF" w:rsidRDefault="004768F3" w:rsidP="000619F3">
      <w:pPr>
        <w:pStyle w:val="Numberedtext"/>
        <w:rPr>
          <w:color w:val="595959" w:themeColor="text1" w:themeTint="A6"/>
        </w:rPr>
      </w:pPr>
      <w:r>
        <w:rPr>
          <w:color w:val="595959" w:themeColor="text1" w:themeTint="A6"/>
        </w:rPr>
        <w:t>A</w:t>
      </w:r>
      <w:r w:rsidRPr="004768F3">
        <w:rPr>
          <w:color w:val="595959" w:themeColor="text1" w:themeTint="A6"/>
        </w:rPr>
        <w:t xml:space="preserve">fter surveys, the platform will enable participation rate and results analysis, and insightful reporting. This will include functionality which provides </w:t>
      </w:r>
      <w:r w:rsidR="006C33E8">
        <w:rPr>
          <w:color w:val="595959" w:themeColor="text1" w:themeTint="A6"/>
        </w:rPr>
        <w:t>cont</w:t>
      </w:r>
      <w:r w:rsidRPr="004768F3">
        <w:rPr>
          <w:color w:val="595959" w:themeColor="text1" w:themeTint="A6"/>
        </w:rPr>
        <w:t>ent analysis for free text responses and provides a means of calculating useful survey metrics. The platform will also enable tailored reports to be shared with different groups of colleagues.</w:t>
      </w:r>
    </w:p>
    <w:p w14:paraId="1A815270" w14:textId="0F8CABA1" w:rsidR="000619F3" w:rsidRPr="00CF39BF" w:rsidRDefault="00B55130" w:rsidP="000619F3">
      <w:pPr>
        <w:pStyle w:val="Numberedtext"/>
        <w:rPr>
          <w:color w:val="595959" w:themeColor="text1" w:themeTint="A6"/>
        </w:rPr>
      </w:pPr>
      <w:r>
        <w:rPr>
          <w:color w:val="595959" w:themeColor="text1" w:themeTint="A6"/>
        </w:rPr>
        <w:t>It is desirable that t</w:t>
      </w:r>
      <w:r w:rsidR="00B55AB7" w:rsidRPr="00B55AB7">
        <w:rPr>
          <w:color w:val="595959" w:themeColor="text1" w:themeTint="A6"/>
        </w:rPr>
        <w:t xml:space="preserve">he platform will provide translation of survey participant’s free text comments (Welsh to English and English to Welsh) and enable the </w:t>
      </w:r>
      <w:r w:rsidR="001A0FCC">
        <w:rPr>
          <w:color w:val="595959" w:themeColor="text1" w:themeTint="A6"/>
        </w:rPr>
        <w:t xml:space="preserve">bilingual </w:t>
      </w:r>
      <w:r w:rsidR="00B55AB7" w:rsidRPr="00B55AB7">
        <w:rPr>
          <w:color w:val="595959" w:themeColor="text1" w:themeTint="A6"/>
        </w:rPr>
        <w:t>reporting of results</w:t>
      </w:r>
      <w:r w:rsidR="000619F3" w:rsidRPr="00CF39BF">
        <w:rPr>
          <w:color w:val="595959" w:themeColor="text1" w:themeTint="A6"/>
        </w:rPr>
        <w:t xml:space="preserve">. </w:t>
      </w:r>
    </w:p>
    <w:p w14:paraId="7FC02786" w14:textId="6A4197DE" w:rsidR="00D4457A" w:rsidRPr="009F0E1F" w:rsidRDefault="009A5341" w:rsidP="009F0E1F">
      <w:pPr>
        <w:pStyle w:val="Numberedtext"/>
        <w:rPr>
          <w:color w:val="595959" w:themeColor="text1" w:themeTint="A6"/>
        </w:rPr>
      </w:pPr>
      <w:r w:rsidRPr="00CF39BF">
        <w:rPr>
          <w:color w:val="595959" w:themeColor="text1" w:themeTint="A6"/>
        </w:rPr>
        <w:t xml:space="preserve">Where </w:t>
      </w:r>
      <w:r w:rsidR="00314FD3">
        <w:rPr>
          <w:color w:val="595959" w:themeColor="text1" w:themeTint="A6"/>
        </w:rPr>
        <w:t xml:space="preserve">anonymous </w:t>
      </w:r>
      <w:r w:rsidR="00CD3441">
        <w:rPr>
          <w:color w:val="595959" w:themeColor="text1" w:themeTint="A6"/>
        </w:rPr>
        <w:t xml:space="preserve">free text </w:t>
      </w:r>
      <w:r w:rsidRPr="00CF39BF">
        <w:rPr>
          <w:color w:val="595959" w:themeColor="text1" w:themeTint="A6"/>
        </w:rPr>
        <w:t xml:space="preserve">comments </w:t>
      </w:r>
      <w:r w:rsidR="00CD3441">
        <w:rPr>
          <w:color w:val="595959" w:themeColor="text1" w:themeTint="A6"/>
        </w:rPr>
        <w:t xml:space="preserve">are </w:t>
      </w:r>
      <w:r w:rsidRPr="00CF39BF">
        <w:rPr>
          <w:color w:val="595959" w:themeColor="text1" w:themeTint="A6"/>
        </w:rPr>
        <w:t xml:space="preserve">provided by </w:t>
      </w:r>
      <w:r w:rsidR="00EF1E82">
        <w:rPr>
          <w:color w:val="595959" w:themeColor="text1" w:themeTint="A6"/>
        </w:rPr>
        <w:t xml:space="preserve">survey </w:t>
      </w:r>
      <w:r w:rsidRPr="00CF39BF">
        <w:rPr>
          <w:color w:val="595959" w:themeColor="text1" w:themeTint="A6"/>
        </w:rPr>
        <w:t xml:space="preserve">participants, </w:t>
      </w:r>
      <w:r w:rsidR="009F0E1F">
        <w:rPr>
          <w:color w:val="595959" w:themeColor="text1" w:themeTint="A6"/>
        </w:rPr>
        <w:t>t</w:t>
      </w:r>
      <w:r w:rsidR="00DC2D15" w:rsidRPr="009F0E1F">
        <w:rPr>
          <w:color w:val="595959" w:themeColor="text1" w:themeTint="A6"/>
        </w:rPr>
        <w:t xml:space="preserve">he software platform </w:t>
      </w:r>
      <w:r w:rsidR="00877E51" w:rsidRPr="009F0E1F">
        <w:rPr>
          <w:color w:val="595959" w:themeColor="text1" w:themeTint="A6"/>
        </w:rPr>
        <w:t>must</w:t>
      </w:r>
      <w:r w:rsidR="00DC2D15" w:rsidRPr="009F0E1F">
        <w:rPr>
          <w:color w:val="595959" w:themeColor="text1" w:themeTint="A6"/>
        </w:rPr>
        <w:t xml:space="preserve"> enable Audit Wales staff with administrative permissions </w:t>
      </w:r>
      <w:r w:rsidR="00877E51" w:rsidRPr="009F0E1F">
        <w:rPr>
          <w:color w:val="595959" w:themeColor="text1" w:themeTint="A6"/>
        </w:rPr>
        <w:t>to</w:t>
      </w:r>
      <w:r w:rsidR="00905BD0" w:rsidRPr="009F0E1F">
        <w:rPr>
          <w:color w:val="595959" w:themeColor="text1" w:themeTint="A6"/>
        </w:rPr>
        <w:t xml:space="preserve"> </w:t>
      </w:r>
      <w:r w:rsidR="001C13F0" w:rsidRPr="009F0E1F">
        <w:rPr>
          <w:color w:val="595959" w:themeColor="text1" w:themeTint="A6"/>
        </w:rPr>
        <w:t xml:space="preserve">apply redactions to </w:t>
      </w:r>
      <w:r w:rsidR="00877E51" w:rsidRPr="009F0E1F">
        <w:rPr>
          <w:color w:val="595959" w:themeColor="text1" w:themeTint="A6"/>
        </w:rPr>
        <w:t xml:space="preserve">free text comments </w:t>
      </w:r>
      <w:proofErr w:type="spellStart"/>
      <w:proofErr w:type="gramStart"/>
      <w:r w:rsidR="00877E51" w:rsidRPr="009F0E1F">
        <w:rPr>
          <w:color w:val="595959" w:themeColor="text1" w:themeTint="A6"/>
        </w:rPr>
        <w:t>where</w:t>
      </w:r>
      <w:proofErr w:type="spellEnd"/>
      <w:proofErr w:type="gramEnd"/>
      <w:r w:rsidR="00877E51" w:rsidRPr="009F0E1F">
        <w:rPr>
          <w:color w:val="595959" w:themeColor="text1" w:themeTint="A6"/>
        </w:rPr>
        <w:t xml:space="preserve"> deemed necessary and appropriate</w:t>
      </w:r>
      <w:r w:rsidR="004E1CF3">
        <w:rPr>
          <w:color w:val="595959" w:themeColor="text1" w:themeTint="A6"/>
        </w:rPr>
        <w:t xml:space="preserve">, such as </w:t>
      </w:r>
      <w:r w:rsidR="00BA3CD6">
        <w:rPr>
          <w:color w:val="595959" w:themeColor="text1" w:themeTint="A6"/>
        </w:rPr>
        <w:t>where free text comments are to be shared with staff as part of results reporting</w:t>
      </w:r>
      <w:r w:rsidR="00877E51" w:rsidRPr="009F0E1F">
        <w:rPr>
          <w:color w:val="595959" w:themeColor="text1" w:themeTint="A6"/>
        </w:rPr>
        <w:t xml:space="preserve">. </w:t>
      </w:r>
      <w:r w:rsidR="00212601" w:rsidRPr="009F0E1F">
        <w:rPr>
          <w:color w:val="595959" w:themeColor="text1" w:themeTint="A6"/>
        </w:rPr>
        <w:t xml:space="preserve">This would </w:t>
      </w:r>
      <w:r w:rsidR="00D12913">
        <w:rPr>
          <w:color w:val="595959" w:themeColor="text1" w:themeTint="A6"/>
        </w:rPr>
        <w:t xml:space="preserve">for example </w:t>
      </w:r>
      <w:r w:rsidR="00212601" w:rsidRPr="009F0E1F">
        <w:rPr>
          <w:color w:val="595959" w:themeColor="text1" w:themeTint="A6"/>
        </w:rPr>
        <w:t xml:space="preserve">apply </w:t>
      </w:r>
      <w:r w:rsidR="00767D3B">
        <w:rPr>
          <w:color w:val="595959" w:themeColor="text1" w:themeTint="A6"/>
        </w:rPr>
        <w:t>(but no limited</w:t>
      </w:r>
      <w:r w:rsidR="00BF54CF">
        <w:rPr>
          <w:color w:val="595959" w:themeColor="text1" w:themeTint="A6"/>
        </w:rPr>
        <w:t xml:space="preserve">) </w:t>
      </w:r>
      <w:r w:rsidR="00212601" w:rsidRPr="009F0E1F">
        <w:rPr>
          <w:color w:val="595959" w:themeColor="text1" w:themeTint="A6"/>
        </w:rPr>
        <w:t xml:space="preserve">to </w:t>
      </w:r>
      <w:r w:rsidR="00905BD0" w:rsidRPr="009F0E1F">
        <w:rPr>
          <w:color w:val="595959" w:themeColor="text1" w:themeTint="A6"/>
        </w:rPr>
        <w:t>comments</w:t>
      </w:r>
      <w:r w:rsidR="00D4457A" w:rsidRPr="009F0E1F">
        <w:rPr>
          <w:color w:val="595959" w:themeColor="text1" w:themeTint="A6"/>
        </w:rPr>
        <w:t>:</w:t>
      </w:r>
      <w:r w:rsidR="00905BD0" w:rsidRPr="009F0E1F">
        <w:rPr>
          <w:color w:val="595959" w:themeColor="text1" w:themeTint="A6"/>
        </w:rPr>
        <w:t xml:space="preserve"> </w:t>
      </w:r>
    </w:p>
    <w:p w14:paraId="5CC55DC3" w14:textId="644FD9D1" w:rsidR="00D4457A" w:rsidRPr="00921741" w:rsidRDefault="00007B8A" w:rsidP="00552571">
      <w:pPr>
        <w:pStyle w:val="Numberedtext"/>
        <w:numPr>
          <w:ilvl w:val="1"/>
          <w:numId w:val="23"/>
        </w:numPr>
        <w:ind w:left="927"/>
        <w:rPr>
          <w:color w:val="595959" w:themeColor="text1" w:themeTint="A6"/>
        </w:rPr>
      </w:pPr>
      <w:r>
        <w:rPr>
          <w:color w:val="595959" w:themeColor="text1" w:themeTint="A6"/>
        </w:rPr>
        <w:t xml:space="preserve">where </w:t>
      </w:r>
      <w:r w:rsidR="0078108A">
        <w:rPr>
          <w:color w:val="595959" w:themeColor="text1" w:themeTint="A6"/>
        </w:rPr>
        <w:t>i</w:t>
      </w:r>
      <w:r w:rsidR="001C30B5" w:rsidRPr="001C30B5">
        <w:rPr>
          <w:color w:val="595959" w:themeColor="text1" w:themeTint="A6"/>
        </w:rPr>
        <w:t>nformatio</w:t>
      </w:r>
      <w:r w:rsidR="001C13F0">
        <w:rPr>
          <w:color w:val="595959" w:themeColor="text1" w:themeTint="A6"/>
        </w:rPr>
        <w:t xml:space="preserve">n provided has the </w:t>
      </w:r>
      <w:r w:rsidR="000A1A30">
        <w:rPr>
          <w:color w:val="595959" w:themeColor="text1" w:themeTint="A6"/>
        </w:rPr>
        <w:t xml:space="preserve">potential to </w:t>
      </w:r>
      <w:r w:rsidR="00212601">
        <w:rPr>
          <w:color w:val="595959" w:themeColor="text1" w:themeTint="A6"/>
        </w:rPr>
        <w:t>inadvertently</w:t>
      </w:r>
      <w:r w:rsidR="001C30B5" w:rsidRPr="001C30B5">
        <w:rPr>
          <w:color w:val="595959" w:themeColor="text1" w:themeTint="A6"/>
        </w:rPr>
        <w:t xml:space="preserve"> identify </w:t>
      </w:r>
      <w:proofErr w:type="gramStart"/>
      <w:r w:rsidR="00921741">
        <w:rPr>
          <w:color w:val="595959" w:themeColor="text1" w:themeTint="A6"/>
        </w:rPr>
        <w:t>individuals</w:t>
      </w:r>
      <w:r w:rsidR="0078108A">
        <w:rPr>
          <w:color w:val="595959" w:themeColor="text1" w:themeTint="A6"/>
        </w:rPr>
        <w:t>;</w:t>
      </w:r>
      <w:proofErr w:type="gramEnd"/>
    </w:p>
    <w:p w14:paraId="55B9D6CF" w14:textId="60A9ECD9" w:rsidR="00905BD0" w:rsidRDefault="00A04C21" w:rsidP="00552571">
      <w:pPr>
        <w:pStyle w:val="Numberedtext"/>
        <w:numPr>
          <w:ilvl w:val="1"/>
          <w:numId w:val="23"/>
        </w:numPr>
        <w:ind w:left="927"/>
        <w:rPr>
          <w:color w:val="595959" w:themeColor="text1" w:themeTint="A6"/>
        </w:rPr>
      </w:pPr>
      <w:r>
        <w:rPr>
          <w:color w:val="595959" w:themeColor="text1" w:themeTint="A6"/>
        </w:rPr>
        <w:t xml:space="preserve">for which </w:t>
      </w:r>
      <w:r w:rsidR="0078108A">
        <w:rPr>
          <w:color w:val="595959" w:themeColor="text1" w:themeTint="A6"/>
        </w:rPr>
        <w:t>w</w:t>
      </w:r>
      <w:r w:rsidR="00905BD0" w:rsidRPr="00905BD0">
        <w:rPr>
          <w:color w:val="595959" w:themeColor="text1" w:themeTint="A6"/>
        </w:rPr>
        <w:t xml:space="preserve">ider release could breach the data protection principles by appearing to have an unjustified adverse impact </w:t>
      </w:r>
      <w:r w:rsidR="00905BD0" w:rsidRPr="00D4457A">
        <w:rPr>
          <w:color w:val="595959" w:themeColor="text1" w:themeTint="A6"/>
        </w:rPr>
        <w:t xml:space="preserve">on individuals, such as references to specific performance issues or personal </w:t>
      </w:r>
      <w:proofErr w:type="gramStart"/>
      <w:r w:rsidR="00905BD0" w:rsidRPr="00D4457A">
        <w:rPr>
          <w:color w:val="595959" w:themeColor="text1" w:themeTint="A6"/>
        </w:rPr>
        <w:t>lives</w:t>
      </w:r>
      <w:r w:rsidR="0078108A">
        <w:rPr>
          <w:color w:val="595959" w:themeColor="text1" w:themeTint="A6"/>
        </w:rPr>
        <w:t>;</w:t>
      </w:r>
      <w:proofErr w:type="gramEnd"/>
    </w:p>
    <w:p w14:paraId="11761043" w14:textId="12C032AA" w:rsidR="0078108A" w:rsidRDefault="00B12059" w:rsidP="00552571">
      <w:pPr>
        <w:pStyle w:val="Numberedtext"/>
        <w:numPr>
          <w:ilvl w:val="1"/>
          <w:numId w:val="23"/>
        </w:numPr>
        <w:ind w:left="927"/>
        <w:rPr>
          <w:color w:val="595959" w:themeColor="text1" w:themeTint="A6"/>
        </w:rPr>
      </w:pPr>
      <w:r>
        <w:rPr>
          <w:color w:val="595959" w:themeColor="text1" w:themeTint="A6"/>
        </w:rPr>
        <w:t xml:space="preserve">which are </w:t>
      </w:r>
      <w:r w:rsidR="004F741D">
        <w:rPr>
          <w:color w:val="595959" w:themeColor="text1" w:themeTint="A6"/>
        </w:rPr>
        <w:t xml:space="preserve">seriously inappropriate, such as by being </w:t>
      </w:r>
      <w:r w:rsidR="00634106">
        <w:rPr>
          <w:color w:val="595959" w:themeColor="text1" w:themeTint="A6"/>
        </w:rPr>
        <w:t xml:space="preserve">threatening, obscene or </w:t>
      </w:r>
      <w:r w:rsidR="00A27F73">
        <w:rPr>
          <w:color w:val="595959" w:themeColor="text1" w:themeTint="A6"/>
        </w:rPr>
        <w:t>defamatory and untrue</w:t>
      </w:r>
      <w:r w:rsidR="00634106">
        <w:rPr>
          <w:color w:val="595959" w:themeColor="text1" w:themeTint="A6"/>
        </w:rPr>
        <w:t>.</w:t>
      </w:r>
    </w:p>
    <w:p w14:paraId="0B3E1A63" w14:textId="77777777" w:rsidR="000619F3" w:rsidRPr="00E42C7B" w:rsidRDefault="000619F3" w:rsidP="00E737AE">
      <w:pPr>
        <w:pStyle w:val="Heading4"/>
      </w:pPr>
      <w:r>
        <w:lastRenderedPageBreak/>
        <w:t>Confidentiality and Data Protection</w:t>
      </w:r>
    </w:p>
    <w:p w14:paraId="68870A20" w14:textId="60D8CE5B" w:rsidR="000619F3" w:rsidRPr="00B37AAB" w:rsidRDefault="000619F3" w:rsidP="000619F3">
      <w:pPr>
        <w:pStyle w:val="Numberedtext"/>
        <w:rPr>
          <w:color w:val="595959" w:themeColor="text1" w:themeTint="A6"/>
        </w:rPr>
      </w:pPr>
      <w:r w:rsidRPr="00B37AAB">
        <w:rPr>
          <w:color w:val="595959" w:themeColor="text1" w:themeTint="A6"/>
        </w:rPr>
        <w:t>The su</w:t>
      </w:r>
      <w:r w:rsidR="0085502F">
        <w:rPr>
          <w:color w:val="595959" w:themeColor="text1" w:themeTint="A6"/>
        </w:rPr>
        <w:t>pplier</w:t>
      </w:r>
      <w:r w:rsidRPr="00B37AAB">
        <w:rPr>
          <w:color w:val="595959" w:themeColor="text1" w:themeTint="A6"/>
        </w:rPr>
        <w:t xml:space="preserve"> will keep secure and confidential all information received from the WAO, including survey responses and queries from WAO staff.</w:t>
      </w:r>
    </w:p>
    <w:p w14:paraId="1F9C5661" w14:textId="7505C8DA" w:rsidR="000619F3" w:rsidRPr="00B37AAB" w:rsidRDefault="000619F3" w:rsidP="000619F3">
      <w:pPr>
        <w:pStyle w:val="Numberedtext"/>
        <w:rPr>
          <w:color w:val="595959" w:themeColor="text1" w:themeTint="A6"/>
        </w:rPr>
      </w:pPr>
      <w:r w:rsidRPr="00B37AAB">
        <w:rPr>
          <w:color w:val="595959" w:themeColor="text1" w:themeTint="A6"/>
        </w:rPr>
        <w:t>All WAO data must be held, managed and transmitted responsibly, in line with data protection legislation</w:t>
      </w:r>
      <w:r w:rsidR="00301DFA">
        <w:rPr>
          <w:color w:val="595959" w:themeColor="text1" w:themeTint="A6"/>
        </w:rPr>
        <w:t xml:space="preserve"> applicable in the UK</w:t>
      </w:r>
      <w:r w:rsidRPr="00B37AAB">
        <w:rPr>
          <w:color w:val="595959" w:themeColor="text1" w:themeTint="A6"/>
        </w:rPr>
        <w:t>.</w:t>
      </w:r>
    </w:p>
    <w:p w14:paraId="4BAA782B" w14:textId="213566A3" w:rsidR="000619F3" w:rsidRPr="00B37AAB" w:rsidRDefault="000619F3" w:rsidP="000619F3">
      <w:pPr>
        <w:pStyle w:val="Numberedtext"/>
        <w:rPr>
          <w:color w:val="595959" w:themeColor="text1" w:themeTint="A6"/>
        </w:rPr>
      </w:pPr>
      <w:r w:rsidRPr="00B37AAB">
        <w:rPr>
          <w:color w:val="595959" w:themeColor="text1" w:themeTint="A6"/>
        </w:rPr>
        <w:t xml:space="preserve">The successful Supplier will be required to comply with the provisions of the Data Protection Act 2018 and the </w:t>
      </w:r>
      <w:r w:rsidR="00C406C1">
        <w:rPr>
          <w:color w:val="595959" w:themeColor="text1" w:themeTint="A6"/>
        </w:rPr>
        <w:t xml:space="preserve">UK </w:t>
      </w:r>
      <w:r w:rsidRPr="00B37AAB">
        <w:rPr>
          <w:color w:val="595959" w:themeColor="text1" w:themeTint="A6"/>
        </w:rPr>
        <w:t>General Data Protection Regulation.</w:t>
      </w:r>
    </w:p>
    <w:p w14:paraId="65D0D48C" w14:textId="43BD739F" w:rsidR="000619F3" w:rsidRDefault="000619F3" w:rsidP="000619F3">
      <w:pPr>
        <w:pStyle w:val="Numberedtext"/>
        <w:rPr>
          <w:color w:val="595959" w:themeColor="text1" w:themeTint="A6"/>
        </w:rPr>
      </w:pPr>
      <w:r w:rsidRPr="00B37AAB">
        <w:rPr>
          <w:color w:val="595959" w:themeColor="text1" w:themeTint="A6"/>
        </w:rPr>
        <w:t xml:space="preserve">Survey reports prepared by the Supplier </w:t>
      </w:r>
      <w:r w:rsidR="004D14AA">
        <w:rPr>
          <w:color w:val="595959" w:themeColor="text1" w:themeTint="A6"/>
        </w:rPr>
        <w:t>will typically</w:t>
      </w:r>
      <w:r w:rsidR="0014220A">
        <w:rPr>
          <w:color w:val="595959" w:themeColor="text1" w:themeTint="A6"/>
        </w:rPr>
        <w:t xml:space="preserve"> be in the form of</w:t>
      </w:r>
      <w:r w:rsidRPr="00B37AAB">
        <w:rPr>
          <w:color w:val="595959" w:themeColor="text1" w:themeTint="A6"/>
        </w:rPr>
        <w:t xml:space="preserve"> anonymised aggregated </w:t>
      </w:r>
      <w:r w:rsidR="00C61DDD">
        <w:rPr>
          <w:color w:val="595959" w:themeColor="text1" w:themeTint="A6"/>
        </w:rPr>
        <w:t xml:space="preserve">quantitative </w:t>
      </w:r>
      <w:r w:rsidRPr="00B37AAB">
        <w:rPr>
          <w:color w:val="595959" w:themeColor="text1" w:themeTint="A6"/>
        </w:rPr>
        <w:t>data</w:t>
      </w:r>
      <w:r w:rsidR="00954AF9">
        <w:rPr>
          <w:color w:val="595959" w:themeColor="text1" w:themeTint="A6"/>
        </w:rPr>
        <w:t xml:space="preserve"> and</w:t>
      </w:r>
      <w:r w:rsidR="00C61DDD">
        <w:rPr>
          <w:color w:val="595959" w:themeColor="text1" w:themeTint="A6"/>
        </w:rPr>
        <w:t xml:space="preserve"> anonymised sets of comments.</w:t>
      </w:r>
    </w:p>
    <w:p w14:paraId="7B29A69E" w14:textId="56B12934" w:rsidR="00F62223" w:rsidRPr="00B37AAB" w:rsidRDefault="007362C9" w:rsidP="000619F3">
      <w:pPr>
        <w:pStyle w:val="Numberedtext"/>
        <w:rPr>
          <w:color w:val="595959" w:themeColor="text1" w:themeTint="A6"/>
        </w:rPr>
      </w:pPr>
      <w:r w:rsidRPr="007362C9">
        <w:rPr>
          <w:color w:val="595959" w:themeColor="text1" w:themeTint="A6"/>
        </w:rPr>
        <w:t>The supplier may use AI tools to assist in undertaking the processing but shall not use WAO staff personal data for the training of AI tools or machine learning models.</w:t>
      </w:r>
    </w:p>
    <w:p w14:paraId="1776F147" w14:textId="27AB568A" w:rsidR="000619F3" w:rsidRPr="00B37AAB" w:rsidRDefault="000619F3" w:rsidP="000619F3">
      <w:pPr>
        <w:pStyle w:val="Numberedtext"/>
        <w:rPr>
          <w:color w:val="595959" w:themeColor="text1" w:themeTint="A6"/>
        </w:rPr>
      </w:pPr>
      <w:r w:rsidRPr="00B37AAB">
        <w:rPr>
          <w:color w:val="595959" w:themeColor="text1" w:themeTint="A6"/>
        </w:rPr>
        <w:t xml:space="preserve">The successful Supplier may receive data relating to the last two WAO People Surveys </w:t>
      </w:r>
      <w:r w:rsidR="009A5341" w:rsidRPr="00B37AAB">
        <w:rPr>
          <w:color w:val="595959" w:themeColor="text1" w:themeTint="A6"/>
        </w:rPr>
        <w:t>(202</w:t>
      </w:r>
      <w:r w:rsidR="00A0357F">
        <w:rPr>
          <w:color w:val="595959" w:themeColor="text1" w:themeTint="A6"/>
        </w:rPr>
        <w:t xml:space="preserve">4 and </w:t>
      </w:r>
      <w:r w:rsidR="009A5341" w:rsidRPr="00B37AAB">
        <w:rPr>
          <w:color w:val="595959" w:themeColor="text1" w:themeTint="A6"/>
        </w:rPr>
        <w:t>202</w:t>
      </w:r>
      <w:r w:rsidR="00A0357F">
        <w:rPr>
          <w:color w:val="595959" w:themeColor="text1" w:themeTint="A6"/>
        </w:rPr>
        <w:t>5</w:t>
      </w:r>
      <w:r w:rsidR="009A5341" w:rsidRPr="00B37AAB">
        <w:rPr>
          <w:color w:val="595959" w:themeColor="text1" w:themeTint="A6"/>
        </w:rPr>
        <w:t>)</w:t>
      </w:r>
      <w:r w:rsidRPr="00B37AAB">
        <w:rPr>
          <w:color w:val="595959" w:themeColor="text1" w:themeTint="A6"/>
        </w:rPr>
        <w:t xml:space="preserve"> from the WAO or the previous Supplier and such data may be used only for the purposes of benchmarking and analysis in accordance with instructions from the WAO. All such WAO data must be held, managed and transmitted responsibly, in line with data protection legislation.</w:t>
      </w:r>
    </w:p>
    <w:p w14:paraId="4912F248" w14:textId="77777777" w:rsidR="000619F3" w:rsidRPr="00B37AAB" w:rsidRDefault="000619F3" w:rsidP="000619F3">
      <w:pPr>
        <w:pStyle w:val="Numberedtext"/>
        <w:rPr>
          <w:color w:val="595959" w:themeColor="text1" w:themeTint="A6"/>
        </w:rPr>
      </w:pPr>
      <w:r w:rsidRPr="00B37AAB">
        <w:rPr>
          <w:color w:val="595959" w:themeColor="text1" w:themeTint="A6"/>
        </w:rPr>
        <w:t>During the term of the agreement the successful Supplier will be required to submit an exit transition plan to the WAO which sets out the process for the transfer or return of all WAO survey data, documents, critical and confidential information.</w:t>
      </w:r>
    </w:p>
    <w:p w14:paraId="29F56B9D" w14:textId="77777777" w:rsidR="00D47589" w:rsidRPr="00D47589" w:rsidRDefault="00D47589" w:rsidP="00A216E3">
      <w:pPr>
        <w:pStyle w:val="Heading3"/>
      </w:pPr>
      <w:r w:rsidRPr="00D47589">
        <w:t>Documents and information to be submitted</w:t>
      </w:r>
    </w:p>
    <w:p w14:paraId="472E3263" w14:textId="77777777" w:rsidR="00D47589" w:rsidRPr="00FC2F45" w:rsidRDefault="00D47589" w:rsidP="00FC2F45">
      <w:pPr>
        <w:pStyle w:val="Numberedtext"/>
      </w:pPr>
      <w:r w:rsidRPr="00FC2F45">
        <w:t xml:space="preserve">Your </w:t>
      </w:r>
      <w:r w:rsidR="00BF200B" w:rsidRPr="00FC2F45">
        <w:t>tender</w:t>
      </w:r>
      <w:r w:rsidRPr="00FC2F45">
        <w:t xml:space="preserve"> should be presented as one document and in addition to the evidence required to satisfy the award criteria must include the following:</w:t>
      </w:r>
    </w:p>
    <w:p w14:paraId="524FDD53" w14:textId="39174DCE" w:rsidR="00D47589" w:rsidRPr="00D47589" w:rsidRDefault="00D47589" w:rsidP="00D47589">
      <w:pPr>
        <w:pStyle w:val="Bullet"/>
      </w:pPr>
      <w:r w:rsidRPr="00D47589">
        <w:t xml:space="preserve">a brief response to the specification of requirements covering the award criteria areas set out in </w:t>
      </w:r>
      <w:r w:rsidRPr="00EF191B">
        <w:rPr>
          <w:b/>
          <w:bCs/>
        </w:rPr>
        <w:t>paragraph</w:t>
      </w:r>
      <w:r w:rsidR="00885902">
        <w:rPr>
          <w:b/>
          <w:bCs/>
        </w:rPr>
        <w:t xml:space="preserve"> 2</w:t>
      </w:r>
      <w:r w:rsidR="00E9159B">
        <w:rPr>
          <w:b/>
          <w:bCs/>
        </w:rPr>
        <w:t>5</w:t>
      </w:r>
    </w:p>
    <w:p w14:paraId="5CEA9F6E" w14:textId="3CF47365" w:rsidR="00D47589" w:rsidRPr="00D47589" w:rsidRDefault="00E9159B" w:rsidP="00D47589">
      <w:pPr>
        <w:pStyle w:val="Bullet"/>
      </w:pPr>
      <w:r>
        <w:t>P</w:t>
      </w:r>
      <w:r w:rsidR="00D47589" w:rsidRPr="00D47589">
        <w:t xml:space="preserve">ricing for all associated </w:t>
      </w:r>
      <w:proofErr w:type="gramStart"/>
      <w:r w:rsidR="00D47589" w:rsidRPr="00D47589">
        <w:t>costs;</w:t>
      </w:r>
      <w:proofErr w:type="gramEnd"/>
    </w:p>
    <w:p w14:paraId="2FF3167A" w14:textId="77777777" w:rsidR="00D47589" w:rsidRPr="00D47589" w:rsidRDefault="00D47589" w:rsidP="00D47589">
      <w:pPr>
        <w:pStyle w:val="Bullet"/>
      </w:pPr>
      <w:r w:rsidRPr="00D47589">
        <w:t>all prospective suppliers must provide a brief overview of a similar contract they have held and contact details as a reference; and</w:t>
      </w:r>
    </w:p>
    <w:p w14:paraId="1BB22628" w14:textId="77777777" w:rsidR="00D47589" w:rsidRPr="00D47589" w:rsidRDefault="00D47589" w:rsidP="00D47589">
      <w:pPr>
        <w:pStyle w:val="Bullet"/>
      </w:pPr>
      <w:r w:rsidRPr="00D47589">
        <w:t>your response to the questionnaires.</w:t>
      </w:r>
    </w:p>
    <w:p w14:paraId="1C6E8C39" w14:textId="77777777" w:rsidR="00D47589" w:rsidRPr="00D47589" w:rsidRDefault="00D47589" w:rsidP="00D47589">
      <w:pPr>
        <w:pStyle w:val="Numberedtext"/>
      </w:pPr>
      <w:r w:rsidRPr="00D47589">
        <w:t>Please note that if successful you will be asked to submit evidence against the following questionnaire sections and copies of all relevant insurance policies, prior to contract.</w:t>
      </w:r>
    </w:p>
    <w:p w14:paraId="7448A825" w14:textId="03842942" w:rsidR="00B11AE8" w:rsidRPr="00D47589" w:rsidRDefault="00BC0B48" w:rsidP="00A216E3">
      <w:pPr>
        <w:pStyle w:val="Heading3"/>
      </w:pPr>
      <w:r>
        <w:t>Consensus marking procedure</w:t>
      </w:r>
    </w:p>
    <w:p w14:paraId="0AC6D706" w14:textId="77777777" w:rsidR="00335357" w:rsidRPr="00D47589" w:rsidRDefault="00335357" w:rsidP="00A7747A">
      <w:pPr>
        <w:pStyle w:val="Numberedtext"/>
        <w:rPr>
          <w:lang w:eastAsia="en-GB"/>
        </w:rPr>
      </w:pPr>
      <w:r>
        <w:rPr>
          <w:lang w:eastAsia="en-GB"/>
        </w:rPr>
        <w:t xml:space="preserve">The </w:t>
      </w:r>
      <w:r>
        <w:t>consensus</w:t>
      </w:r>
      <w:r>
        <w:rPr>
          <w:lang w:eastAsia="en-GB"/>
        </w:rPr>
        <w:t xml:space="preserve"> marking procedure is a two-step process, comprising of:</w:t>
      </w:r>
    </w:p>
    <w:p w14:paraId="0933B8EE" w14:textId="77777777" w:rsidR="00335357" w:rsidRPr="00D47589" w:rsidRDefault="00335357" w:rsidP="00335357">
      <w:pPr>
        <w:pStyle w:val="Bullet"/>
        <w:rPr>
          <w:lang w:eastAsia="en-GB"/>
        </w:rPr>
      </w:pPr>
      <w:r>
        <w:rPr>
          <w:lang w:eastAsia="en-GB"/>
        </w:rPr>
        <w:t>Independent evaluation; and</w:t>
      </w:r>
    </w:p>
    <w:p w14:paraId="2552DF4F" w14:textId="6C51FADC" w:rsidR="00A7747A" w:rsidRPr="00E6461D" w:rsidRDefault="00335357" w:rsidP="005E45AA">
      <w:pPr>
        <w:pStyle w:val="Bullet"/>
      </w:pPr>
      <w:r>
        <w:rPr>
          <w:lang w:eastAsia="en-GB"/>
        </w:rPr>
        <w:t>Group consensus marking.</w:t>
      </w:r>
    </w:p>
    <w:p w14:paraId="47CAC38E" w14:textId="743DF79A" w:rsidR="00156863" w:rsidRDefault="00156863" w:rsidP="00156863">
      <w:pPr>
        <w:pStyle w:val="Numberedtext"/>
      </w:pPr>
      <w:r w:rsidRPr="00156863">
        <w:lastRenderedPageBreak/>
        <w:t>During the independent evaluation process, each evaluator will separately (i.e., without conferring with other evaluators) scrutinise the quality of answers given by the Supplier in its Tender</w:t>
      </w:r>
      <w:r w:rsidR="00D44977">
        <w:t>.</w:t>
      </w:r>
      <w:r w:rsidRPr="00156863">
        <w:t xml:space="preserve"> Each evaluator will then allocate a mark for each question in accordance with the Marking Scheme.</w:t>
      </w:r>
    </w:p>
    <w:p w14:paraId="6B1A12D2" w14:textId="01B6E982" w:rsidR="007F47CC" w:rsidRPr="007F47CC" w:rsidRDefault="007F47CC" w:rsidP="007F47CC">
      <w:pPr>
        <w:pStyle w:val="Numberedtext"/>
      </w:pPr>
      <w:r>
        <w:t>T</w:t>
      </w:r>
      <w:r w:rsidRPr="007F47CC">
        <w:t xml:space="preserve">he marks allocated by the individual evaluators </w:t>
      </w:r>
      <w:r>
        <w:t xml:space="preserve">will be reviewed </w:t>
      </w:r>
      <w:r w:rsidRPr="007F47CC">
        <w:t>before facilitating a group consensus marking meeting.</w:t>
      </w:r>
    </w:p>
    <w:p w14:paraId="424068BC" w14:textId="4DD0281C" w:rsidR="008B132F" w:rsidRDefault="00A91B83" w:rsidP="00A216E3">
      <w:pPr>
        <w:pStyle w:val="Numberedtext"/>
      </w:pPr>
      <w:r w:rsidRPr="00A91B83">
        <w:t xml:space="preserve">During the group consensus marking meeting, evaluators will discuss their independent marks until they reach a consensus regarding the marks that should be attributed to each Supplier's written answers to the questions.  </w:t>
      </w:r>
    </w:p>
    <w:p w14:paraId="58062951" w14:textId="19433477" w:rsidR="00D47589" w:rsidRPr="00D47589" w:rsidRDefault="00D47589" w:rsidP="00A216E3">
      <w:pPr>
        <w:pStyle w:val="Heading3"/>
      </w:pPr>
      <w:r w:rsidRPr="00D47589">
        <w:t>Questionnaire</w:t>
      </w:r>
    </w:p>
    <w:p w14:paraId="7F6BF49E" w14:textId="68551322" w:rsidR="00D47589" w:rsidRPr="00D47589" w:rsidRDefault="00D47589" w:rsidP="00D47589">
      <w:pPr>
        <w:pStyle w:val="Numberedtext"/>
      </w:pPr>
      <w:r w:rsidRPr="00D47589">
        <w:t xml:space="preserve">Please respond to the brief questionnaire below. Your attention is drawn to the </w:t>
      </w:r>
      <w:r w:rsidRPr="00EF191B">
        <w:rPr>
          <w:b/>
          <w:bCs/>
        </w:rPr>
        <w:t>Documents and information to be submitted</w:t>
      </w:r>
      <w:r w:rsidRPr="00D47589">
        <w:t xml:space="preserve"> section, </w:t>
      </w:r>
      <w:r w:rsidRPr="00EF191B">
        <w:rPr>
          <w:b/>
          <w:bCs/>
        </w:rPr>
        <w:t>paragraph</w:t>
      </w:r>
      <w:r w:rsidR="0016686D">
        <w:rPr>
          <w:b/>
          <w:bCs/>
        </w:rPr>
        <w:t xml:space="preserve"> </w:t>
      </w:r>
      <w:r w:rsidR="00440BCE">
        <w:rPr>
          <w:b/>
          <w:bCs/>
        </w:rPr>
        <w:t>49</w:t>
      </w:r>
    </w:p>
    <w:p w14:paraId="35B4BF8E" w14:textId="5A0DAB56" w:rsidR="00D47589" w:rsidRPr="007F5FDA" w:rsidRDefault="00D47589" w:rsidP="00656594">
      <w:pPr>
        <w:pStyle w:val="Exhibitheading"/>
      </w:pPr>
      <w:r w:rsidRPr="00321756">
        <w:t>Exhibit 2: questionnaire</w:t>
      </w:r>
    </w:p>
    <w:tbl>
      <w:tblPr>
        <w:tblStyle w:val="NewTextTable"/>
        <w:tblW w:w="0" w:type="auto"/>
        <w:tblLook w:val="01E0" w:firstRow="1" w:lastRow="1" w:firstColumn="1" w:lastColumn="1" w:noHBand="0" w:noVBand="0"/>
        <w:tblCaption w:val="Exhibit 2: questionnaire"/>
        <w:tblDescription w:val="Questionnaire."/>
      </w:tblPr>
      <w:tblGrid>
        <w:gridCol w:w="1016"/>
        <w:gridCol w:w="5778"/>
        <w:gridCol w:w="1122"/>
      </w:tblGrid>
      <w:tr w:rsidR="00D94FB2" w:rsidRPr="00D47589" w14:paraId="57562E0A" w14:textId="77777777" w:rsidTr="00D47589">
        <w:trPr>
          <w:trHeight w:val="328"/>
        </w:trPr>
        <w:tc>
          <w:tcPr>
            <w:tcW w:w="1016" w:type="dxa"/>
          </w:tcPr>
          <w:p w14:paraId="7225688D" w14:textId="77777777" w:rsidR="00D47589" w:rsidRPr="00D47589" w:rsidRDefault="00D47589" w:rsidP="00D47589">
            <w:pPr>
              <w:pStyle w:val="Tableheading"/>
            </w:pPr>
            <w:r w:rsidRPr="00D47589">
              <w:t>1</w:t>
            </w:r>
          </w:p>
        </w:tc>
        <w:tc>
          <w:tcPr>
            <w:tcW w:w="5778" w:type="dxa"/>
          </w:tcPr>
          <w:p w14:paraId="2028CB62" w14:textId="77777777" w:rsidR="00D47589" w:rsidRPr="00D47589" w:rsidRDefault="00D47589" w:rsidP="00D47589">
            <w:pPr>
              <w:pStyle w:val="Tableheading"/>
            </w:pPr>
            <w:r w:rsidRPr="00D47589">
              <w:t>Quality assurance</w:t>
            </w:r>
          </w:p>
        </w:tc>
        <w:tc>
          <w:tcPr>
            <w:tcW w:w="1122" w:type="dxa"/>
          </w:tcPr>
          <w:p w14:paraId="580F2047" w14:textId="77777777" w:rsidR="00D47589" w:rsidRPr="00D47589" w:rsidRDefault="00D47589" w:rsidP="00D47589">
            <w:pPr>
              <w:pStyle w:val="Tableheading"/>
            </w:pPr>
            <w:r w:rsidRPr="00D47589">
              <w:t>Yes/no</w:t>
            </w:r>
          </w:p>
        </w:tc>
      </w:tr>
      <w:tr w:rsidR="00D94FB2" w:rsidRPr="00D47589" w14:paraId="7466EBC3" w14:textId="77777777" w:rsidTr="00D47589">
        <w:trPr>
          <w:trHeight w:val="115"/>
        </w:trPr>
        <w:tc>
          <w:tcPr>
            <w:tcW w:w="1016" w:type="dxa"/>
          </w:tcPr>
          <w:p w14:paraId="20312534" w14:textId="77777777" w:rsidR="00D47589" w:rsidRPr="00D47589" w:rsidRDefault="00D47589" w:rsidP="00D47589">
            <w:pPr>
              <w:pStyle w:val="Tabletext"/>
            </w:pPr>
            <w:r w:rsidRPr="00D47589">
              <w:t>1.1</w:t>
            </w:r>
          </w:p>
        </w:tc>
        <w:tc>
          <w:tcPr>
            <w:tcW w:w="5778" w:type="dxa"/>
          </w:tcPr>
          <w:p w14:paraId="186D0121" w14:textId="77777777" w:rsidR="00D47589" w:rsidRPr="00D47589" w:rsidRDefault="00D47589" w:rsidP="00D47589">
            <w:pPr>
              <w:pStyle w:val="Tabletext"/>
            </w:pPr>
            <w:r w:rsidRPr="00D47589">
              <w:t xml:space="preserve">Does your organisation hold a recognised quality management certification for example BS/EN/ISO 9002 or equivalent? </w:t>
            </w:r>
          </w:p>
        </w:tc>
        <w:tc>
          <w:tcPr>
            <w:tcW w:w="1122" w:type="dxa"/>
          </w:tcPr>
          <w:p w14:paraId="28D0FC2C" w14:textId="77777777" w:rsidR="00D47589" w:rsidRPr="00EF191B" w:rsidRDefault="00D47589" w:rsidP="00EF191B">
            <w:pPr>
              <w:pStyle w:val="Tabletext"/>
            </w:pPr>
            <w:r w:rsidRPr="00EF191B">
              <w:t>Yes/no</w:t>
            </w:r>
          </w:p>
        </w:tc>
      </w:tr>
      <w:tr w:rsidR="00D94FB2" w:rsidRPr="00D47589" w14:paraId="354516EC" w14:textId="77777777" w:rsidTr="00D47589">
        <w:trPr>
          <w:trHeight w:val="567"/>
        </w:trPr>
        <w:tc>
          <w:tcPr>
            <w:tcW w:w="1016" w:type="dxa"/>
          </w:tcPr>
          <w:p w14:paraId="2B6F987E" w14:textId="77777777" w:rsidR="00D47589" w:rsidRPr="00D47589" w:rsidRDefault="00D47589" w:rsidP="00D47589">
            <w:pPr>
              <w:pStyle w:val="Tabletext"/>
            </w:pPr>
            <w:r w:rsidRPr="00D47589">
              <w:t>1.2</w:t>
            </w:r>
          </w:p>
        </w:tc>
        <w:tc>
          <w:tcPr>
            <w:tcW w:w="5778" w:type="dxa"/>
          </w:tcPr>
          <w:p w14:paraId="7339EEF7" w14:textId="77777777" w:rsidR="00D47589" w:rsidRPr="00D47589" w:rsidRDefault="00D47589" w:rsidP="00D47589">
            <w:pPr>
              <w:pStyle w:val="Tabletext"/>
            </w:pPr>
            <w:r w:rsidRPr="00D47589">
              <w:t xml:space="preserve">If not, does your organisation have a quality management system? </w:t>
            </w:r>
          </w:p>
        </w:tc>
        <w:tc>
          <w:tcPr>
            <w:tcW w:w="1122" w:type="dxa"/>
          </w:tcPr>
          <w:p w14:paraId="109167BA" w14:textId="77777777" w:rsidR="00D47589" w:rsidRPr="00EF191B" w:rsidRDefault="00D47589" w:rsidP="00EF191B">
            <w:pPr>
              <w:pStyle w:val="Tabletext"/>
            </w:pPr>
            <w:r w:rsidRPr="00EF191B">
              <w:t>Yes/no</w:t>
            </w:r>
          </w:p>
        </w:tc>
      </w:tr>
      <w:tr w:rsidR="001A472F" w:rsidRPr="00D47589" w14:paraId="01DB9528" w14:textId="77777777" w:rsidTr="00D47589">
        <w:trPr>
          <w:trHeight w:val="584"/>
        </w:trPr>
        <w:tc>
          <w:tcPr>
            <w:tcW w:w="1016" w:type="dxa"/>
          </w:tcPr>
          <w:p w14:paraId="368D3919" w14:textId="77777777" w:rsidR="00D47589" w:rsidRPr="00D47589" w:rsidRDefault="00D47589" w:rsidP="00D47589">
            <w:pPr>
              <w:pStyle w:val="Tabletext"/>
            </w:pPr>
            <w:r w:rsidRPr="00D47589">
              <w:t>1.3</w:t>
            </w:r>
          </w:p>
        </w:tc>
        <w:tc>
          <w:tcPr>
            <w:tcW w:w="6900" w:type="dxa"/>
            <w:gridSpan w:val="2"/>
          </w:tcPr>
          <w:p w14:paraId="62D433FE" w14:textId="77777777" w:rsidR="00D47589" w:rsidRPr="00D47589" w:rsidRDefault="00D47589" w:rsidP="00D47589">
            <w:pPr>
              <w:pStyle w:val="Tabletext"/>
            </w:pPr>
            <w:r w:rsidRPr="00D47589">
              <w:t>If you do not have quality certification or a quality management system, please explain why:</w:t>
            </w:r>
          </w:p>
        </w:tc>
      </w:tr>
      <w:tr w:rsidR="001A472F" w:rsidRPr="00D47589" w14:paraId="191EE1B4" w14:textId="77777777" w:rsidTr="00D47589">
        <w:trPr>
          <w:trHeight w:val="159"/>
        </w:trPr>
        <w:tc>
          <w:tcPr>
            <w:tcW w:w="1016" w:type="dxa"/>
          </w:tcPr>
          <w:p w14:paraId="5FF5D900" w14:textId="77777777" w:rsidR="00D47589" w:rsidRPr="00D47589" w:rsidRDefault="00D47589" w:rsidP="00D47589">
            <w:pPr>
              <w:pStyle w:val="Tabletext"/>
            </w:pPr>
            <w:r w:rsidRPr="00D47589">
              <w:t>1.4</w:t>
            </w:r>
          </w:p>
        </w:tc>
        <w:tc>
          <w:tcPr>
            <w:tcW w:w="6900" w:type="dxa"/>
            <w:gridSpan w:val="2"/>
          </w:tcPr>
          <w:p w14:paraId="7592BB0D" w14:textId="77777777" w:rsidR="00D47589" w:rsidRPr="00D47589" w:rsidRDefault="00D47589" w:rsidP="00D47589">
            <w:pPr>
              <w:pStyle w:val="Tabletext"/>
            </w:pPr>
            <w:r w:rsidRPr="00D47589">
              <w:t>Please describe your quality assurance process if you answered ‘no’ to 1.1 and 1.2 above:</w:t>
            </w:r>
          </w:p>
        </w:tc>
      </w:tr>
    </w:tbl>
    <w:p w14:paraId="3D47C053" w14:textId="77777777" w:rsidR="00BF48CE" w:rsidRDefault="00BF48CE">
      <w:r>
        <w:rPr>
          <w:b/>
        </w:rPr>
        <w:br w:type="page"/>
      </w:r>
    </w:p>
    <w:tbl>
      <w:tblPr>
        <w:tblStyle w:val="NewTextTable"/>
        <w:tblW w:w="0" w:type="auto"/>
        <w:tblLook w:val="01E0" w:firstRow="1" w:lastRow="1" w:firstColumn="1" w:lastColumn="1" w:noHBand="0" w:noVBand="0"/>
        <w:tblCaption w:val="Exhibit 2: questionnaire"/>
        <w:tblDescription w:val="Questionnaire."/>
      </w:tblPr>
      <w:tblGrid>
        <w:gridCol w:w="1016"/>
        <w:gridCol w:w="5778"/>
        <w:gridCol w:w="1122"/>
      </w:tblGrid>
      <w:tr w:rsidR="00D94FB2" w:rsidRPr="00D47589" w14:paraId="67AE9614" w14:textId="77777777" w:rsidTr="00D47589">
        <w:trPr>
          <w:trHeight w:val="159"/>
        </w:trPr>
        <w:tc>
          <w:tcPr>
            <w:tcW w:w="1016" w:type="dxa"/>
          </w:tcPr>
          <w:p w14:paraId="50C57328" w14:textId="1368F9E7" w:rsidR="00D47589" w:rsidRPr="00D47589" w:rsidRDefault="00D47589" w:rsidP="00D47589">
            <w:pPr>
              <w:pStyle w:val="Tableheading"/>
            </w:pPr>
            <w:r w:rsidRPr="00D47589">
              <w:lastRenderedPageBreak/>
              <w:t>2</w:t>
            </w:r>
          </w:p>
        </w:tc>
        <w:tc>
          <w:tcPr>
            <w:tcW w:w="5778" w:type="dxa"/>
          </w:tcPr>
          <w:p w14:paraId="41DFAB49" w14:textId="77777777" w:rsidR="00D47589" w:rsidRPr="00D47589" w:rsidRDefault="00D47589" w:rsidP="00D47589">
            <w:pPr>
              <w:pStyle w:val="Tableheading"/>
            </w:pPr>
            <w:r w:rsidRPr="00D47589">
              <w:t>Equal opportunities and code of conduct</w:t>
            </w:r>
          </w:p>
        </w:tc>
        <w:tc>
          <w:tcPr>
            <w:tcW w:w="1122" w:type="dxa"/>
          </w:tcPr>
          <w:p w14:paraId="3CBADC9F" w14:textId="77777777" w:rsidR="00D47589" w:rsidRPr="00D47589" w:rsidRDefault="00D47589" w:rsidP="00D47589">
            <w:pPr>
              <w:pStyle w:val="Tableheading"/>
            </w:pPr>
            <w:r w:rsidRPr="00D47589">
              <w:t>Yes/no</w:t>
            </w:r>
          </w:p>
        </w:tc>
      </w:tr>
      <w:tr w:rsidR="00D94FB2" w:rsidRPr="00D47589" w14:paraId="3E652116" w14:textId="77777777" w:rsidTr="00D47589">
        <w:trPr>
          <w:trHeight w:val="158"/>
        </w:trPr>
        <w:tc>
          <w:tcPr>
            <w:tcW w:w="1016" w:type="dxa"/>
          </w:tcPr>
          <w:p w14:paraId="2FC060B2" w14:textId="77777777" w:rsidR="00D47589" w:rsidRPr="00D47589" w:rsidRDefault="00D47589" w:rsidP="00D47589">
            <w:pPr>
              <w:rPr>
                <w:color w:val="262626"/>
              </w:rPr>
            </w:pPr>
            <w:r w:rsidRPr="00D47589">
              <w:rPr>
                <w:color w:val="262626"/>
              </w:rPr>
              <w:t>2.1</w:t>
            </w:r>
          </w:p>
        </w:tc>
        <w:tc>
          <w:tcPr>
            <w:tcW w:w="5778" w:type="dxa"/>
          </w:tcPr>
          <w:p w14:paraId="024A67EE" w14:textId="77777777" w:rsidR="00D47589" w:rsidRPr="00D47589" w:rsidRDefault="00D47589" w:rsidP="00D47589">
            <w:pPr>
              <w:pStyle w:val="Tabletext"/>
            </w:pPr>
            <w:r w:rsidRPr="00D47589">
              <w:t xml:space="preserve">Does your organisation have a written equal opportunities policy, to avoid discrimination? </w:t>
            </w:r>
          </w:p>
        </w:tc>
        <w:tc>
          <w:tcPr>
            <w:tcW w:w="1122" w:type="dxa"/>
          </w:tcPr>
          <w:p w14:paraId="7B81D213" w14:textId="77777777" w:rsidR="00D47589" w:rsidRPr="00D47589" w:rsidRDefault="00D47589" w:rsidP="00D47589">
            <w:pPr>
              <w:pStyle w:val="Tabletext"/>
            </w:pPr>
            <w:r w:rsidRPr="00D47589">
              <w:t>Yes/no</w:t>
            </w:r>
          </w:p>
        </w:tc>
      </w:tr>
      <w:tr w:rsidR="00D94FB2" w:rsidRPr="00D47589" w14:paraId="7FBF9C3A" w14:textId="77777777" w:rsidTr="00D47589">
        <w:trPr>
          <w:trHeight w:val="158"/>
        </w:trPr>
        <w:tc>
          <w:tcPr>
            <w:tcW w:w="1016" w:type="dxa"/>
          </w:tcPr>
          <w:p w14:paraId="48B30F0D" w14:textId="77777777" w:rsidR="00D47589" w:rsidRPr="00D47589" w:rsidRDefault="00D47589" w:rsidP="00D47589">
            <w:pPr>
              <w:rPr>
                <w:color w:val="262626"/>
              </w:rPr>
            </w:pPr>
            <w:r w:rsidRPr="00D47589">
              <w:rPr>
                <w:color w:val="262626"/>
              </w:rPr>
              <w:t>2.2</w:t>
            </w:r>
          </w:p>
        </w:tc>
        <w:tc>
          <w:tcPr>
            <w:tcW w:w="5778" w:type="dxa"/>
          </w:tcPr>
          <w:p w14:paraId="18553932" w14:textId="77777777" w:rsidR="00D47589" w:rsidRPr="00D47589" w:rsidRDefault="00D47589" w:rsidP="00D47589">
            <w:pPr>
              <w:pStyle w:val="Tabletext"/>
            </w:pPr>
            <w:r w:rsidRPr="00D47589">
              <w:t xml:space="preserve">Does your organisation have a Code of Conduct or Code of Ethics? </w:t>
            </w:r>
          </w:p>
        </w:tc>
        <w:tc>
          <w:tcPr>
            <w:tcW w:w="1122" w:type="dxa"/>
          </w:tcPr>
          <w:p w14:paraId="187FF3FB" w14:textId="77777777" w:rsidR="00D47589" w:rsidRPr="00D47589" w:rsidRDefault="00D47589" w:rsidP="00D47589">
            <w:pPr>
              <w:pStyle w:val="Tabletext"/>
            </w:pPr>
            <w:r w:rsidRPr="00D47589">
              <w:t>Yes/no</w:t>
            </w:r>
          </w:p>
        </w:tc>
      </w:tr>
      <w:tr w:rsidR="00D94FB2" w:rsidRPr="00D47589" w14:paraId="04EA23DA" w14:textId="77777777" w:rsidTr="00D47589">
        <w:trPr>
          <w:trHeight w:val="159"/>
        </w:trPr>
        <w:tc>
          <w:tcPr>
            <w:tcW w:w="1016" w:type="dxa"/>
          </w:tcPr>
          <w:p w14:paraId="5118A0F8" w14:textId="77777777" w:rsidR="00D47589" w:rsidRPr="00D47589" w:rsidRDefault="00D47589" w:rsidP="00D47589">
            <w:pPr>
              <w:pStyle w:val="Tableheading"/>
            </w:pPr>
            <w:r w:rsidRPr="00D47589">
              <w:t>3</w:t>
            </w:r>
          </w:p>
        </w:tc>
        <w:tc>
          <w:tcPr>
            <w:tcW w:w="5778" w:type="dxa"/>
          </w:tcPr>
          <w:p w14:paraId="38E43637" w14:textId="77777777" w:rsidR="00D47589" w:rsidRPr="00D47589" w:rsidRDefault="00D47589" w:rsidP="00D47589">
            <w:pPr>
              <w:pStyle w:val="Tableheading"/>
            </w:pPr>
            <w:r w:rsidRPr="00D47589">
              <w:t>Environmental management</w:t>
            </w:r>
          </w:p>
        </w:tc>
        <w:tc>
          <w:tcPr>
            <w:tcW w:w="1122" w:type="dxa"/>
          </w:tcPr>
          <w:p w14:paraId="2600B9F1" w14:textId="77777777" w:rsidR="00D47589" w:rsidRPr="00D47589" w:rsidRDefault="00D47589" w:rsidP="00D47589">
            <w:pPr>
              <w:pStyle w:val="Tableheading"/>
            </w:pPr>
            <w:r w:rsidRPr="00D47589">
              <w:t>Yes/no</w:t>
            </w:r>
          </w:p>
        </w:tc>
      </w:tr>
      <w:tr w:rsidR="00D94FB2" w:rsidRPr="00D47589" w14:paraId="063EE047" w14:textId="77777777" w:rsidTr="00D47589">
        <w:trPr>
          <w:trHeight w:val="158"/>
        </w:trPr>
        <w:tc>
          <w:tcPr>
            <w:tcW w:w="1016" w:type="dxa"/>
          </w:tcPr>
          <w:p w14:paraId="256E18BF" w14:textId="77777777" w:rsidR="00D47589" w:rsidRPr="00D47589" w:rsidRDefault="00D47589" w:rsidP="00EF191B">
            <w:pPr>
              <w:pStyle w:val="Tabletext"/>
              <w:rPr>
                <w:b/>
              </w:rPr>
            </w:pPr>
            <w:r w:rsidRPr="00D47589">
              <w:t>3.1</w:t>
            </w:r>
          </w:p>
        </w:tc>
        <w:tc>
          <w:tcPr>
            <w:tcW w:w="5778" w:type="dxa"/>
          </w:tcPr>
          <w:p w14:paraId="0BB813DB" w14:textId="77777777" w:rsidR="00D47589" w:rsidRPr="00D47589" w:rsidRDefault="00D47589" w:rsidP="00EF191B">
            <w:pPr>
              <w:pStyle w:val="Tabletext"/>
              <w:rPr>
                <w:b/>
              </w:rPr>
            </w:pPr>
            <w:r w:rsidRPr="00D47589">
              <w:t>Does your organisation operate in accordance with a formally documented and implemented environmental management system? (Egg, BS/EN/ISO 14001 or Green Dragon)</w:t>
            </w:r>
          </w:p>
        </w:tc>
        <w:tc>
          <w:tcPr>
            <w:tcW w:w="1122" w:type="dxa"/>
          </w:tcPr>
          <w:p w14:paraId="2FDE8270" w14:textId="77777777" w:rsidR="00D47589" w:rsidRPr="00D47589" w:rsidRDefault="00D47589" w:rsidP="00EF191B">
            <w:pPr>
              <w:pStyle w:val="Tabletext"/>
            </w:pPr>
            <w:r w:rsidRPr="00D47589">
              <w:t>Yes/no</w:t>
            </w:r>
          </w:p>
        </w:tc>
      </w:tr>
      <w:tr w:rsidR="00D94FB2" w:rsidRPr="00D47589" w14:paraId="4C2ABA5D" w14:textId="77777777" w:rsidTr="00D47589">
        <w:trPr>
          <w:trHeight w:val="158"/>
        </w:trPr>
        <w:tc>
          <w:tcPr>
            <w:tcW w:w="1016" w:type="dxa"/>
          </w:tcPr>
          <w:p w14:paraId="352EB240" w14:textId="77777777" w:rsidR="00D47589" w:rsidRPr="00D47589" w:rsidRDefault="00D47589" w:rsidP="00EF191B">
            <w:pPr>
              <w:pStyle w:val="Tabletext"/>
              <w:rPr>
                <w:b/>
              </w:rPr>
            </w:pPr>
            <w:r w:rsidRPr="00D47589">
              <w:t>3.2</w:t>
            </w:r>
          </w:p>
        </w:tc>
        <w:tc>
          <w:tcPr>
            <w:tcW w:w="5778" w:type="dxa"/>
          </w:tcPr>
          <w:p w14:paraId="5B790C67" w14:textId="77777777" w:rsidR="00D47589" w:rsidRPr="00D47589" w:rsidRDefault="00D47589" w:rsidP="00EF191B">
            <w:pPr>
              <w:pStyle w:val="Tabletext"/>
              <w:rPr>
                <w:b/>
              </w:rPr>
            </w:pPr>
            <w:r w:rsidRPr="00D47589">
              <w:t xml:space="preserve">Has your organisation undertaken an Environmental Risk Assessment or Review in the past two years? </w:t>
            </w:r>
          </w:p>
        </w:tc>
        <w:tc>
          <w:tcPr>
            <w:tcW w:w="1122" w:type="dxa"/>
          </w:tcPr>
          <w:p w14:paraId="4DDDAC60" w14:textId="77777777" w:rsidR="00D47589" w:rsidRPr="00D47589" w:rsidRDefault="00D47589" w:rsidP="00EF191B">
            <w:pPr>
              <w:pStyle w:val="Tabletext"/>
            </w:pPr>
            <w:r w:rsidRPr="00D47589">
              <w:t>Yes/no</w:t>
            </w:r>
          </w:p>
        </w:tc>
      </w:tr>
      <w:tr w:rsidR="00D94FB2" w:rsidRPr="00D47589" w14:paraId="2BB93F38" w14:textId="77777777" w:rsidTr="00D47589">
        <w:trPr>
          <w:trHeight w:val="158"/>
        </w:trPr>
        <w:tc>
          <w:tcPr>
            <w:tcW w:w="1016" w:type="dxa"/>
          </w:tcPr>
          <w:p w14:paraId="1E3C534F" w14:textId="77777777" w:rsidR="00D47589" w:rsidRPr="00D47589" w:rsidRDefault="00D47589" w:rsidP="00EF191B">
            <w:pPr>
              <w:pStyle w:val="Tabletext"/>
              <w:rPr>
                <w:b/>
              </w:rPr>
            </w:pPr>
            <w:r w:rsidRPr="00D47589">
              <w:t>3.3</w:t>
            </w:r>
          </w:p>
        </w:tc>
        <w:tc>
          <w:tcPr>
            <w:tcW w:w="5778" w:type="dxa"/>
          </w:tcPr>
          <w:p w14:paraId="0B54C928" w14:textId="77777777" w:rsidR="00D47589" w:rsidRPr="00D47589" w:rsidRDefault="00D47589" w:rsidP="00EF191B">
            <w:pPr>
              <w:pStyle w:val="Tabletext"/>
              <w:rPr>
                <w:b/>
              </w:rPr>
            </w:pPr>
            <w:r w:rsidRPr="00D47589">
              <w:t>Does your organisation have a formally documented and implemented sustainability or environmental policy?</w:t>
            </w:r>
          </w:p>
        </w:tc>
        <w:tc>
          <w:tcPr>
            <w:tcW w:w="1122" w:type="dxa"/>
          </w:tcPr>
          <w:p w14:paraId="4EB5B3A2" w14:textId="77777777" w:rsidR="00D47589" w:rsidRPr="00D47589" w:rsidRDefault="00D47589" w:rsidP="00EF191B">
            <w:pPr>
              <w:pStyle w:val="Tabletext"/>
            </w:pPr>
            <w:r w:rsidRPr="00D47589">
              <w:t>Yes/no</w:t>
            </w:r>
          </w:p>
        </w:tc>
      </w:tr>
      <w:tr w:rsidR="00D94FB2" w:rsidRPr="00D47589" w14:paraId="5960F6F0" w14:textId="77777777" w:rsidTr="00D47589">
        <w:trPr>
          <w:trHeight w:val="158"/>
        </w:trPr>
        <w:tc>
          <w:tcPr>
            <w:tcW w:w="1016" w:type="dxa"/>
          </w:tcPr>
          <w:p w14:paraId="7CBB1A5C" w14:textId="77777777" w:rsidR="00D47589" w:rsidRPr="00D47589" w:rsidRDefault="00D47589" w:rsidP="00D47589">
            <w:pPr>
              <w:pStyle w:val="Tableheading"/>
            </w:pPr>
            <w:r w:rsidRPr="00D47589">
              <w:t>4</w:t>
            </w:r>
          </w:p>
        </w:tc>
        <w:tc>
          <w:tcPr>
            <w:tcW w:w="5778" w:type="dxa"/>
          </w:tcPr>
          <w:p w14:paraId="30EF4584" w14:textId="77777777" w:rsidR="00D47589" w:rsidRPr="00D47589" w:rsidRDefault="00D47589" w:rsidP="00D47589">
            <w:pPr>
              <w:pStyle w:val="Tableheading"/>
            </w:pPr>
            <w:r w:rsidRPr="00D47589">
              <w:t>Employment and training</w:t>
            </w:r>
          </w:p>
        </w:tc>
        <w:tc>
          <w:tcPr>
            <w:tcW w:w="1122" w:type="dxa"/>
          </w:tcPr>
          <w:p w14:paraId="664AA9CC" w14:textId="77777777" w:rsidR="00D47589" w:rsidRPr="00D47589" w:rsidRDefault="00D47589" w:rsidP="00D47589">
            <w:pPr>
              <w:pStyle w:val="Tableheading"/>
            </w:pPr>
            <w:r w:rsidRPr="00D47589">
              <w:t>Yes/no</w:t>
            </w:r>
          </w:p>
        </w:tc>
      </w:tr>
      <w:tr w:rsidR="00D94FB2" w:rsidRPr="00D47589" w14:paraId="0CDB322B" w14:textId="77777777" w:rsidTr="00D47589">
        <w:trPr>
          <w:trHeight w:val="158"/>
        </w:trPr>
        <w:tc>
          <w:tcPr>
            <w:tcW w:w="1016" w:type="dxa"/>
          </w:tcPr>
          <w:p w14:paraId="77EE2A61" w14:textId="77777777" w:rsidR="00D47589" w:rsidRPr="00D47589" w:rsidRDefault="00D47589" w:rsidP="00EF191B">
            <w:pPr>
              <w:pStyle w:val="Tabletext"/>
            </w:pPr>
            <w:r w:rsidRPr="00D47589">
              <w:t>4.1</w:t>
            </w:r>
          </w:p>
        </w:tc>
        <w:tc>
          <w:tcPr>
            <w:tcW w:w="5778" w:type="dxa"/>
          </w:tcPr>
          <w:p w14:paraId="06DCB93D" w14:textId="77777777" w:rsidR="00D47589" w:rsidRPr="00D47589" w:rsidRDefault="00D47589" w:rsidP="00EF191B">
            <w:pPr>
              <w:pStyle w:val="Tabletext"/>
            </w:pPr>
            <w:r w:rsidRPr="00D47589">
              <w:t xml:space="preserve">Are references, work permits and visas checked for </w:t>
            </w:r>
            <w:proofErr w:type="gramStart"/>
            <w:r w:rsidRPr="00D47589">
              <w:t>all of</w:t>
            </w:r>
            <w:proofErr w:type="gramEnd"/>
            <w:r w:rsidRPr="00D47589">
              <w:t xml:space="preserve"> your employees?</w:t>
            </w:r>
          </w:p>
        </w:tc>
        <w:tc>
          <w:tcPr>
            <w:tcW w:w="1122" w:type="dxa"/>
          </w:tcPr>
          <w:p w14:paraId="5CBAFF26" w14:textId="77777777" w:rsidR="00D47589" w:rsidRPr="00D47589" w:rsidRDefault="00D47589" w:rsidP="00EF191B">
            <w:pPr>
              <w:pStyle w:val="Tabletext"/>
            </w:pPr>
            <w:r w:rsidRPr="00D47589">
              <w:t>Yes/no</w:t>
            </w:r>
          </w:p>
        </w:tc>
      </w:tr>
      <w:tr w:rsidR="001A472F" w:rsidRPr="00D47589" w14:paraId="1BE7C65B" w14:textId="77777777" w:rsidTr="00D47589">
        <w:trPr>
          <w:trHeight w:val="158"/>
        </w:trPr>
        <w:tc>
          <w:tcPr>
            <w:tcW w:w="1016" w:type="dxa"/>
          </w:tcPr>
          <w:p w14:paraId="50205B89" w14:textId="77777777" w:rsidR="00D47589" w:rsidRPr="00D47589" w:rsidRDefault="00D47589" w:rsidP="00EF191B">
            <w:pPr>
              <w:pStyle w:val="Tabletext"/>
            </w:pPr>
            <w:r w:rsidRPr="00D47589">
              <w:t>4.2</w:t>
            </w:r>
          </w:p>
        </w:tc>
        <w:tc>
          <w:tcPr>
            <w:tcW w:w="6900" w:type="dxa"/>
            <w:gridSpan w:val="2"/>
          </w:tcPr>
          <w:p w14:paraId="04646E4A" w14:textId="77777777" w:rsidR="00D47589" w:rsidRPr="00D47589" w:rsidRDefault="00D47589" w:rsidP="00EF191B">
            <w:pPr>
              <w:pStyle w:val="Tabletext"/>
            </w:pPr>
            <w:r w:rsidRPr="00D47589">
              <w:t>If ‘yes’, please specify what procedure is undertaken:</w:t>
            </w:r>
          </w:p>
        </w:tc>
      </w:tr>
      <w:tr w:rsidR="00D94FB2" w:rsidRPr="00D47589" w14:paraId="12B0AB54" w14:textId="77777777" w:rsidTr="00D47589">
        <w:trPr>
          <w:trHeight w:val="158"/>
        </w:trPr>
        <w:tc>
          <w:tcPr>
            <w:tcW w:w="1016" w:type="dxa"/>
          </w:tcPr>
          <w:p w14:paraId="25B150C0" w14:textId="77777777" w:rsidR="00D47589" w:rsidRPr="00D47589" w:rsidRDefault="00D47589" w:rsidP="00EF191B">
            <w:pPr>
              <w:pStyle w:val="Tabletext"/>
            </w:pPr>
            <w:r w:rsidRPr="00D47589">
              <w:t>4.3</w:t>
            </w:r>
          </w:p>
        </w:tc>
        <w:tc>
          <w:tcPr>
            <w:tcW w:w="5778" w:type="dxa"/>
          </w:tcPr>
          <w:p w14:paraId="1E73985D" w14:textId="77777777" w:rsidR="00D47589" w:rsidRPr="00D47589" w:rsidRDefault="00D47589" w:rsidP="00EF191B">
            <w:pPr>
              <w:pStyle w:val="Tabletext"/>
            </w:pPr>
            <w:r w:rsidRPr="00D47589">
              <w:t>Is training regularly undertaken?</w:t>
            </w:r>
          </w:p>
        </w:tc>
        <w:tc>
          <w:tcPr>
            <w:tcW w:w="1122" w:type="dxa"/>
          </w:tcPr>
          <w:p w14:paraId="53A8ED9E" w14:textId="77777777" w:rsidR="00D47589" w:rsidRPr="00D47589" w:rsidRDefault="00D47589" w:rsidP="00EF191B">
            <w:pPr>
              <w:pStyle w:val="Tabletext"/>
            </w:pPr>
            <w:r w:rsidRPr="00D47589">
              <w:t>Yes/no</w:t>
            </w:r>
          </w:p>
        </w:tc>
      </w:tr>
      <w:tr w:rsidR="001A472F" w:rsidRPr="00D47589" w14:paraId="073562CE" w14:textId="77777777" w:rsidTr="00D47589">
        <w:trPr>
          <w:trHeight w:val="158"/>
        </w:trPr>
        <w:tc>
          <w:tcPr>
            <w:tcW w:w="1016" w:type="dxa"/>
          </w:tcPr>
          <w:p w14:paraId="1EA982B2" w14:textId="77777777" w:rsidR="00D47589" w:rsidRPr="00D47589" w:rsidRDefault="00D47589" w:rsidP="00EF191B">
            <w:pPr>
              <w:pStyle w:val="Tabletext"/>
            </w:pPr>
            <w:r w:rsidRPr="00D47589">
              <w:t>4.4</w:t>
            </w:r>
          </w:p>
        </w:tc>
        <w:tc>
          <w:tcPr>
            <w:tcW w:w="6900" w:type="dxa"/>
            <w:gridSpan w:val="2"/>
          </w:tcPr>
          <w:p w14:paraId="68079D96" w14:textId="77777777" w:rsidR="00D47589" w:rsidRPr="00D47589" w:rsidRDefault="00D47589" w:rsidP="00EF191B">
            <w:pPr>
              <w:pStyle w:val="Tabletext"/>
            </w:pPr>
            <w:r w:rsidRPr="00D47589">
              <w:t>If ‘</w:t>
            </w:r>
            <w:proofErr w:type="spellStart"/>
            <w:r w:rsidRPr="00D47589">
              <w:t>yes’</w:t>
            </w:r>
            <w:proofErr w:type="spellEnd"/>
            <w:r w:rsidRPr="00D47589">
              <w:t xml:space="preserve"> please provide evidence:</w:t>
            </w:r>
          </w:p>
        </w:tc>
      </w:tr>
    </w:tbl>
    <w:p w14:paraId="0EF422F4" w14:textId="77777777" w:rsidR="002B0990" w:rsidRDefault="002B0990" w:rsidP="0004382D">
      <w:pPr>
        <w:pStyle w:val="Exhibitsource"/>
      </w:pPr>
    </w:p>
    <w:p w14:paraId="46EDA1CA" w14:textId="77777777" w:rsidR="00D6767B" w:rsidRDefault="00D6767B" w:rsidP="0004382D">
      <w:pPr>
        <w:pStyle w:val="Exhibitsource"/>
        <w:sectPr w:rsidR="00D6767B" w:rsidSect="005C20B0">
          <w:headerReference w:type="even" r:id="rId22"/>
          <w:headerReference w:type="default" r:id="rId23"/>
          <w:headerReference w:type="first" r:id="rId24"/>
          <w:pgSz w:w="11906" w:h="16838"/>
          <w:pgMar w:top="2835" w:right="3119" w:bottom="1440" w:left="851" w:header="709" w:footer="709" w:gutter="0"/>
          <w:cols w:space="708"/>
          <w:titlePg/>
          <w:docGrid w:linePitch="360"/>
        </w:sectPr>
      </w:pPr>
    </w:p>
    <w:p w14:paraId="2564903C" w14:textId="77777777" w:rsidR="00C14840" w:rsidRPr="00C14840" w:rsidRDefault="00C14840" w:rsidP="00C14840">
      <w:pPr>
        <w:spacing w:before="360" w:after="120"/>
        <w:outlineLvl w:val="0"/>
        <w:rPr>
          <w:rFonts w:eastAsia="Calibri" w:cs="Arial"/>
          <w:color w:val="F4633A"/>
          <w:sz w:val="36"/>
          <w:szCs w:val="36"/>
        </w:rPr>
      </w:pPr>
      <w:r w:rsidRPr="00C14840">
        <w:rPr>
          <w:rFonts w:eastAsia="Calibri" w:cs="Arial"/>
          <w:color w:val="F4633A"/>
          <w:sz w:val="36"/>
          <w:szCs w:val="36"/>
        </w:rPr>
        <w:lastRenderedPageBreak/>
        <w:t xml:space="preserve">Wales Audit Office standard terms and conditions of contract for the provision of </w:t>
      </w:r>
      <w:proofErr w:type="spellStart"/>
      <w:r w:rsidRPr="00C14840">
        <w:rPr>
          <w:rFonts w:eastAsia="Calibri" w:cs="Arial"/>
          <w:color w:val="F4633A"/>
          <w:sz w:val="36"/>
          <w:szCs w:val="36"/>
        </w:rPr>
        <w:t>xxxxxxxxxxxxx</w:t>
      </w:r>
      <w:proofErr w:type="spellEnd"/>
    </w:p>
    <w:p w14:paraId="1DFE1D13" w14:textId="77777777" w:rsidR="00C14840" w:rsidRPr="00C14840" w:rsidRDefault="00C14840" w:rsidP="00C14840">
      <w:pPr>
        <w:rPr>
          <w:rFonts w:eastAsia="Calibri" w:cs="Arial"/>
        </w:rPr>
      </w:pPr>
      <w:r w:rsidRPr="00C14840">
        <w:rPr>
          <w:rFonts w:eastAsia="Calibri" w:cs="Arial"/>
        </w:rPr>
        <w:t xml:space="preserve">Audit Wales is a Trademark of the Auditor General for Wales and the Wales Audit Office, which are separate legal entities each with their own legal functions. Wales Audit Office is the Contractor for the purposes of this Agreement.  </w:t>
      </w:r>
    </w:p>
    <w:p w14:paraId="38AE1C1F" w14:textId="77777777" w:rsidR="00C14840" w:rsidRPr="00C14840" w:rsidRDefault="00C14840" w:rsidP="00C14840">
      <w:pPr>
        <w:rPr>
          <w:color w:val="262626"/>
        </w:rPr>
      </w:pPr>
      <w:r w:rsidRPr="00C14840">
        <w:t xml:space="preserve">This Agreement is made on the </w:t>
      </w:r>
      <w:r w:rsidRPr="00C14840">
        <w:rPr>
          <w:color w:val="7030A0"/>
        </w:rPr>
        <w:t xml:space="preserve">xxxx </w:t>
      </w:r>
      <w:r w:rsidRPr="00C14840">
        <w:t xml:space="preserve">day of </w:t>
      </w:r>
      <w:proofErr w:type="spellStart"/>
      <w:r w:rsidRPr="00C14840">
        <w:rPr>
          <w:color w:val="7030A0"/>
        </w:rPr>
        <w:t>xxxxxxxxx</w:t>
      </w:r>
      <w:proofErr w:type="spellEnd"/>
      <w:r w:rsidRPr="00C14840">
        <w:t>.</w:t>
      </w:r>
    </w:p>
    <w:p w14:paraId="0A79B046" w14:textId="77777777" w:rsidR="00C14840" w:rsidRPr="00C14840" w:rsidRDefault="00C14840" w:rsidP="00C14840">
      <w:r w:rsidRPr="00C14840">
        <w:t>Between:</w:t>
      </w:r>
    </w:p>
    <w:p w14:paraId="796C2D31" w14:textId="29B37C93" w:rsidR="00C14840" w:rsidRPr="00C14840" w:rsidRDefault="00C14840" w:rsidP="00C14840">
      <w:r w:rsidRPr="00C14840">
        <w:t xml:space="preserve">The Wales Audit Office, whose head office is at </w:t>
      </w:r>
      <w:r w:rsidR="00F67F22">
        <w:t>1 Capital Quarter</w:t>
      </w:r>
      <w:r w:rsidRPr="00C14840">
        <w:t>, Cardiff CF1</w:t>
      </w:r>
      <w:r w:rsidR="00F67F22">
        <w:t>0</w:t>
      </w:r>
      <w:r w:rsidRPr="00C14840">
        <w:t xml:space="preserve"> </w:t>
      </w:r>
      <w:r w:rsidR="00F67F22">
        <w:t>4BZ</w:t>
      </w:r>
      <w:r w:rsidRPr="00C14840">
        <w:t xml:space="preserve"> (hereinafter called ‘the Authority’), and </w:t>
      </w:r>
      <w:proofErr w:type="spellStart"/>
      <w:r w:rsidRPr="00C14840">
        <w:rPr>
          <w:color w:val="7030A0"/>
        </w:rPr>
        <w:t>xxxxxxx</w:t>
      </w:r>
      <w:proofErr w:type="spellEnd"/>
      <w:r w:rsidRPr="00C14840">
        <w:t xml:space="preserve">, whose registered office is at </w:t>
      </w:r>
      <w:r w:rsidRPr="00C14840">
        <w:rPr>
          <w:color w:val="7030A0"/>
        </w:rPr>
        <w:t>[xxxx]</w:t>
      </w:r>
      <w:r w:rsidRPr="00C14840">
        <w:t xml:space="preserve"> (hereinafter called ‘the Contractor’).</w:t>
      </w:r>
    </w:p>
    <w:p w14:paraId="460EA0BE" w14:textId="77777777" w:rsidR="00C14840" w:rsidRPr="00C14840" w:rsidRDefault="00C14840" w:rsidP="00C14840">
      <w:r w:rsidRPr="00C14840">
        <w:t>Whereas:</w:t>
      </w:r>
    </w:p>
    <w:p w14:paraId="3A398140" w14:textId="77777777" w:rsidR="00C14840" w:rsidRPr="00C14840" w:rsidRDefault="00C14840" w:rsidP="00EF191B">
      <w:pPr>
        <w:pStyle w:val="Appendixbullet"/>
      </w:pPr>
      <w:r w:rsidRPr="00C14840">
        <w:t xml:space="preserve">the Contractor is engaged in providing </w:t>
      </w:r>
      <w:proofErr w:type="spellStart"/>
      <w:r w:rsidRPr="00EF191B">
        <w:rPr>
          <w:color w:val="7030A0"/>
        </w:rPr>
        <w:t>xxxxxxxxxx</w:t>
      </w:r>
      <w:proofErr w:type="spellEnd"/>
      <w:r w:rsidRPr="00EF191B">
        <w:rPr>
          <w:color w:val="7030A0"/>
        </w:rPr>
        <w:t xml:space="preserve"> as detailed in their submission reference </w:t>
      </w:r>
      <w:proofErr w:type="spellStart"/>
      <w:r w:rsidRPr="00EF191B">
        <w:rPr>
          <w:color w:val="7030A0"/>
        </w:rPr>
        <w:t>xxxxxx</w:t>
      </w:r>
      <w:proofErr w:type="spellEnd"/>
      <w:r w:rsidRPr="00EF191B">
        <w:rPr>
          <w:color w:val="7030A0"/>
        </w:rPr>
        <w:t xml:space="preserve">, dated ** </w:t>
      </w:r>
      <w:proofErr w:type="gramStart"/>
      <w:r w:rsidRPr="00EF191B">
        <w:rPr>
          <w:color w:val="7030A0"/>
        </w:rPr>
        <w:t>xxxxxxxx</w:t>
      </w:r>
      <w:r w:rsidRPr="00C14840">
        <w:t>;</w:t>
      </w:r>
      <w:proofErr w:type="gramEnd"/>
    </w:p>
    <w:p w14:paraId="4B204120" w14:textId="77777777" w:rsidR="00C14840" w:rsidRPr="00C14840" w:rsidRDefault="00C14840" w:rsidP="00EF191B">
      <w:pPr>
        <w:pStyle w:val="Appendixbullet"/>
      </w:pPr>
      <w:r w:rsidRPr="00C14840">
        <w:t xml:space="preserve">the Authority enters into this Agreement for the Contractor to provide </w:t>
      </w:r>
      <w:proofErr w:type="spellStart"/>
      <w:r w:rsidRPr="00C14840">
        <w:rPr>
          <w:color w:val="7030A0"/>
        </w:rPr>
        <w:t>xxxxxxxxxxxx</w:t>
      </w:r>
      <w:proofErr w:type="spellEnd"/>
      <w:r w:rsidRPr="00C14840">
        <w:t xml:space="preserve"> all as set out in this Agreement; and</w:t>
      </w:r>
    </w:p>
    <w:p w14:paraId="2F6F5067" w14:textId="77777777" w:rsidR="00C14840" w:rsidRPr="00C14840" w:rsidRDefault="00C14840" w:rsidP="00EF191B">
      <w:pPr>
        <w:pStyle w:val="Appendixbullet"/>
      </w:pPr>
      <w:r w:rsidRPr="00C14840">
        <w:t>both parties agree to be bound by the terms and conditions set out in this Agreement.</w:t>
      </w:r>
    </w:p>
    <w:p w14:paraId="5C6C48D9" w14:textId="77777777" w:rsidR="00C14840" w:rsidRPr="00EF191B" w:rsidRDefault="00C14840" w:rsidP="00C14840">
      <w:p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 xml:space="preserve">1. </w:t>
      </w:r>
      <w:r w:rsidRPr="00EF191B">
        <w:rPr>
          <w:rFonts w:eastAsia="Calibri" w:cs="Times New Roman"/>
          <w:b/>
          <w:color w:val="F4633A"/>
          <w:sz w:val="28"/>
          <w:szCs w:val="28"/>
        </w:rPr>
        <w:tab/>
        <w:t>Definitions and interpretations</w:t>
      </w:r>
    </w:p>
    <w:p w14:paraId="413386F9" w14:textId="77777777" w:rsidR="00C14840" w:rsidRPr="00EF191B" w:rsidRDefault="00C14840" w:rsidP="00BA44A6">
      <w:pPr>
        <w:numPr>
          <w:ilvl w:val="1"/>
          <w:numId w:val="20"/>
        </w:numPr>
        <w:ind w:left="567" w:hanging="567"/>
        <w:rPr>
          <w:szCs w:val="22"/>
        </w:rPr>
      </w:pPr>
      <w:r w:rsidRPr="00EF191B">
        <w:rPr>
          <w:szCs w:val="22"/>
        </w:rPr>
        <w:t>‘Agreement’ means this agreement together with all written schedules and other documents referred to.</w:t>
      </w:r>
    </w:p>
    <w:p w14:paraId="70CDC5A3" w14:textId="77777777" w:rsidR="00C14840" w:rsidRPr="00EF191B" w:rsidRDefault="00C14840" w:rsidP="00BA44A6">
      <w:pPr>
        <w:numPr>
          <w:ilvl w:val="1"/>
          <w:numId w:val="20"/>
        </w:numPr>
        <w:ind w:left="567" w:hanging="567"/>
        <w:rPr>
          <w:szCs w:val="22"/>
        </w:rPr>
      </w:pPr>
      <w:r w:rsidRPr="00EF191B">
        <w:rPr>
          <w:szCs w:val="22"/>
        </w:rPr>
        <w:t>‘Authority’s Nominated Representative’ means the person appointed by the Authority as being responsible for liaison with the Contractor’s Account Manager in respect of the Agreement.</w:t>
      </w:r>
    </w:p>
    <w:p w14:paraId="2123ED7C" w14:textId="77777777" w:rsidR="00C14840" w:rsidRPr="00EF191B" w:rsidRDefault="00C14840" w:rsidP="00BA44A6">
      <w:pPr>
        <w:numPr>
          <w:ilvl w:val="1"/>
          <w:numId w:val="20"/>
        </w:numPr>
        <w:ind w:left="567" w:hanging="567"/>
        <w:rPr>
          <w:szCs w:val="22"/>
        </w:rPr>
      </w:pPr>
      <w:r w:rsidRPr="00EF191B">
        <w:rPr>
          <w:szCs w:val="22"/>
        </w:rPr>
        <w:t>‘Authority’s Premises’ means land or buildings owned or occupied by the Authority.</w:t>
      </w:r>
    </w:p>
    <w:p w14:paraId="7A5A7DD8" w14:textId="77777777" w:rsidR="00C14840" w:rsidRPr="00EF191B" w:rsidRDefault="00C14840" w:rsidP="00BA44A6">
      <w:pPr>
        <w:numPr>
          <w:ilvl w:val="1"/>
          <w:numId w:val="20"/>
        </w:numPr>
        <w:ind w:left="567" w:hanging="567"/>
        <w:rPr>
          <w:szCs w:val="22"/>
        </w:rPr>
      </w:pPr>
      <w:r w:rsidRPr="00EF191B">
        <w:rPr>
          <w:szCs w:val="22"/>
        </w:rPr>
        <w:t>‘Charges’ means the fees payable by the Authority to the Contractor in consideration for the Services including all expenses but excluding value added tax as detailed in Schedule 2.</w:t>
      </w:r>
    </w:p>
    <w:p w14:paraId="7C9AB277" w14:textId="77777777" w:rsidR="00C14840" w:rsidRPr="00EF191B" w:rsidRDefault="00C14840" w:rsidP="00BA44A6">
      <w:pPr>
        <w:numPr>
          <w:ilvl w:val="1"/>
          <w:numId w:val="20"/>
        </w:numPr>
        <w:ind w:left="567" w:hanging="567"/>
        <w:rPr>
          <w:szCs w:val="22"/>
        </w:rPr>
      </w:pPr>
      <w:r w:rsidRPr="00EF191B">
        <w:rPr>
          <w:szCs w:val="22"/>
        </w:rPr>
        <w:t>‘Contractor’s Account Manager’ means the person nominated by the Contractor and agreed with the Authority as being responsible for managing the delivery of the Services in accordance with the terms of the Agreement.</w:t>
      </w:r>
    </w:p>
    <w:p w14:paraId="55BD67C1" w14:textId="77777777" w:rsidR="00C14840" w:rsidRPr="00EF191B" w:rsidRDefault="00C14840" w:rsidP="00BA44A6">
      <w:pPr>
        <w:numPr>
          <w:ilvl w:val="1"/>
          <w:numId w:val="20"/>
        </w:numPr>
        <w:ind w:left="567" w:hanging="567"/>
        <w:rPr>
          <w:szCs w:val="22"/>
        </w:rPr>
      </w:pPr>
      <w:r w:rsidRPr="00EF191B">
        <w:rPr>
          <w:szCs w:val="22"/>
        </w:rPr>
        <w:t>‘Contractor’s Written Response’ means the Contractor’s response to the Invitation to Tender, or Invitation to Quote,</w:t>
      </w:r>
      <w:r w:rsidRPr="00EF191B" w:rsidDel="001F74CF">
        <w:rPr>
          <w:szCs w:val="22"/>
        </w:rPr>
        <w:t xml:space="preserve"> </w:t>
      </w:r>
      <w:r w:rsidRPr="00EF191B">
        <w:rPr>
          <w:szCs w:val="22"/>
        </w:rPr>
        <w:t>included in the Service Specification.</w:t>
      </w:r>
    </w:p>
    <w:p w14:paraId="5E423FF0" w14:textId="77777777" w:rsidR="00C14840" w:rsidRPr="00EF191B" w:rsidRDefault="00C14840" w:rsidP="00BA44A6">
      <w:pPr>
        <w:numPr>
          <w:ilvl w:val="1"/>
          <w:numId w:val="20"/>
        </w:numPr>
        <w:ind w:left="567" w:hanging="567"/>
        <w:rPr>
          <w:szCs w:val="22"/>
        </w:rPr>
      </w:pPr>
      <w:r w:rsidRPr="00EF191B">
        <w:rPr>
          <w:szCs w:val="22"/>
        </w:rPr>
        <w:t xml:space="preserve">‘Intellectual Property Rights’ means patents, trademarks, service marks, design rights (whether registrable or not), applications for any of those rights, copyright, database rights trade or business names, rights in undisclosed or confidential information (such as Know How, trade secrets and inventions (whether patentable or not) and other similar rights or </w:t>
      </w:r>
      <w:r w:rsidRPr="00EF191B">
        <w:rPr>
          <w:szCs w:val="22"/>
        </w:rPr>
        <w:lastRenderedPageBreak/>
        <w:t>obligations, whether registrable or not, in any country, including but not limited to, the United Kingdom.</w:t>
      </w:r>
    </w:p>
    <w:p w14:paraId="2E9BB873" w14:textId="77777777" w:rsidR="00C14840" w:rsidRPr="00EF191B" w:rsidRDefault="00C14840" w:rsidP="00BA44A6">
      <w:pPr>
        <w:numPr>
          <w:ilvl w:val="1"/>
          <w:numId w:val="20"/>
        </w:numPr>
        <w:ind w:left="567" w:hanging="567"/>
        <w:rPr>
          <w:szCs w:val="22"/>
        </w:rPr>
      </w:pPr>
      <w:r w:rsidRPr="00EF191B">
        <w:rPr>
          <w:szCs w:val="22"/>
        </w:rPr>
        <w:t>‘Know How’ means all information not in the public domain held in any form (including that comprised in or derived from drawings, data, formulae, specifications, notes, computer software, component lists, instructions, manuals, brochures, catalogues and processed descriptions.</w:t>
      </w:r>
    </w:p>
    <w:p w14:paraId="26FFDA96" w14:textId="77777777" w:rsidR="00C14840" w:rsidRPr="00EF191B" w:rsidRDefault="00C14840" w:rsidP="00BA44A6">
      <w:pPr>
        <w:numPr>
          <w:ilvl w:val="1"/>
          <w:numId w:val="20"/>
        </w:numPr>
        <w:ind w:left="567" w:hanging="567"/>
        <w:rPr>
          <w:szCs w:val="22"/>
        </w:rPr>
      </w:pPr>
      <w:r w:rsidRPr="00EF191B">
        <w:rPr>
          <w:szCs w:val="22"/>
        </w:rPr>
        <w:t>Invitation to Tender, or Invitation to Quote means the Authority’s request for a tender or quotation for the Services included in the Service Specification.</w:t>
      </w:r>
    </w:p>
    <w:p w14:paraId="407178EB" w14:textId="77777777" w:rsidR="00C14840" w:rsidRPr="00EF191B" w:rsidRDefault="00C14840" w:rsidP="00BA44A6">
      <w:pPr>
        <w:numPr>
          <w:ilvl w:val="1"/>
          <w:numId w:val="20"/>
        </w:numPr>
        <w:ind w:left="567" w:hanging="567"/>
        <w:rPr>
          <w:szCs w:val="22"/>
        </w:rPr>
      </w:pPr>
      <w:r w:rsidRPr="00EF191B">
        <w:rPr>
          <w:szCs w:val="22"/>
        </w:rPr>
        <w:t>‘Welsh Public Authority’ means a body defined by section 83 of the Freedom of Information Act 2000 other than the Wales Audit Office and the Auditor General for Wales.</w:t>
      </w:r>
    </w:p>
    <w:p w14:paraId="5C38B3B3" w14:textId="77777777" w:rsidR="00C14840" w:rsidRPr="00EF191B" w:rsidRDefault="00C14840" w:rsidP="00BA44A6">
      <w:pPr>
        <w:numPr>
          <w:ilvl w:val="1"/>
          <w:numId w:val="20"/>
        </w:numPr>
        <w:ind w:left="567" w:hanging="567"/>
        <w:rPr>
          <w:szCs w:val="22"/>
        </w:rPr>
      </w:pPr>
      <w:r w:rsidRPr="00EF191B">
        <w:rPr>
          <w:szCs w:val="22"/>
        </w:rPr>
        <w:t>‘Relevant Transfer’ means a relevant transfer for the purposes of the Transfer of Undertakings (Protection of Employment) Regulations 2006.</w:t>
      </w:r>
    </w:p>
    <w:p w14:paraId="0652BC30" w14:textId="77777777" w:rsidR="00C14840" w:rsidRPr="00EF191B" w:rsidRDefault="00C14840" w:rsidP="00BA44A6">
      <w:pPr>
        <w:numPr>
          <w:ilvl w:val="1"/>
          <w:numId w:val="20"/>
        </w:numPr>
        <w:ind w:left="567" w:hanging="567"/>
        <w:rPr>
          <w:szCs w:val="22"/>
        </w:rPr>
      </w:pPr>
      <w:r w:rsidRPr="00EF191B">
        <w:rPr>
          <w:szCs w:val="22"/>
        </w:rPr>
        <w:t>‘Services’ means the services that the Contractor will provide to the Authority pursuant to this Agreement as set out in the Service Specification.</w:t>
      </w:r>
    </w:p>
    <w:p w14:paraId="2F0A2EF7" w14:textId="77777777" w:rsidR="00C14840" w:rsidRPr="00EF191B" w:rsidRDefault="00C14840" w:rsidP="00BA44A6">
      <w:pPr>
        <w:numPr>
          <w:ilvl w:val="1"/>
          <w:numId w:val="20"/>
        </w:numPr>
        <w:ind w:left="567" w:hanging="567"/>
        <w:rPr>
          <w:szCs w:val="22"/>
        </w:rPr>
      </w:pPr>
      <w:r w:rsidRPr="00EF191B">
        <w:rPr>
          <w:szCs w:val="22"/>
        </w:rPr>
        <w:t>‘Service Specification’ means Request for Quotation of Services together with the Contractor’s Written Response and subsequent correspondence (if any) as attached at Schedule 1.</w:t>
      </w:r>
    </w:p>
    <w:p w14:paraId="34B8960B" w14:textId="77777777" w:rsidR="00C14840" w:rsidRPr="00EF191B" w:rsidRDefault="00C14840" w:rsidP="00BA44A6">
      <w:pPr>
        <w:numPr>
          <w:ilvl w:val="1"/>
          <w:numId w:val="20"/>
        </w:numPr>
        <w:ind w:left="567" w:hanging="567"/>
        <w:rPr>
          <w:szCs w:val="22"/>
        </w:rPr>
      </w:pPr>
      <w:r w:rsidRPr="00EF191B">
        <w:rPr>
          <w:szCs w:val="22"/>
        </w:rPr>
        <w:t>The interpretation and construction of the Agreement shall be subject to the following provisions:</w:t>
      </w:r>
    </w:p>
    <w:p w14:paraId="2860F572" w14:textId="77777777" w:rsidR="00C14840" w:rsidRPr="00EF191B" w:rsidRDefault="00C14840" w:rsidP="00BA44A6">
      <w:pPr>
        <w:numPr>
          <w:ilvl w:val="2"/>
          <w:numId w:val="21"/>
        </w:numPr>
        <w:ind w:left="1418" w:hanging="851"/>
        <w:rPr>
          <w:szCs w:val="22"/>
        </w:rPr>
      </w:pPr>
      <w:r w:rsidRPr="00EF191B">
        <w:rPr>
          <w:szCs w:val="22"/>
        </w:rPr>
        <w:t xml:space="preserve">a reference to any statute, enactment, order, regulation or similar instrument shall be construed as a reference to the statute, enactment, order, regulation or instrument as subsequently amended or </w:t>
      </w:r>
      <w:proofErr w:type="gramStart"/>
      <w:r w:rsidRPr="00EF191B">
        <w:rPr>
          <w:szCs w:val="22"/>
        </w:rPr>
        <w:t>re-enacted;</w:t>
      </w:r>
      <w:proofErr w:type="gramEnd"/>
    </w:p>
    <w:p w14:paraId="2AB4DAE6" w14:textId="77777777" w:rsidR="00C14840" w:rsidRPr="00EF191B" w:rsidRDefault="00C14840" w:rsidP="00BA44A6">
      <w:pPr>
        <w:numPr>
          <w:ilvl w:val="2"/>
          <w:numId w:val="21"/>
        </w:numPr>
        <w:ind w:left="1418" w:hanging="851"/>
        <w:rPr>
          <w:szCs w:val="22"/>
        </w:rPr>
      </w:pPr>
      <w:r w:rsidRPr="00EF191B">
        <w:rPr>
          <w:szCs w:val="22"/>
        </w:rPr>
        <w:t xml:space="preserve">the headings in this Agreement are for ease of reference only and shall not affect the interpretation or construction of the </w:t>
      </w:r>
      <w:proofErr w:type="gramStart"/>
      <w:r w:rsidRPr="00EF191B">
        <w:rPr>
          <w:szCs w:val="22"/>
        </w:rPr>
        <w:t>Agreement;</w:t>
      </w:r>
      <w:proofErr w:type="gramEnd"/>
    </w:p>
    <w:p w14:paraId="773E8424" w14:textId="77777777" w:rsidR="00C14840" w:rsidRPr="00EF191B" w:rsidRDefault="00C14840" w:rsidP="00BA44A6">
      <w:pPr>
        <w:numPr>
          <w:ilvl w:val="2"/>
          <w:numId w:val="21"/>
        </w:numPr>
        <w:ind w:left="1418" w:hanging="851"/>
        <w:rPr>
          <w:szCs w:val="22"/>
        </w:rPr>
      </w:pPr>
      <w:r w:rsidRPr="00EF191B">
        <w:rPr>
          <w:szCs w:val="22"/>
        </w:rPr>
        <w:t>references to ‘person’ where the context allows, includes a corporation or an unincorporated association; and</w:t>
      </w:r>
    </w:p>
    <w:p w14:paraId="34604A12" w14:textId="77777777" w:rsidR="00C14840" w:rsidRPr="00EF191B" w:rsidRDefault="00C14840" w:rsidP="00BA44A6">
      <w:pPr>
        <w:numPr>
          <w:ilvl w:val="2"/>
          <w:numId w:val="21"/>
        </w:numPr>
        <w:ind w:left="1418" w:hanging="851"/>
        <w:rPr>
          <w:szCs w:val="22"/>
        </w:rPr>
      </w:pPr>
      <w:r w:rsidRPr="00EF191B">
        <w:rPr>
          <w:szCs w:val="22"/>
        </w:rPr>
        <w:t>if there is any inconsistency between the Request for Quotation of Services and the Contractor’s Written Response, the Request for Quotation of Services shall prevail unless otherwise agreed in writing between the parties</w:t>
      </w:r>
    </w:p>
    <w:p w14:paraId="6D066B14"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Period of contract</w:t>
      </w:r>
    </w:p>
    <w:p w14:paraId="2A46D69A" w14:textId="77777777" w:rsidR="00C14840" w:rsidRPr="00EF191B" w:rsidRDefault="00C14840" w:rsidP="00BA44A6">
      <w:pPr>
        <w:numPr>
          <w:ilvl w:val="1"/>
          <w:numId w:val="20"/>
        </w:numPr>
        <w:ind w:left="567" w:hanging="567"/>
        <w:rPr>
          <w:szCs w:val="22"/>
        </w:rPr>
      </w:pPr>
      <w:r w:rsidRPr="00EF191B">
        <w:rPr>
          <w:szCs w:val="22"/>
        </w:rPr>
        <w:t>The duration of the Contract will be {YEARS/MONTHS} from {DD/MM/YYYY}. Where appropriate, and subject to agreement, the contract may be extended in one-year increments to {DD/MM/YYYY}.  However, the Authority reserves the right to contract with other firms, companies, or persons at its discretion.</w:t>
      </w:r>
    </w:p>
    <w:p w14:paraId="7AA3A0FE" w14:textId="77777777" w:rsidR="00C14840" w:rsidRPr="00EF191B" w:rsidRDefault="00C14840" w:rsidP="00BA44A6">
      <w:pPr>
        <w:numPr>
          <w:ilvl w:val="1"/>
          <w:numId w:val="20"/>
        </w:numPr>
        <w:ind w:left="567" w:hanging="567"/>
        <w:rPr>
          <w:rFonts w:eastAsia="Calibri" w:cs="Times New Roman"/>
          <w:noProof/>
          <w:sz w:val="28"/>
          <w:szCs w:val="28"/>
        </w:rPr>
      </w:pPr>
      <w:r w:rsidRPr="00EF191B">
        <w:rPr>
          <w:szCs w:val="22"/>
        </w:rPr>
        <w:t xml:space="preserve">Either party may terminate this Agreement by giving no less than 2 months’ written notice of their intention to terminate, with termination to take effect at the end of the two-month notice period or anytime thereafter. </w:t>
      </w:r>
    </w:p>
    <w:p w14:paraId="72642250"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lastRenderedPageBreak/>
        <w:t>The provision of services</w:t>
      </w:r>
    </w:p>
    <w:p w14:paraId="06854297" w14:textId="77777777" w:rsidR="00C14840" w:rsidRPr="00EF191B" w:rsidRDefault="00C14840" w:rsidP="00BA44A6">
      <w:pPr>
        <w:numPr>
          <w:ilvl w:val="1"/>
          <w:numId w:val="20"/>
        </w:numPr>
        <w:ind w:left="567" w:hanging="567"/>
        <w:rPr>
          <w:szCs w:val="22"/>
        </w:rPr>
      </w:pPr>
      <w:r w:rsidRPr="00EF191B">
        <w:rPr>
          <w:szCs w:val="22"/>
        </w:rPr>
        <w:t>The Contractor shall provide the Services in accordance with the general terms and conditions of this Agreement and the specific terms and requirements of the Service Specification.</w:t>
      </w:r>
    </w:p>
    <w:p w14:paraId="41584125" w14:textId="77777777" w:rsidR="00C14840" w:rsidRPr="00EF191B" w:rsidRDefault="00C14840" w:rsidP="00BA44A6">
      <w:pPr>
        <w:numPr>
          <w:ilvl w:val="1"/>
          <w:numId w:val="20"/>
        </w:numPr>
        <w:ind w:left="567" w:hanging="567"/>
        <w:rPr>
          <w:szCs w:val="22"/>
        </w:rPr>
      </w:pPr>
      <w:r w:rsidRPr="00EF191B">
        <w:rPr>
          <w:szCs w:val="22"/>
        </w:rPr>
        <w:t>The Contractor warrants that it shall provide the Services with all due skill, care and diligence and in accordance with industry practice and legal requirements and shall ensure that its staff undertaking work in providing the Services to the Authority shall be adequately trained and competent to provide the Services.</w:t>
      </w:r>
    </w:p>
    <w:p w14:paraId="71C7FB4F" w14:textId="77777777" w:rsidR="00C14840" w:rsidRPr="00EF191B" w:rsidRDefault="00C14840" w:rsidP="00BA44A6">
      <w:pPr>
        <w:numPr>
          <w:ilvl w:val="1"/>
          <w:numId w:val="20"/>
        </w:numPr>
        <w:ind w:left="567" w:hanging="567"/>
        <w:rPr>
          <w:szCs w:val="22"/>
        </w:rPr>
      </w:pPr>
      <w:r w:rsidRPr="00EF191B">
        <w:rPr>
          <w:szCs w:val="22"/>
        </w:rPr>
        <w:t>Timely provision of the Services shall be of the essence of the Agreement, including in relation to commencing the provision of the Services within the time agreed or on a date specified by the Authority.</w:t>
      </w:r>
    </w:p>
    <w:p w14:paraId="200101DC" w14:textId="77777777" w:rsidR="00C14840" w:rsidRPr="00EF191B" w:rsidRDefault="00C14840" w:rsidP="00BA44A6">
      <w:pPr>
        <w:numPr>
          <w:ilvl w:val="1"/>
          <w:numId w:val="20"/>
        </w:numPr>
        <w:ind w:left="567" w:hanging="567"/>
        <w:rPr>
          <w:szCs w:val="22"/>
        </w:rPr>
      </w:pPr>
      <w:r w:rsidRPr="00EF191B">
        <w:rPr>
          <w:szCs w:val="22"/>
        </w:rPr>
        <w:t xml:space="preserve">Any work undertaken that is not carried out in accordance with the Agreement or the Service Specification shall, at the sole discretion of the Authority’s Nominated Representative, be re-executed by the Contractor at its own expense and within such reasonable time as specified by the Authority’s Nominated Representative. </w:t>
      </w:r>
    </w:p>
    <w:p w14:paraId="61B107A6" w14:textId="77777777" w:rsidR="00C14840" w:rsidRPr="00EF191B" w:rsidRDefault="00C14840" w:rsidP="00BA44A6">
      <w:pPr>
        <w:numPr>
          <w:ilvl w:val="1"/>
          <w:numId w:val="20"/>
        </w:numPr>
        <w:ind w:left="567" w:hanging="567"/>
        <w:rPr>
          <w:szCs w:val="22"/>
        </w:rPr>
      </w:pPr>
      <w:r w:rsidRPr="00EF191B">
        <w:rPr>
          <w:rFonts w:cs="Times New Roman"/>
          <w:szCs w:val="22"/>
        </w:rPr>
        <w:t xml:space="preserve">The Authority does not accept liability for any errors that may arise in the specified work. It is the responsibility of the service provider to ensure that all specified works are accurate. The Authority may reject any work, if, in its reasonable opinion, the Contractor has failed to provide the Services to the standard and quality specified in the Contract or otherwise conveyed to the Contractor in connection with the Agreement. </w:t>
      </w:r>
    </w:p>
    <w:p w14:paraId="5F7F4405"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Responsibility and progress reporting</w:t>
      </w:r>
    </w:p>
    <w:p w14:paraId="3061500E" w14:textId="77777777" w:rsidR="00C14840" w:rsidRPr="00EF191B" w:rsidRDefault="00C14840" w:rsidP="00BA44A6">
      <w:pPr>
        <w:numPr>
          <w:ilvl w:val="1"/>
          <w:numId w:val="20"/>
        </w:numPr>
        <w:ind w:left="567" w:hanging="567"/>
        <w:rPr>
          <w:szCs w:val="22"/>
        </w:rPr>
      </w:pPr>
      <w:r w:rsidRPr="00EF191B">
        <w:rPr>
          <w:szCs w:val="22"/>
        </w:rPr>
        <w:t>The Contractor shall appoint the Contractor’s Account Manager who shall be responsible for the provision of the Services to the Authority.</w:t>
      </w:r>
    </w:p>
    <w:p w14:paraId="2048F391" w14:textId="77777777" w:rsidR="00C14840" w:rsidRPr="00EF191B" w:rsidRDefault="00C14840" w:rsidP="00BA44A6">
      <w:pPr>
        <w:numPr>
          <w:ilvl w:val="1"/>
          <w:numId w:val="20"/>
        </w:numPr>
        <w:ind w:left="567" w:hanging="567"/>
        <w:rPr>
          <w:szCs w:val="22"/>
        </w:rPr>
      </w:pPr>
      <w:r w:rsidRPr="00EF191B">
        <w:rPr>
          <w:szCs w:val="22"/>
        </w:rPr>
        <w:t xml:space="preserve">The Authority’s Nominated Representative shall be responsible for liaising with the Contractor’s Account Manager to determine that the Authority’s requirements are met and to discuss and resolve matters relating to the Agreement and to provide formal progress reports if </w:t>
      </w:r>
      <w:proofErr w:type="gramStart"/>
      <w:r w:rsidRPr="00EF191B">
        <w:rPr>
          <w:szCs w:val="22"/>
        </w:rPr>
        <w:t>so</w:t>
      </w:r>
      <w:proofErr w:type="gramEnd"/>
      <w:r w:rsidRPr="00EF191B">
        <w:rPr>
          <w:szCs w:val="22"/>
        </w:rPr>
        <w:t xml:space="preserve"> requested by the Authority’s Nominated Representative.</w:t>
      </w:r>
    </w:p>
    <w:p w14:paraId="17C1065F"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Payment</w:t>
      </w:r>
    </w:p>
    <w:p w14:paraId="631E38A9" w14:textId="0D3D8B8F" w:rsidR="00C14840" w:rsidRPr="00EF191B" w:rsidRDefault="00C14840" w:rsidP="00BA44A6">
      <w:pPr>
        <w:numPr>
          <w:ilvl w:val="1"/>
          <w:numId w:val="20"/>
        </w:numPr>
        <w:ind w:left="567" w:hanging="567"/>
        <w:rPr>
          <w:szCs w:val="22"/>
        </w:rPr>
      </w:pPr>
      <w:r w:rsidRPr="00EF191B">
        <w:rPr>
          <w:szCs w:val="22"/>
        </w:rPr>
        <w:t xml:space="preserve">The Contractor shall invoice the Authority for the Charges at the times and in the manner set out in Schedule 2 and the Authority shall pay the Contractor within </w:t>
      </w:r>
      <w:r w:rsidR="00267EB6">
        <w:rPr>
          <w:szCs w:val="22"/>
        </w:rPr>
        <w:t>30</w:t>
      </w:r>
      <w:r w:rsidR="00267EB6" w:rsidRPr="00EF191B">
        <w:rPr>
          <w:szCs w:val="22"/>
        </w:rPr>
        <w:t xml:space="preserve"> </w:t>
      </w:r>
      <w:r w:rsidRPr="00EF191B">
        <w:rPr>
          <w:szCs w:val="22"/>
        </w:rPr>
        <w:t>days of receipt of a valid invoice.</w:t>
      </w:r>
    </w:p>
    <w:p w14:paraId="1970968B" w14:textId="77777777" w:rsidR="00C14840" w:rsidRPr="00EF191B" w:rsidRDefault="00C14840" w:rsidP="00BA44A6">
      <w:pPr>
        <w:numPr>
          <w:ilvl w:val="1"/>
          <w:numId w:val="20"/>
        </w:numPr>
        <w:ind w:left="567" w:hanging="567"/>
        <w:rPr>
          <w:szCs w:val="22"/>
        </w:rPr>
      </w:pPr>
      <w:r w:rsidRPr="00EF191B">
        <w:rPr>
          <w:szCs w:val="22"/>
        </w:rPr>
        <w:t>The Contractor shall not be entitled to charge for the provision of any Services that are not part of the Services agreed within the Agreement unless otherwise agreed in writing in advance by the Authority.</w:t>
      </w:r>
    </w:p>
    <w:p w14:paraId="0F4C2299" w14:textId="77777777" w:rsidR="00C14840" w:rsidRPr="00EF191B" w:rsidRDefault="00C14840" w:rsidP="00BA44A6">
      <w:pPr>
        <w:numPr>
          <w:ilvl w:val="1"/>
          <w:numId w:val="20"/>
        </w:numPr>
        <w:ind w:left="567" w:hanging="567"/>
        <w:rPr>
          <w:szCs w:val="22"/>
        </w:rPr>
      </w:pPr>
      <w:r w:rsidRPr="00EF191B">
        <w:rPr>
          <w:szCs w:val="22"/>
        </w:rPr>
        <w:lastRenderedPageBreak/>
        <w:t>The Authority may reduce payment in respect of any Services that the Contractor has either failed to provide or has provided inadequately, without prejudice to any other rights or remedies of the Authority.</w:t>
      </w:r>
    </w:p>
    <w:p w14:paraId="76D801B9" w14:textId="77777777" w:rsidR="00C14840" w:rsidRPr="00EF191B" w:rsidRDefault="00C14840" w:rsidP="00BA44A6">
      <w:pPr>
        <w:numPr>
          <w:ilvl w:val="1"/>
          <w:numId w:val="20"/>
        </w:numPr>
        <w:ind w:left="567" w:hanging="567"/>
        <w:rPr>
          <w:szCs w:val="22"/>
        </w:rPr>
      </w:pPr>
      <w:r w:rsidRPr="00EF191B">
        <w:rPr>
          <w:szCs w:val="22"/>
        </w:rPr>
        <w:t>If and whenever any payment due by the Authority in accordance with this Clause shall at any time remain unpaid for a period of 30 Working Days after becoming payable, a further and additional sum by way of interest on the same, calculated on a day to day basis at an annual rate of 2% above the National Westminster Bank base rate, in force from time to time from the date upon which such sum first became payable shall be paid by the Authority to the Contractor.</w:t>
      </w:r>
    </w:p>
    <w:p w14:paraId="57C7149C"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Transfer and subcontracting</w:t>
      </w:r>
    </w:p>
    <w:p w14:paraId="0B6E8F00" w14:textId="77777777" w:rsidR="00C14840" w:rsidRPr="00EF191B" w:rsidRDefault="00C14840" w:rsidP="00BA44A6">
      <w:pPr>
        <w:numPr>
          <w:ilvl w:val="1"/>
          <w:numId w:val="20"/>
        </w:numPr>
        <w:ind w:left="567" w:hanging="567"/>
        <w:rPr>
          <w:szCs w:val="22"/>
        </w:rPr>
      </w:pPr>
      <w:r w:rsidRPr="00EF191B">
        <w:rPr>
          <w:szCs w:val="22"/>
        </w:rPr>
        <w:t>The Agreement is personal to the Contractor. The Contractor shall not assign, novate, sub-contract or otherwise dispose of the Agreement or any part thereof without the previous consent in writing of the Authority.</w:t>
      </w:r>
    </w:p>
    <w:p w14:paraId="2B709CD0" w14:textId="77777777" w:rsidR="00C14840" w:rsidRPr="00EF191B" w:rsidRDefault="00C14840" w:rsidP="00BA44A6">
      <w:pPr>
        <w:numPr>
          <w:ilvl w:val="1"/>
          <w:numId w:val="20"/>
        </w:numPr>
        <w:ind w:left="567" w:hanging="567"/>
        <w:rPr>
          <w:szCs w:val="22"/>
        </w:rPr>
      </w:pPr>
      <w:r w:rsidRPr="00EF191B">
        <w:rPr>
          <w:szCs w:val="22"/>
        </w:rPr>
        <w:t>Notwithstanding any sub-contracting permitted hereunder, the Contractor shall remain primarily responsible for the acts and omissions of its sub-contractors as though they were its own.</w:t>
      </w:r>
    </w:p>
    <w:p w14:paraId="1A3C98AE"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Protection of personal data</w:t>
      </w:r>
    </w:p>
    <w:p w14:paraId="21B9F8C5" w14:textId="15C0FDE0" w:rsidR="00C14840" w:rsidRPr="00EF191B" w:rsidRDefault="00C14840" w:rsidP="00BA44A6">
      <w:pPr>
        <w:numPr>
          <w:ilvl w:val="1"/>
          <w:numId w:val="20"/>
        </w:numPr>
        <w:ind w:left="567" w:hanging="567"/>
        <w:rPr>
          <w:szCs w:val="22"/>
        </w:rPr>
      </w:pPr>
      <w:r w:rsidRPr="00EF191B">
        <w:rPr>
          <w:szCs w:val="22"/>
        </w:rPr>
        <w:t xml:space="preserve">In this Clause references to “personal data”, “data subjects”, “data controller” and “data processor” and any other terms referred to in this Clause are to be interpreted as defined in the UK General Data Protection Regulation (UK GDPR), tailored by the Data Protection Act 2018, hereon together referred to as ‘Data Protection Legislation’. The Contractor shall comply with all relevant provisions of Data Protection Legislation, and do nothing, which causes, or may cause, the Authority to be in breach of its obligations. In particular, the Contractor </w:t>
      </w:r>
      <w:r w:rsidR="00217176">
        <w:rPr>
          <w:szCs w:val="22"/>
        </w:rPr>
        <w:t xml:space="preserve">shall </w:t>
      </w:r>
      <w:r w:rsidRPr="00EF191B">
        <w:rPr>
          <w:szCs w:val="22"/>
        </w:rPr>
        <w:t xml:space="preserve">act as a data processor in respect of any personal data pursuant to the </w:t>
      </w:r>
      <w:proofErr w:type="gramStart"/>
      <w:r w:rsidRPr="00EF191B">
        <w:rPr>
          <w:szCs w:val="22"/>
        </w:rPr>
        <w:t xml:space="preserve">Agreement, </w:t>
      </w:r>
      <w:r w:rsidR="00217176">
        <w:rPr>
          <w:szCs w:val="22"/>
        </w:rPr>
        <w:t>and</w:t>
      </w:r>
      <w:proofErr w:type="gramEnd"/>
      <w:r w:rsidR="00217176">
        <w:rPr>
          <w:szCs w:val="22"/>
        </w:rPr>
        <w:t xml:space="preserve"> </w:t>
      </w:r>
      <w:r w:rsidRPr="00EF191B">
        <w:rPr>
          <w:szCs w:val="22"/>
        </w:rPr>
        <w:t>shall only process such personal data as is necessary to enable it to fulfil its obligations under this Agreement. The processing that the Contractor is authorised to do is limited by the terms of Schedule 4, which extends to a third party in the event of sub-contracting.</w:t>
      </w:r>
    </w:p>
    <w:p w14:paraId="768961D3" w14:textId="77777777" w:rsidR="00C14840" w:rsidRPr="00EF191B" w:rsidRDefault="00C14840" w:rsidP="00BA44A6">
      <w:pPr>
        <w:numPr>
          <w:ilvl w:val="1"/>
          <w:numId w:val="20"/>
        </w:numPr>
        <w:ind w:left="567" w:hanging="567"/>
        <w:rPr>
          <w:szCs w:val="22"/>
        </w:rPr>
      </w:pPr>
      <w:r w:rsidRPr="00EF191B">
        <w:rPr>
          <w:szCs w:val="22"/>
        </w:rPr>
        <w:t>The Contractor must only engage with a sub-contractor with the prior consent of the Authority. The Contractor must ensure that all its staff and agents processing the data are subject to a duty of confidence and other arrangements necessary to meet the requirements of Data Protection Legislation.</w:t>
      </w:r>
    </w:p>
    <w:p w14:paraId="0F7AC7B4" w14:textId="1ED67732" w:rsidR="006C6242" w:rsidRDefault="00C14840" w:rsidP="00BA44A6">
      <w:pPr>
        <w:numPr>
          <w:ilvl w:val="1"/>
          <w:numId w:val="20"/>
        </w:numPr>
        <w:ind w:left="567" w:hanging="567"/>
        <w:rPr>
          <w:szCs w:val="22"/>
        </w:rPr>
      </w:pPr>
      <w:r w:rsidRPr="00EF191B">
        <w:rPr>
          <w:szCs w:val="22"/>
        </w:rPr>
        <w:t>If the Contractor fails to comply with any provision of Data Protection Legislation, or the terms of this Clause and associated Schedules, the Authority may terminate the Agreement immediately in which event the provisions of Clause 12 shall apply.</w:t>
      </w:r>
    </w:p>
    <w:p w14:paraId="24A781EC" w14:textId="77777777" w:rsidR="006C6242" w:rsidRDefault="006C6242">
      <w:pPr>
        <w:rPr>
          <w:szCs w:val="22"/>
        </w:rPr>
      </w:pPr>
      <w:r>
        <w:rPr>
          <w:szCs w:val="22"/>
        </w:rPr>
        <w:br w:type="page"/>
      </w:r>
    </w:p>
    <w:p w14:paraId="744BF52B" w14:textId="6EBB9A7A" w:rsidR="00C14840" w:rsidRPr="00EF191B" w:rsidRDefault="004437EE" w:rsidP="00BA44A6">
      <w:pPr>
        <w:numPr>
          <w:ilvl w:val="1"/>
          <w:numId w:val="20"/>
        </w:numPr>
        <w:ind w:left="567" w:hanging="567"/>
        <w:rPr>
          <w:szCs w:val="22"/>
        </w:rPr>
      </w:pPr>
      <w:r>
        <w:rPr>
          <w:szCs w:val="22"/>
        </w:rPr>
        <w:lastRenderedPageBreak/>
        <w:t>In accordance with</w:t>
      </w:r>
      <w:r w:rsidR="004E0FC7">
        <w:rPr>
          <w:szCs w:val="22"/>
        </w:rPr>
        <w:t xml:space="preserve"> and s</w:t>
      </w:r>
      <w:r w:rsidR="00C14840" w:rsidRPr="00EF191B">
        <w:rPr>
          <w:szCs w:val="22"/>
        </w:rPr>
        <w:t>ubject to Clause 18,the Contractor shall indemnify the Authority against all claims and proceedings, and all costs and expenses incurred in connection therewith, made or brought against the Authority by any person in respect of Data Protection Legislation or equivalent applicable legislation in any other country which claims would not have arisen but for some act, omission, misrepresentation or negligence on the part of the Contractor or its sub-contractors and hold it harmless against all costs, losses and liability whatsoever incurred by it arising out of any action or inaction on its part in relation to any of its obligations as set out in this Agreement which results in the Authority being in breach of its obligations under Data Protection Legislation or equivalent applicable legislation in any other country.</w:t>
      </w:r>
    </w:p>
    <w:p w14:paraId="210955FA" w14:textId="77777777" w:rsidR="00C14840" w:rsidRPr="00EF191B" w:rsidRDefault="00C14840" w:rsidP="00BA44A6">
      <w:pPr>
        <w:numPr>
          <w:ilvl w:val="1"/>
          <w:numId w:val="20"/>
        </w:numPr>
        <w:ind w:left="567" w:hanging="567"/>
        <w:rPr>
          <w:szCs w:val="22"/>
        </w:rPr>
      </w:pPr>
      <w:r w:rsidRPr="00EF191B">
        <w:rPr>
          <w:szCs w:val="22"/>
        </w:rPr>
        <w:t>The Contractor must not undertake any processing beyond that set out in Schedule 4 without the written instructions of the Authority (unless required by law to act without such instructions). The Contractor shall not transfer any personal data unless authorised to do so by the Authority. The Contractor shall not transfer personal data outside the United Kingdom or European Union except with the prior written consent of the Authority.</w:t>
      </w:r>
    </w:p>
    <w:p w14:paraId="7E342C43" w14:textId="77777777" w:rsidR="00C14840" w:rsidRPr="00EF191B" w:rsidRDefault="00C14840" w:rsidP="00BA44A6">
      <w:pPr>
        <w:numPr>
          <w:ilvl w:val="1"/>
          <w:numId w:val="20"/>
        </w:numPr>
        <w:ind w:left="567" w:hanging="567"/>
        <w:rPr>
          <w:szCs w:val="22"/>
        </w:rPr>
      </w:pPr>
      <w:r w:rsidRPr="00EF191B">
        <w:rPr>
          <w:szCs w:val="22"/>
        </w:rPr>
        <w:t>The Contractor must assist the Authority with any data subject access request made, allowing data subjects to exercise their rights under the UK GDPR. The Contractor must ensure that all data subject access requests are dealt with in the appropriate timescale as set out in Data Protection Legislation.</w:t>
      </w:r>
    </w:p>
    <w:p w14:paraId="3292FB61" w14:textId="77777777" w:rsidR="00C14840" w:rsidRPr="00EF191B" w:rsidRDefault="00C14840" w:rsidP="00BA44A6">
      <w:pPr>
        <w:numPr>
          <w:ilvl w:val="1"/>
          <w:numId w:val="20"/>
        </w:numPr>
        <w:ind w:left="567" w:hanging="567"/>
        <w:rPr>
          <w:szCs w:val="22"/>
        </w:rPr>
      </w:pPr>
      <w:r w:rsidRPr="00EF191B">
        <w:rPr>
          <w:szCs w:val="22"/>
        </w:rPr>
        <w:t>The Contractor must put appropriate technical and organisational measures in place to ensure the security of all data processed under the terms of this Agreement and Schedules. The Contractor must assist the Authority in meeting its UK GDPR obligations in relation to the following:</w:t>
      </w:r>
    </w:p>
    <w:p w14:paraId="4BC28796" w14:textId="77777777" w:rsidR="00C14840" w:rsidRPr="00EF191B" w:rsidRDefault="00C14840" w:rsidP="00BA44A6">
      <w:pPr>
        <w:numPr>
          <w:ilvl w:val="2"/>
          <w:numId w:val="20"/>
        </w:numPr>
        <w:tabs>
          <w:tab w:val="left" w:pos="1276"/>
        </w:tabs>
        <w:ind w:left="1134" w:hanging="567"/>
        <w:rPr>
          <w:szCs w:val="22"/>
        </w:rPr>
      </w:pPr>
      <w:r w:rsidRPr="00EF191B">
        <w:rPr>
          <w:szCs w:val="22"/>
        </w:rPr>
        <w:t>security of processing,</w:t>
      </w:r>
    </w:p>
    <w:p w14:paraId="00D86D0C" w14:textId="77777777" w:rsidR="00C14840" w:rsidRPr="00EF191B" w:rsidRDefault="00C14840" w:rsidP="00BA44A6">
      <w:pPr>
        <w:numPr>
          <w:ilvl w:val="2"/>
          <w:numId w:val="20"/>
        </w:numPr>
        <w:tabs>
          <w:tab w:val="left" w:pos="1276"/>
        </w:tabs>
        <w:ind w:left="1134" w:hanging="567"/>
        <w:rPr>
          <w:szCs w:val="22"/>
        </w:rPr>
      </w:pPr>
      <w:r w:rsidRPr="00EF191B">
        <w:rPr>
          <w:szCs w:val="22"/>
        </w:rPr>
        <w:t>the notification of personal data breaches, the Contractor must report all breaches to the Authority without undue delay,</w:t>
      </w:r>
    </w:p>
    <w:p w14:paraId="09DC19E3" w14:textId="77777777" w:rsidR="00C14840" w:rsidRPr="00EF191B" w:rsidRDefault="00C14840" w:rsidP="00BA44A6">
      <w:pPr>
        <w:numPr>
          <w:ilvl w:val="2"/>
          <w:numId w:val="20"/>
        </w:numPr>
        <w:tabs>
          <w:tab w:val="left" w:pos="1276"/>
        </w:tabs>
        <w:ind w:left="1134" w:hanging="567"/>
        <w:rPr>
          <w:szCs w:val="22"/>
        </w:rPr>
      </w:pPr>
      <w:r w:rsidRPr="00EF191B">
        <w:rPr>
          <w:szCs w:val="22"/>
        </w:rPr>
        <w:t>co-operation with the supervisory authorities where applicable, and</w:t>
      </w:r>
    </w:p>
    <w:p w14:paraId="5BD9D99A" w14:textId="4509EED2" w:rsidR="00BF48CE" w:rsidRDefault="00C14840" w:rsidP="00BA44A6">
      <w:pPr>
        <w:numPr>
          <w:ilvl w:val="2"/>
          <w:numId w:val="20"/>
        </w:numPr>
        <w:tabs>
          <w:tab w:val="left" w:pos="1276"/>
        </w:tabs>
        <w:ind w:left="1134" w:hanging="567"/>
        <w:rPr>
          <w:szCs w:val="22"/>
        </w:rPr>
      </w:pPr>
      <w:r w:rsidRPr="00EF191B">
        <w:rPr>
          <w:szCs w:val="22"/>
        </w:rPr>
        <w:t xml:space="preserve">data protection impact assessments </w:t>
      </w:r>
      <w:proofErr w:type="gramStart"/>
      <w:r w:rsidRPr="00EF191B">
        <w:rPr>
          <w:szCs w:val="22"/>
        </w:rPr>
        <w:t>( required</w:t>
      </w:r>
      <w:proofErr w:type="gramEnd"/>
      <w:r w:rsidRPr="00EF191B">
        <w:rPr>
          <w:szCs w:val="22"/>
        </w:rPr>
        <w:t xml:space="preserve"> if the processing is likely to ‘result in a risk to the rights and freedoms of Data Subjects’).</w:t>
      </w:r>
    </w:p>
    <w:p w14:paraId="4F7DE0DE" w14:textId="77777777" w:rsidR="00C14840" w:rsidRPr="00EF191B" w:rsidRDefault="00C14840" w:rsidP="00BA44A6">
      <w:pPr>
        <w:numPr>
          <w:ilvl w:val="1"/>
          <w:numId w:val="20"/>
        </w:numPr>
        <w:ind w:left="567" w:hanging="567"/>
        <w:rPr>
          <w:szCs w:val="22"/>
        </w:rPr>
      </w:pPr>
      <w:r w:rsidRPr="00EF191B">
        <w:rPr>
          <w:szCs w:val="22"/>
        </w:rPr>
        <w:t>Upon termination of this Agreement for whatever reason, the Contractor shall, unless notified otherwise by the Authority, or otherwise required by law, immediately cease any processing of the personal data on the Authority’s behalf and as requested by the Authority destroy or provide the Authority with a copy on suitable media.</w:t>
      </w:r>
    </w:p>
    <w:p w14:paraId="2B2886CE" w14:textId="448D5128" w:rsidR="008306AC" w:rsidRDefault="00C14840" w:rsidP="00BA44A6">
      <w:pPr>
        <w:numPr>
          <w:ilvl w:val="1"/>
          <w:numId w:val="20"/>
        </w:numPr>
        <w:ind w:left="567" w:hanging="567"/>
        <w:rPr>
          <w:szCs w:val="22"/>
        </w:rPr>
      </w:pPr>
      <w:r w:rsidRPr="00EF191B">
        <w:rPr>
          <w:szCs w:val="22"/>
        </w:rPr>
        <w:t xml:space="preserve">The Contractor shall permit audits of its Data Processing activity by the Authority, or the Authority’s designated auditor. The Contractor shall provide the Authority with all information required to ensure that both parties are meeting UK GDPR </w:t>
      </w:r>
      <w:proofErr w:type="gramStart"/>
      <w:r w:rsidRPr="00EF191B">
        <w:rPr>
          <w:szCs w:val="22"/>
        </w:rPr>
        <w:t>obligations, and</w:t>
      </w:r>
      <w:proofErr w:type="gramEnd"/>
      <w:r w:rsidRPr="00EF191B">
        <w:rPr>
          <w:szCs w:val="22"/>
        </w:rPr>
        <w:t xml:space="preserve"> inform the Authority immediately if it is asked to carry out action which may infringe Data Protection Legislation</w:t>
      </w:r>
      <w:r w:rsidR="008306AC">
        <w:rPr>
          <w:szCs w:val="22"/>
        </w:rPr>
        <w:t>.</w:t>
      </w:r>
    </w:p>
    <w:p w14:paraId="71682CD8" w14:textId="3CACADB6" w:rsidR="00C14840" w:rsidRPr="00EF191B" w:rsidRDefault="008306AC" w:rsidP="008306AC">
      <w:pPr>
        <w:rPr>
          <w:szCs w:val="22"/>
        </w:rPr>
      </w:pPr>
      <w:r>
        <w:rPr>
          <w:szCs w:val="22"/>
        </w:rPr>
        <w:br w:type="page"/>
      </w:r>
    </w:p>
    <w:p w14:paraId="4CC864BA"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lastRenderedPageBreak/>
        <w:t>Waiver</w:t>
      </w:r>
    </w:p>
    <w:p w14:paraId="3ECD0FE2" w14:textId="77777777" w:rsidR="00C14840" w:rsidRPr="00EF191B" w:rsidRDefault="00C14840" w:rsidP="00BA44A6">
      <w:pPr>
        <w:numPr>
          <w:ilvl w:val="1"/>
          <w:numId w:val="20"/>
        </w:numPr>
        <w:ind w:left="567" w:hanging="567"/>
        <w:rPr>
          <w:szCs w:val="22"/>
        </w:rPr>
      </w:pPr>
      <w:r w:rsidRPr="00EF191B">
        <w:rPr>
          <w:szCs w:val="22"/>
        </w:rPr>
        <w:t>No delay, neglect or forbearance on the part of either party in enforcing against the other party any term or condition of the Agreement shall either be or be deemed to be a waiver or in any prejudice any right of that party under the Agreement.</w:t>
      </w:r>
    </w:p>
    <w:p w14:paraId="5BE7228C"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Force majeure</w:t>
      </w:r>
    </w:p>
    <w:p w14:paraId="4D253FB5" w14:textId="77777777" w:rsidR="00C14840" w:rsidRPr="00EF191B" w:rsidRDefault="00C14840" w:rsidP="00BA44A6">
      <w:pPr>
        <w:numPr>
          <w:ilvl w:val="1"/>
          <w:numId w:val="20"/>
        </w:numPr>
        <w:ind w:left="567" w:hanging="567"/>
        <w:rPr>
          <w:szCs w:val="22"/>
        </w:rPr>
      </w:pPr>
      <w:r w:rsidRPr="00EF191B">
        <w:rPr>
          <w:szCs w:val="22"/>
        </w:rPr>
        <w:t xml:space="preserve">In this Agreement, force majeure will mean any cause preventing either party from performing any or all of its obligations under this Agreement which arises from or is attributable to acts, events or circumstances beyond the reasonable control of the party, including failure of a utility service or transport network, disruption caused by a public health emergency, pandemic, epidemic, war, riot, civil or political commotion, damage or disruption due to extreme weather conditions, war, civil war, armed conflict or terrorist attack, nuclear, chemical or other contamination This list does not preclude application of this Clause to other similar events. </w:t>
      </w:r>
    </w:p>
    <w:p w14:paraId="2909DD58" w14:textId="33942AF7" w:rsidR="00BF48CE" w:rsidRDefault="00C14840" w:rsidP="00BA44A6">
      <w:pPr>
        <w:numPr>
          <w:ilvl w:val="1"/>
          <w:numId w:val="20"/>
        </w:numPr>
        <w:ind w:left="567" w:hanging="567"/>
        <w:rPr>
          <w:szCs w:val="22"/>
        </w:rPr>
      </w:pPr>
      <w:r w:rsidRPr="00EF191B">
        <w:rPr>
          <w:szCs w:val="22"/>
        </w:rPr>
        <w:t>If either party is prevented or delayed in the performance of any of its obligations under this Agreement by force majeure, that party will forthwith serve notice in writing on the other party specifying the nature and extent of the circumstances giving rise to force majeure, and will, subject to service of such notice and having taken all reasonable steps to avoid or mitigate such prevention or delay and to Clause 11.4, have no liability in respect of the performance of such of its obligations as are prevented by the force majeure events during the continuation of such events, and for such time after they cease as is necessary for that party, using all reasonable endeavours, to recommence its affected operations in order for it to perform its obligations. The corresponding obligations of the other party will be suspended to the same extent.</w:t>
      </w:r>
    </w:p>
    <w:p w14:paraId="7A7D4398" w14:textId="77777777" w:rsidR="00C14840" w:rsidRPr="00EF191B" w:rsidRDefault="00C14840" w:rsidP="00BA44A6">
      <w:pPr>
        <w:numPr>
          <w:ilvl w:val="1"/>
          <w:numId w:val="20"/>
        </w:numPr>
        <w:ind w:left="567" w:hanging="567"/>
        <w:rPr>
          <w:szCs w:val="22"/>
        </w:rPr>
      </w:pPr>
      <w:r w:rsidRPr="00EF191B">
        <w:rPr>
          <w:szCs w:val="22"/>
        </w:rPr>
        <w:t>If either party is prevented from performance of its obligations for a continuous period more than 3 months, the other party may terminate this Agreement forthwith on service of written notice upon the party so prevented, in which case neither party will have any liability to the other except that rights and liabilities which accrued prior to such termination shall continue to subsist.</w:t>
      </w:r>
    </w:p>
    <w:p w14:paraId="32971B20" w14:textId="69F4A98E" w:rsidR="008306AC" w:rsidRDefault="00C14840" w:rsidP="00BA44A6">
      <w:pPr>
        <w:numPr>
          <w:ilvl w:val="1"/>
          <w:numId w:val="20"/>
        </w:numPr>
        <w:ind w:left="567" w:hanging="567"/>
        <w:rPr>
          <w:szCs w:val="22"/>
        </w:rPr>
      </w:pPr>
      <w:r w:rsidRPr="00EF191B">
        <w:rPr>
          <w:szCs w:val="22"/>
        </w:rPr>
        <w:t xml:space="preserve">The party claiming to be prevented or delayed in the performance of any of its obligations under this Agreement by reason of force majeure will use reasonable endeavours to find a solution by which the Agreement may be performed despite the continuance of the force majeure </w:t>
      </w:r>
      <w:proofErr w:type="gramStart"/>
      <w:r w:rsidRPr="00EF191B">
        <w:rPr>
          <w:szCs w:val="22"/>
        </w:rPr>
        <w:t>event, and</w:t>
      </w:r>
      <w:proofErr w:type="gramEnd"/>
      <w:r w:rsidRPr="00EF191B">
        <w:rPr>
          <w:szCs w:val="22"/>
        </w:rPr>
        <w:t xml:space="preserve"> communicate their proposal to the other party immediately.</w:t>
      </w:r>
    </w:p>
    <w:p w14:paraId="6A199BDA" w14:textId="77777777" w:rsidR="008306AC" w:rsidRDefault="008306AC">
      <w:pPr>
        <w:rPr>
          <w:szCs w:val="22"/>
        </w:rPr>
      </w:pPr>
      <w:r>
        <w:rPr>
          <w:szCs w:val="22"/>
        </w:rPr>
        <w:br w:type="page"/>
      </w:r>
    </w:p>
    <w:p w14:paraId="69F86CAB"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lastRenderedPageBreak/>
        <w:t>Confidentiality</w:t>
      </w:r>
    </w:p>
    <w:p w14:paraId="7A6DD859" w14:textId="77777777" w:rsidR="00C14840" w:rsidRPr="00EF191B" w:rsidRDefault="00C14840" w:rsidP="00BA44A6">
      <w:pPr>
        <w:numPr>
          <w:ilvl w:val="1"/>
          <w:numId w:val="20"/>
        </w:numPr>
        <w:ind w:left="567" w:hanging="567"/>
        <w:rPr>
          <w:szCs w:val="22"/>
        </w:rPr>
      </w:pPr>
      <w:r w:rsidRPr="00EF191B">
        <w:rPr>
          <w:szCs w:val="22"/>
        </w:rPr>
        <w:t>The Authority and the Contractor shall keep confidential all information relating to the Charges payable under this Agreement, the Know How, other technical, business, financial and product development plans, forecasts, customer lists and strategies of the other party obtained under or in connection with the Agreement and shall not divulge the same to any third party without the written consent of the other party.</w:t>
      </w:r>
    </w:p>
    <w:p w14:paraId="6311D4AD" w14:textId="77777777" w:rsidR="00C14840" w:rsidRPr="00EF191B" w:rsidRDefault="00C14840" w:rsidP="00BA44A6">
      <w:pPr>
        <w:numPr>
          <w:ilvl w:val="1"/>
          <w:numId w:val="20"/>
        </w:numPr>
        <w:ind w:left="567" w:hanging="567"/>
        <w:rPr>
          <w:szCs w:val="22"/>
        </w:rPr>
      </w:pPr>
      <w:r w:rsidRPr="00EF191B">
        <w:rPr>
          <w:szCs w:val="22"/>
        </w:rPr>
        <w:t>The provisions of Clause 12.1 shall not apply to information which:</w:t>
      </w:r>
    </w:p>
    <w:p w14:paraId="3E18E4E9" w14:textId="77777777" w:rsidR="00C14840" w:rsidRPr="00EF191B" w:rsidRDefault="00C14840" w:rsidP="00BE0FDE">
      <w:pPr>
        <w:numPr>
          <w:ilvl w:val="2"/>
          <w:numId w:val="12"/>
        </w:numPr>
        <w:ind w:left="1418" w:hanging="851"/>
        <w:rPr>
          <w:szCs w:val="22"/>
        </w:rPr>
      </w:pPr>
      <w:r w:rsidRPr="00EF191B">
        <w:rPr>
          <w:szCs w:val="22"/>
        </w:rPr>
        <w:t xml:space="preserve">is in the public domain otherwise than by breach of the </w:t>
      </w:r>
      <w:proofErr w:type="gramStart"/>
      <w:r w:rsidRPr="00EF191B">
        <w:rPr>
          <w:szCs w:val="22"/>
        </w:rPr>
        <w:t>Agreement;</w:t>
      </w:r>
      <w:proofErr w:type="gramEnd"/>
      <w:r w:rsidRPr="00EF191B">
        <w:rPr>
          <w:szCs w:val="22"/>
        </w:rPr>
        <w:t xml:space="preserve"> </w:t>
      </w:r>
    </w:p>
    <w:p w14:paraId="5C12A658" w14:textId="77777777" w:rsidR="00C14840" w:rsidRPr="00EF191B" w:rsidRDefault="00C14840" w:rsidP="00BE0FDE">
      <w:pPr>
        <w:numPr>
          <w:ilvl w:val="2"/>
          <w:numId w:val="12"/>
        </w:numPr>
        <w:ind w:left="1418" w:hanging="851"/>
        <w:rPr>
          <w:szCs w:val="22"/>
        </w:rPr>
      </w:pPr>
      <w:r w:rsidRPr="00EF191B">
        <w:rPr>
          <w:szCs w:val="22"/>
        </w:rPr>
        <w:t>was obtained from a third party who is free to divulge the same; or</w:t>
      </w:r>
    </w:p>
    <w:p w14:paraId="528466CB" w14:textId="56B1BCFC" w:rsidR="00C14840" w:rsidRPr="00EF191B" w:rsidRDefault="00C14840" w:rsidP="00BE0FDE">
      <w:pPr>
        <w:numPr>
          <w:ilvl w:val="2"/>
          <w:numId w:val="12"/>
        </w:numPr>
        <w:ind w:left="1418" w:hanging="851"/>
        <w:rPr>
          <w:szCs w:val="22"/>
        </w:rPr>
      </w:pPr>
      <w:r w:rsidRPr="00EF191B">
        <w:rPr>
          <w:szCs w:val="22"/>
        </w:rPr>
        <w:t>is required by law to be disclosed</w:t>
      </w:r>
      <w:r w:rsidR="00D233A5">
        <w:rPr>
          <w:szCs w:val="22"/>
        </w:rPr>
        <w:t>, including pursuant to the Freedom of Information Act 2000</w:t>
      </w:r>
      <w:r w:rsidR="001D695F">
        <w:rPr>
          <w:szCs w:val="22"/>
        </w:rPr>
        <w:t xml:space="preserve"> (see clause 11)</w:t>
      </w:r>
      <w:r w:rsidRPr="00EF191B">
        <w:rPr>
          <w:szCs w:val="22"/>
        </w:rPr>
        <w:t>.</w:t>
      </w:r>
    </w:p>
    <w:p w14:paraId="3C685802" w14:textId="77777777" w:rsidR="00C14840" w:rsidRPr="00EF191B" w:rsidRDefault="00C14840" w:rsidP="00BA44A6">
      <w:pPr>
        <w:numPr>
          <w:ilvl w:val="1"/>
          <w:numId w:val="20"/>
        </w:numPr>
        <w:ind w:left="567" w:hanging="567"/>
        <w:rPr>
          <w:szCs w:val="22"/>
        </w:rPr>
      </w:pPr>
      <w:r w:rsidRPr="00EF191B">
        <w:rPr>
          <w:szCs w:val="22"/>
        </w:rPr>
        <w:t>The Contractor and the Authority shall divulge confidential information only to those employees who are directly involved in the Agreement and who need to know the confidential information and shall ensure that such employees are aware of and comply with these obligations as to confidentiality.</w:t>
      </w:r>
    </w:p>
    <w:p w14:paraId="0A050B8A" w14:textId="77777777" w:rsidR="00C14840" w:rsidRPr="00EF191B" w:rsidRDefault="00C14840" w:rsidP="00BA44A6">
      <w:pPr>
        <w:numPr>
          <w:ilvl w:val="1"/>
          <w:numId w:val="20"/>
        </w:numPr>
        <w:ind w:left="567" w:hanging="567"/>
        <w:rPr>
          <w:szCs w:val="22"/>
        </w:rPr>
      </w:pPr>
      <w:r w:rsidRPr="00EF191B">
        <w:rPr>
          <w:szCs w:val="22"/>
        </w:rPr>
        <w:t>The Contractor shall ensure that their employees and its sub-contractors are bound by the requirements of this Clause 10.</w:t>
      </w:r>
    </w:p>
    <w:p w14:paraId="7E985331" w14:textId="77777777" w:rsidR="00C14840" w:rsidRPr="00EF191B" w:rsidRDefault="00C14840" w:rsidP="00BA44A6">
      <w:pPr>
        <w:numPr>
          <w:ilvl w:val="1"/>
          <w:numId w:val="20"/>
        </w:numPr>
        <w:ind w:left="567" w:hanging="567"/>
        <w:rPr>
          <w:szCs w:val="22"/>
        </w:rPr>
      </w:pPr>
      <w:r w:rsidRPr="00EF191B">
        <w:rPr>
          <w:szCs w:val="22"/>
        </w:rPr>
        <w:t>The provisions of this Clause 10 shall continue in perpetuity.</w:t>
      </w:r>
    </w:p>
    <w:p w14:paraId="34BC897E"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Freedom of Information Act 2000</w:t>
      </w:r>
    </w:p>
    <w:p w14:paraId="3FF38901" w14:textId="77777777" w:rsidR="00C14840" w:rsidRPr="00EF191B" w:rsidRDefault="00C14840" w:rsidP="00BA44A6">
      <w:pPr>
        <w:numPr>
          <w:ilvl w:val="1"/>
          <w:numId w:val="20"/>
        </w:numPr>
        <w:ind w:left="567" w:hanging="567"/>
        <w:rPr>
          <w:szCs w:val="22"/>
        </w:rPr>
      </w:pPr>
      <w:r w:rsidRPr="00EF191B">
        <w:rPr>
          <w:szCs w:val="22"/>
        </w:rPr>
        <w:t>The Contractor acknowledges and agrees:</w:t>
      </w:r>
    </w:p>
    <w:p w14:paraId="7CDBCA38" w14:textId="68FC9DB1" w:rsidR="00BF48CE" w:rsidRDefault="00C14840" w:rsidP="00BE0FDE">
      <w:pPr>
        <w:numPr>
          <w:ilvl w:val="2"/>
          <w:numId w:val="13"/>
        </w:numPr>
        <w:ind w:left="1418" w:hanging="851"/>
        <w:rPr>
          <w:szCs w:val="22"/>
        </w:rPr>
      </w:pPr>
      <w:r w:rsidRPr="00EF191B">
        <w:rPr>
          <w:szCs w:val="22"/>
        </w:rPr>
        <w:t xml:space="preserve">that the Authority is a ‘public authority’ as defined by the Freedom of Information Act 2000 and is required to comply with its obligations </w:t>
      </w:r>
      <w:proofErr w:type="gramStart"/>
      <w:r w:rsidRPr="00EF191B">
        <w:rPr>
          <w:szCs w:val="22"/>
        </w:rPr>
        <w:t>thereunder</w:t>
      </w:r>
      <w:r w:rsidR="00AF4FD8">
        <w:rPr>
          <w:szCs w:val="22"/>
        </w:rPr>
        <w:t>;</w:t>
      </w:r>
      <w:proofErr w:type="gramEnd"/>
    </w:p>
    <w:p w14:paraId="16E9C4E7" w14:textId="77777777" w:rsidR="00C14840" w:rsidRPr="00EF191B" w:rsidRDefault="00C14840" w:rsidP="00BE0FDE">
      <w:pPr>
        <w:numPr>
          <w:ilvl w:val="2"/>
          <w:numId w:val="13"/>
        </w:numPr>
        <w:ind w:left="1418" w:hanging="851"/>
        <w:rPr>
          <w:szCs w:val="22"/>
        </w:rPr>
      </w:pPr>
      <w:r w:rsidRPr="00EF191B">
        <w:rPr>
          <w:szCs w:val="22"/>
        </w:rPr>
        <w:t xml:space="preserve">that all information and documentation which the Contractor created and/or developed for the purposes of performing its obligations and whose ownership is vested in the Authority under this Agreement is held by the Authority for the purposes of section 3(2) of the Freedom of Information Act </w:t>
      </w:r>
      <w:proofErr w:type="gramStart"/>
      <w:r w:rsidRPr="00EF191B">
        <w:rPr>
          <w:szCs w:val="22"/>
        </w:rPr>
        <w:t>2000;</w:t>
      </w:r>
      <w:proofErr w:type="gramEnd"/>
    </w:p>
    <w:p w14:paraId="21337D74" w14:textId="77777777" w:rsidR="00C14840" w:rsidRPr="00EF191B" w:rsidRDefault="00C14840" w:rsidP="00BE0FDE">
      <w:pPr>
        <w:numPr>
          <w:ilvl w:val="2"/>
          <w:numId w:val="13"/>
        </w:numPr>
        <w:ind w:left="1418" w:hanging="851"/>
        <w:rPr>
          <w:szCs w:val="22"/>
        </w:rPr>
      </w:pPr>
      <w:r w:rsidRPr="00EF191B">
        <w:rPr>
          <w:szCs w:val="22"/>
        </w:rPr>
        <w:t>to fully co-operate with the Authority and take such action as the Authority reasonably requires enabling the Authority to comply with its obligations under the Freedom of Information Act 2000; and</w:t>
      </w:r>
    </w:p>
    <w:p w14:paraId="4F609312" w14:textId="17F7AC42" w:rsidR="008306AC" w:rsidRDefault="00C14840" w:rsidP="00BE0FDE">
      <w:pPr>
        <w:numPr>
          <w:ilvl w:val="2"/>
          <w:numId w:val="13"/>
        </w:numPr>
        <w:ind w:left="1418" w:hanging="851"/>
        <w:rPr>
          <w:szCs w:val="22"/>
        </w:rPr>
      </w:pPr>
      <w:r w:rsidRPr="00EF191B">
        <w:rPr>
          <w:szCs w:val="22"/>
        </w:rPr>
        <w:t>to comply with the ‘Freedom of Information Act 2000 – Request Protocol’ set out in Schedule 3.</w:t>
      </w:r>
    </w:p>
    <w:p w14:paraId="13981029" w14:textId="77777777" w:rsidR="008306AC" w:rsidRDefault="008306AC">
      <w:pPr>
        <w:rPr>
          <w:szCs w:val="22"/>
        </w:rPr>
      </w:pPr>
      <w:r>
        <w:rPr>
          <w:szCs w:val="22"/>
        </w:rPr>
        <w:br w:type="page"/>
      </w:r>
    </w:p>
    <w:p w14:paraId="46F701C4"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lastRenderedPageBreak/>
        <w:t>Termination</w:t>
      </w:r>
    </w:p>
    <w:p w14:paraId="0D0B8915" w14:textId="77777777" w:rsidR="00C14840" w:rsidRPr="00EF191B" w:rsidRDefault="00C14840" w:rsidP="00BA44A6">
      <w:pPr>
        <w:numPr>
          <w:ilvl w:val="1"/>
          <w:numId w:val="22"/>
        </w:numPr>
        <w:ind w:left="567" w:hanging="567"/>
        <w:rPr>
          <w:szCs w:val="22"/>
        </w:rPr>
      </w:pPr>
      <w:r w:rsidRPr="00EF191B">
        <w:rPr>
          <w:szCs w:val="22"/>
        </w:rPr>
        <w:t>The Authority may at any time, by notice in writing, terminate the Agreement as from the date of service of such notice if:</w:t>
      </w:r>
    </w:p>
    <w:p w14:paraId="0E96AC0B" w14:textId="77777777" w:rsidR="00C14840" w:rsidRPr="00EF191B" w:rsidRDefault="00C14840" w:rsidP="00BE0FDE">
      <w:pPr>
        <w:numPr>
          <w:ilvl w:val="2"/>
          <w:numId w:val="14"/>
        </w:numPr>
        <w:ind w:left="1418" w:hanging="851"/>
        <w:rPr>
          <w:szCs w:val="22"/>
        </w:rPr>
      </w:pPr>
      <w:r w:rsidRPr="00EF191B">
        <w:rPr>
          <w:szCs w:val="22"/>
        </w:rPr>
        <w:t>there is a change of control, as defined by section 451 of the Corporation Tax Act 2010, in the Contractor or its Parent Company.</w:t>
      </w:r>
    </w:p>
    <w:p w14:paraId="4552EB6D" w14:textId="77777777" w:rsidR="00C14840" w:rsidRPr="00EF191B" w:rsidRDefault="00C14840" w:rsidP="00BE0FDE">
      <w:pPr>
        <w:numPr>
          <w:ilvl w:val="2"/>
          <w:numId w:val="14"/>
        </w:numPr>
        <w:ind w:left="1418" w:hanging="851"/>
        <w:rPr>
          <w:szCs w:val="22"/>
        </w:rPr>
      </w:pPr>
      <w:r w:rsidRPr="00EF191B">
        <w:rPr>
          <w:szCs w:val="22"/>
        </w:rPr>
        <w:t xml:space="preserve">any partner or partners of the Contractor who together are able to exercise direct or indirect control, as defined by Section 450 of the Corporation Tax Act 2010, shall at any time become bankrupt or shall have a receiving order or administration order made against him or shall make any composition or arrangement with or for the benefit of his creditors, or shall make any conveyance or assignment for the benefit of his creditors, or shall purport to do so, or appears unable to pay or to have no reasonable prospect of being able to pay a debt within the meaning of Section 268 of the Insolvency Act 1986 or he shall become apparently insolvent within the meaning of the Bankruptcy (Scotland) Act 2016or any application shall be made under any bankruptcy or insolvency act for the time being in force for sequestration of his estate, or a trust deed shall be granted by him for or on behalf of his creditors or any similar event occurs under the law of any other jurisdiction; or </w:t>
      </w:r>
    </w:p>
    <w:p w14:paraId="191E8EBD" w14:textId="77777777" w:rsidR="00C14840" w:rsidRPr="00EF191B" w:rsidRDefault="00C14840" w:rsidP="00BE0FDE">
      <w:pPr>
        <w:numPr>
          <w:ilvl w:val="2"/>
          <w:numId w:val="14"/>
        </w:numPr>
        <w:ind w:left="1418" w:hanging="851"/>
        <w:rPr>
          <w:szCs w:val="22"/>
        </w:rPr>
      </w:pPr>
      <w:r w:rsidRPr="00EF191B">
        <w:rPr>
          <w:szCs w:val="22"/>
        </w:rPr>
        <w:t>the Contractor, being a company, passes a resolution, or the Court makes an order that the Contractor or its Parent Company be wound up otherwise than for the purpose of a bona fide reconstruction or amalgamation, or a receiver, manager or administrator on behalf of a creditor is appointed in respect of the business or any part thereof of the Contractor or the Parent Company, or circumstances arise which entitle the Court or a creditor to appoint a receiver, manager or administrator or which entitle the Court otherwise than for the purpose of a bona fide reconstruction or amalgamation to make a winding-up order, or the Contractor or its Parent Company is unable to pay its debts within the meaning of Section 123 of the Insolvency Act 1986 or any similar event occurs under the law of any other jurisdiction.</w:t>
      </w:r>
    </w:p>
    <w:p w14:paraId="4456AFD8" w14:textId="77777777" w:rsidR="00C14840" w:rsidRPr="00EF191B" w:rsidRDefault="00C14840" w:rsidP="00BA44A6">
      <w:pPr>
        <w:numPr>
          <w:ilvl w:val="1"/>
          <w:numId w:val="22"/>
        </w:numPr>
        <w:ind w:left="567" w:hanging="567"/>
        <w:rPr>
          <w:szCs w:val="22"/>
        </w:rPr>
      </w:pPr>
      <w:r w:rsidRPr="00EF191B">
        <w:rPr>
          <w:szCs w:val="22"/>
        </w:rPr>
        <w:t>The Authority may at any time by notice in writing terminate the Agreement forthwith if the Contractor is in default of any obligation under the Agreement and:</w:t>
      </w:r>
    </w:p>
    <w:p w14:paraId="4CA4BA60" w14:textId="77777777" w:rsidR="00C14840" w:rsidRPr="00EF191B" w:rsidRDefault="00C14840" w:rsidP="00BE0FDE">
      <w:pPr>
        <w:numPr>
          <w:ilvl w:val="2"/>
          <w:numId w:val="15"/>
        </w:numPr>
        <w:ind w:left="1418" w:hanging="851"/>
        <w:rPr>
          <w:szCs w:val="22"/>
        </w:rPr>
      </w:pPr>
      <w:r w:rsidRPr="00EF191B">
        <w:rPr>
          <w:szCs w:val="22"/>
        </w:rPr>
        <w:t xml:space="preserve">the default is capable of </w:t>
      </w:r>
      <w:proofErr w:type="gramStart"/>
      <w:r w:rsidRPr="00EF191B">
        <w:rPr>
          <w:szCs w:val="22"/>
        </w:rPr>
        <w:t>remedy</w:t>
      </w:r>
      <w:proofErr w:type="gramEnd"/>
      <w:r w:rsidRPr="00EF191B">
        <w:rPr>
          <w:szCs w:val="22"/>
        </w:rPr>
        <w:t xml:space="preserve"> and the Contractor shall have failed to remedy the default within fourteen (14) days of written notice to the Contractor specifying the default and requiring its remedy; or</w:t>
      </w:r>
    </w:p>
    <w:p w14:paraId="668EC499" w14:textId="77777777" w:rsidR="00C14840" w:rsidRPr="00EF191B" w:rsidRDefault="00C14840" w:rsidP="00BE0FDE">
      <w:pPr>
        <w:numPr>
          <w:ilvl w:val="2"/>
          <w:numId w:val="15"/>
        </w:numPr>
        <w:ind w:left="1418" w:hanging="851"/>
        <w:rPr>
          <w:szCs w:val="22"/>
        </w:rPr>
      </w:pPr>
      <w:r w:rsidRPr="00EF191B">
        <w:rPr>
          <w:szCs w:val="22"/>
        </w:rPr>
        <w:t>the default is not capable of remedy.</w:t>
      </w:r>
    </w:p>
    <w:p w14:paraId="0E19059D" w14:textId="0014450E" w:rsidR="008306AC" w:rsidRDefault="00C14840" w:rsidP="00BA44A6">
      <w:pPr>
        <w:numPr>
          <w:ilvl w:val="1"/>
          <w:numId w:val="22"/>
        </w:numPr>
        <w:ind w:left="567" w:hanging="567"/>
        <w:rPr>
          <w:szCs w:val="22"/>
        </w:rPr>
      </w:pPr>
      <w:r w:rsidRPr="00EF191B">
        <w:rPr>
          <w:szCs w:val="22"/>
        </w:rPr>
        <w:t>Termination in accordance with this Clause 12 shall not prejudice or affect any right of action or remedy which shall have accrued or shall thereafter accrue to either party.</w:t>
      </w:r>
    </w:p>
    <w:p w14:paraId="24A9CB82" w14:textId="77777777" w:rsidR="008306AC" w:rsidRDefault="008306AC">
      <w:pPr>
        <w:rPr>
          <w:szCs w:val="22"/>
        </w:rPr>
      </w:pPr>
      <w:r>
        <w:rPr>
          <w:szCs w:val="22"/>
        </w:rPr>
        <w:br w:type="page"/>
      </w:r>
    </w:p>
    <w:p w14:paraId="70F91E51" w14:textId="77777777" w:rsidR="00C14840" w:rsidRPr="00EF191B" w:rsidRDefault="00C14840" w:rsidP="00BA44A6">
      <w:pPr>
        <w:numPr>
          <w:ilvl w:val="1"/>
          <w:numId w:val="22"/>
        </w:numPr>
        <w:ind w:left="567" w:hanging="567"/>
        <w:rPr>
          <w:szCs w:val="22"/>
        </w:rPr>
      </w:pPr>
      <w:r w:rsidRPr="00EF191B">
        <w:rPr>
          <w:szCs w:val="22"/>
        </w:rPr>
        <w:lastRenderedPageBreak/>
        <w:t xml:space="preserve">The Authority will only be permitted to exercise its rights pursuant to Clause 12.1.1 for six (6) months after each such change of control and shall not be permitted to exercise such rights where the Authority has agreed in advance in writing to the </w:t>
      </w:r>
      <w:proofErr w:type="gramStart"/>
      <w:r w:rsidRPr="00EF191B">
        <w:rPr>
          <w:szCs w:val="22"/>
        </w:rPr>
        <w:t>particular change</w:t>
      </w:r>
      <w:proofErr w:type="gramEnd"/>
      <w:r w:rsidRPr="00EF191B">
        <w:rPr>
          <w:szCs w:val="22"/>
        </w:rPr>
        <w:t xml:space="preserve"> of control and such change of control takes place as proposed. The Contractor shall notify the Authority within fourteen days of any change of control taking place.</w:t>
      </w:r>
    </w:p>
    <w:p w14:paraId="200CF1CE" w14:textId="77777777" w:rsidR="00C14840" w:rsidRPr="00EF191B" w:rsidRDefault="00C14840" w:rsidP="00BA44A6">
      <w:pPr>
        <w:numPr>
          <w:ilvl w:val="1"/>
          <w:numId w:val="22"/>
        </w:numPr>
        <w:ind w:left="567" w:hanging="567"/>
        <w:rPr>
          <w:szCs w:val="22"/>
        </w:rPr>
      </w:pPr>
      <w:r w:rsidRPr="00EF191B">
        <w:t>The Contract shall be terminable at any time during the agreement period by not less than three [3] months’ notice in writing being given by either party to the other.</w:t>
      </w:r>
    </w:p>
    <w:p w14:paraId="2BA5205D"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Service of notices and communications</w:t>
      </w:r>
    </w:p>
    <w:p w14:paraId="78D74FEC" w14:textId="77777777" w:rsidR="00C14840" w:rsidRPr="00EF191B" w:rsidRDefault="00C14840" w:rsidP="00BA44A6">
      <w:pPr>
        <w:numPr>
          <w:ilvl w:val="1"/>
          <w:numId w:val="22"/>
        </w:numPr>
        <w:ind w:left="567" w:hanging="567"/>
        <w:rPr>
          <w:szCs w:val="22"/>
        </w:rPr>
      </w:pPr>
      <w:r w:rsidRPr="00EF191B">
        <w:rPr>
          <w:szCs w:val="22"/>
        </w:rPr>
        <w:t xml:space="preserve">Any notice or other communication that the Contractor gives under the Agreement must be by email to </w:t>
      </w:r>
      <w:bookmarkStart w:id="3" w:name="_Hlk67408295"/>
      <w:r w:rsidRPr="00EF191B">
        <w:rPr>
          <w:szCs w:val="22"/>
        </w:rPr>
        <w:t xml:space="preserve">the Authority’s Nominated Representative </w:t>
      </w:r>
      <w:bookmarkEnd w:id="3"/>
      <w:r w:rsidRPr="00EF191B">
        <w:rPr>
          <w:szCs w:val="22"/>
        </w:rPr>
        <w:t xml:space="preserve">@audit.wales address and </w:t>
      </w:r>
      <w:hyperlink r:id="rId25" w:history="1">
        <w:r w:rsidRPr="00EF191B">
          <w:rPr>
            <w:szCs w:val="22"/>
            <w:u w:val="single" w:color="F4633A"/>
          </w:rPr>
          <w:t>business.services@audit.wales</w:t>
        </w:r>
      </w:hyperlink>
      <w:r w:rsidRPr="00EF191B">
        <w:rPr>
          <w:szCs w:val="22"/>
        </w:rPr>
        <w:t>, or by first class recorded postal delivery to the Authority’s Nominated Representative at 24 Cathedral Road, Cardiff CF11 9LJ.’ Any notice or other communication that the Authority given under the Agreement must be by email to the Contractor’s Account Manager.</w:t>
      </w:r>
    </w:p>
    <w:p w14:paraId="7721FD27" w14:textId="77777777" w:rsidR="00C14840" w:rsidRPr="00EF191B" w:rsidRDefault="00C14840" w:rsidP="00BA44A6">
      <w:pPr>
        <w:numPr>
          <w:ilvl w:val="2"/>
          <w:numId w:val="24"/>
        </w:numPr>
        <w:ind w:left="1418" w:hanging="851"/>
        <w:rPr>
          <w:szCs w:val="22"/>
        </w:rPr>
      </w:pPr>
      <w:r w:rsidRPr="00EF191B">
        <w:rPr>
          <w:szCs w:val="22"/>
        </w:rPr>
        <w:t xml:space="preserve">Email notices are deemed to be received 9am on the working day immediately following the day on which the notice is sent by email provided that no error message is generated. </w:t>
      </w:r>
    </w:p>
    <w:p w14:paraId="6DF9BB13" w14:textId="77777777" w:rsidR="00C14840" w:rsidRPr="00EF191B" w:rsidRDefault="00C14840" w:rsidP="00BA44A6">
      <w:pPr>
        <w:numPr>
          <w:ilvl w:val="2"/>
          <w:numId w:val="24"/>
        </w:numPr>
        <w:ind w:left="1418" w:hanging="851"/>
        <w:rPr>
          <w:szCs w:val="22"/>
        </w:rPr>
      </w:pPr>
      <w:r w:rsidRPr="00EF191B">
        <w:rPr>
          <w:szCs w:val="22"/>
        </w:rPr>
        <w:t>Notice given by post shall be effective 2 working days after the date of posting.</w:t>
      </w:r>
    </w:p>
    <w:p w14:paraId="208AB620" w14:textId="77777777" w:rsidR="00C14840" w:rsidRPr="00EF191B" w:rsidRDefault="00C14840" w:rsidP="00BA44A6">
      <w:pPr>
        <w:numPr>
          <w:ilvl w:val="1"/>
          <w:numId w:val="22"/>
        </w:numPr>
        <w:ind w:left="567" w:hanging="567"/>
        <w:rPr>
          <w:szCs w:val="22"/>
        </w:rPr>
      </w:pPr>
      <w:r w:rsidRPr="00EF191B">
        <w:rPr>
          <w:szCs w:val="22"/>
        </w:rPr>
        <w:t>Clause 13.1 does not apply to the service of any proceedings or other documents in any legal action.</w:t>
      </w:r>
    </w:p>
    <w:p w14:paraId="0479A499"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Entire agreement</w:t>
      </w:r>
    </w:p>
    <w:p w14:paraId="49AC332F" w14:textId="77777777" w:rsidR="00C14840" w:rsidRPr="00EF191B" w:rsidRDefault="00C14840" w:rsidP="00BA44A6">
      <w:pPr>
        <w:numPr>
          <w:ilvl w:val="1"/>
          <w:numId w:val="22"/>
        </w:numPr>
        <w:ind w:left="567" w:hanging="567"/>
        <w:rPr>
          <w:szCs w:val="22"/>
        </w:rPr>
      </w:pPr>
      <w:r w:rsidRPr="00EF191B">
        <w:rPr>
          <w:szCs w:val="22"/>
        </w:rPr>
        <w:t>The Agreement constitutes the entire agreement and understanding between the parties and supersedes all prior written and oral representations, agreements or understandings between them relating to the subject matter of the Agreement provided that neither party excludes liability for fraudulent misrepresentations upon which the other party has relied.</w:t>
      </w:r>
    </w:p>
    <w:p w14:paraId="6E34755A"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Severability</w:t>
      </w:r>
    </w:p>
    <w:p w14:paraId="6D86F162" w14:textId="095C4795" w:rsidR="008306AC" w:rsidRDefault="00C14840" w:rsidP="00BA44A6">
      <w:pPr>
        <w:numPr>
          <w:ilvl w:val="1"/>
          <w:numId w:val="22"/>
        </w:numPr>
        <w:ind w:left="567" w:hanging="567"/>
        <w:rPr>
          <w:szCs w:val="22"/>
        </w:rPr>
      </w:pPr>
      <w:r w:rsidRPr="00EF191B">
        <w:rPr>
          <w:szCs w:val="22"/>
        </w:rPr>
        <w:t>If any condition, clause or provision of the Agreement not being of a fundamental nature is held to be unlawful, invalid or unenforceable by a court or tribunal in any proceedings relating to the Agreement, the validity or enforceability of the remainder of the Agreement shall not be affected. If the court finds invalid a provision so fundamental as to prevent the accomplishment of the purpose of the Agreement, the parties shall immediately commence negotiations in good faith to remedy the invalidity.</w:t>
      </w:r>
    </w:p>
    <w:p w14:paraId="3432DAEC" w14:textId="77777777" w:rsidR="008306AC" w:rsidRDefault="008306AC">
      <w:pPr>
        <w:rPr>
          <w:szCs w:val="22"/>
        </w:rPr>
      </w:pPr>
      <w:r>
        <w:rPr>
          <w:szCs w:val="22"/>
        </w:rPr>
        <w:br w:type="page"/>
      </w:r>
    </w:p>
    <w:p w14:paraId="6CE727D2"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lastRenderedPageBreak/>
        <w:t>Amendments and variations</w:t>
      </w:r>
    </w:p>
    <w:p w14:paraId="7AEFA0CA" w14:textId="77777777" w:rsidR="00C14840" w:rsidRPr="00EF191B" w:rsidRDefault="00C14840" w:rsidP="00BA44A6">
      <w:pPr>
        <w:numPr>
          <w:ilvl w:val="1"/>
          <w:numId w:val="22"/>
        </w:numPr>
        <w:ind w:left="567" w:hanging="567"/>
        <w:rPr>
          <w:szCs w:val="22"/>
        </w:rPr>
      </w:pPr>
      <w:r w:rsidRPr="00EF191B">
        <w:rPr>
          <w:szCs w:val="22"/>
        </w:rPr>
        <w:t>No amendment or variation to the terms of the Agreement shall be valid unless agreed in writing between the Authority and the Contractor.</w:t>
      </w:r>
    </w:p>
    <w:p w14:paraId="55F86F2D"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Recovery of sums due</w:t>
      </w:r>
    </w:p>
    <w:p w14:paraId="36CDECB0" w14:textId="77777777" w:rsidR="00C14840" w:rsidRPr="00EF191B" w:rsidRDefault="00C14840" w:rsidP="00BA44A6">
      <w:pPr>
        <w:numPr>
          <w:ilvl w:val="1"/>
          <w:numId w:val="22"/>
        </w:numPr>
        <w:ind w:left="567" w:hanging="567"/>
        <w:rPr>
          <w:szCs w:val="22"/>
        </w:rPr>
      </w:pPr>
      <w:r w:rsidRPr="00EF191B">
        <w:rPr>
          <w:szCs w:val="22"/>
        </w:rPr>
        <w:t>Whenever under the Agreement any sum of money shall be recoverable from or payable by the Contractor, such sum may be deducted from any amount then due, or which at any time thereafter may become due, to the Contractor under this Agreement or any other agreement or arrangement with the Authority.</w:t>
      </w:r>
    </w:p>
    <w:p w14:paraId="14FDDF87" w14:textId="77777777" w:rsidR="00C14840" w:rsidRPr="00EF191B" w:rsidRDefault="00C14840" w:rsidP="00BA44A6">
      <w:pPr>
        <w:numPr>
          <w:ilvl w:val="1"/>
          <w:numId w:val="22"/>
        </w:numPr>
        <w:ind w:left="567" w:hanging="567"/>
        <w:rPr>
          <w:szCs w:val="22"/>
        </w:rPr>
      </w:pPr>
      <w:r w:rsidRPr="00EF191B">
        <w:rPr>
          <w:szCs w:val="22"/>
        </w:rPr>
        <w:t>Any overpayment by the Authority to the Contractor whether in respect of the Charges or value added tax shall be a sum of money recoverable from the Contractor pursuant to Clause 17.1 above or otherwise.</w:t>
      </w:r>
    </w:p>
    <w:p w14:paraId="6A74EB5F"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Value added tax</w:t>
      </w:r>
    </w:p>
    <w:p w14:paraId="22769798" w14:textId="77777777" w:rsidR="00C14840" w:rsidRPr="00EF191B" w:rsidRDefault="00C14840" w:rsidP="00BA44A6">
      <w:pPr>
        <w:numPr>
          <w:ilvl w:val="1"/>
          <w:numId w:val="22"/>
        </w:numPr>
        <w:ind w:left="567" w:hanging="567"/>
        <w:rPr>
          <w:szCs w:val="22"/>
        </w:rPr>
      </w:pPr>
      <w:r w:rsidRPr="00EF191B">
        <w:rPr>
          <w:szCs w:val="22"/>
        </w:rPr>
        <w:t>The Authority shall pay to the Contractor, in addition to the Charges, a sum equal to the value added tax chargeable on the value of the Services provided in accordance with the Agreement.</w:t>
      </w:r>
    </w:p>
    <w:p w14:paraId="3AA27444" w14:textId="77777777" w:rsidR="00C14840" w:rsidRPr="00EF191B" w:rsidRDefault="00C14840" w:rsidP="00BA44A6">
      <w:pPr>
        <w:numPr>
          <w:ilvl w:val="1"/>
          <w:numId w:val="22"/>
        </w:numPr>
        <w:ind w:left="567" w:hanging="567"/>
        <w:rPr>
          <w:szCs w:val="22"/>
        </w:rPr>
      </w:pPr>
      <w:r w:rsidRPr="00EF191B">
        <w:rPr>
          <w:szCs w:val="22"/>
        </w:rPr>
        <w:t>Any invoice or other request for payment of monies due to the Contractor under the Agreement shall, if they are a taxable person, be in the same form and contain the same information as if the same were a tax invoice for the purposes of regulations made under the Value Added Tax Act 1994.</w:t>
      </w:r>
    </w:p>
    <w:p w14:paraId="05532A93" w14:textId="199E0F25" w:rsidR="00344475" w:rsidRDefault="00C14840" w:rsidP="00BA44A6">
      <w:pPr>
        <w:numPr>
          <w:ilvl w:val="1"/>
          <w:numId w:val="22"/>
        </w:numPr>
        <w:ind w:left="567" w:hanging="567"/>
        <w:rPr>
          <w:szCs w:val="22"/>
        </w:rPr>
      </w:pPr>
      <w:r w:rsidRPr="00EF191B">
        <w:rPr>
          <w:szCs w:val="22"/>
        </w:rPr>
        <w:t xml:space="preserve">The Contractor shall, if </w:t>
      </w:r>
      <w:proofErr w:type="gramStart"/>
      <w:r w:rsidRPr="00EF191B">
        <w:rPr>
          <w:szCs w:val="22"/>
        </w:rPr>
        <w:t>so</w:t>
      </w:r>
      <w:proofErr w:type="gramEnd"/>
      <w:r w:rsidRPr="00EF191B">
        <w:rPr>
          <w:szCs w:val="22"/>
        </w:rPr>
        <w:t xml:space="preserve"> requested by the Authority, furnish such information as may reasonably be required by the Authority relating to the amount of value added tax chargeable on the Services.</w:t>
      </w:r>
    </w:p>
    <w:p w14:paraId="62950305"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Indemnities and insurance</w:t>
      </w:r>
    </w:p>
    <w:p w14:paraId="09A1CACF" w14:textId="77777777" w:rsidR="00C14840" w:rsidRPr="00EF191B" w:rsidRDefault="00C14840" w:rsidP="00BA44A6">
      <w:pPr>
        <w:numPr>
          <w:ilvl w:val="1"/>
          <w:numId w:val="22"/>
        </w:numPr>
        <w:ind w:left="567" w:hanging="567"/>
        <w:rPr>
          <w:szCs w:val="22"/>
        </w:rPr>
      </w:pPr>
      <w:r w:rsidRPr="00EF191B">
        <w:rPr>
          <w:szCs w:val="22"/>
        </w:rPr>
        <w:t>The Contractor shall hold harmless and indemnify the Authority on demand from and against all claims, demands, proceedings, actions, damages, costs (including legal costs), expenses and any other liabilities arising from claims made by the Authority’s staff or agents, or by third parties, in respect of any death or personal injury, or loss or destruction of or damages to property, or any other loss, destruction or damage, including but not limited to financial losses which are caused, whether directly or indirectly, by the breach of contract or breach of duty (whether in negligence, tort, statute or otherwise) of the Contractor, its employees, agents or sub-contractors.</w:t>
      </w:r>
    </w:p>
    <w:p w14:paraId="1EEE2192" w14:textId="77777777" w:rsidR="00C14840" w:rsidRPr="00EF191B" w:rsidRDefault="00C14840" w:rsidP="00BA44A6">
      <w:pPr>
        <w:numPr>
          <w:ilvl w:val="1"/>
          <w:numId w:val="22"/>
        </w:numPr>
        <w:ind w:left="567" w:hanging="567"/>
        <w:rPr>
          <w:szCs w:val="22"/>
        </w:rPr>
      </w:pPr>
      <w:r w:rsidRPr="00EF191B">
        <w:rPr>
          <w:szCs w:val="22"/>
        </w:rPr>
        <w:t>The Contractor shall be liable to the Authority for any loss, damage, destruction, injury or expenses, whether direct or indirect, (and including but not limited to loss or destruction of or damage to the Authority’s property, which includes data) arising from the Contractor’s breach of contract or duty (whether arising in negligence, tort, statute or otherwise).</w:t>
      </w:r>
    </w:p>
    <w:p w14:paraId="308AA49F" w14:textId="77777777" w:rsidR="00C14840" w:rsidRPr="00EF191B" w:rsidRDefault="00C14840" w:rsidP="00BA44A6">
      <w:pPr>
        <w:numPr>
          <w:ilvl w:val="1"/>
          <w:numId w:val="22"/>
        </w:numPr>
        <w:ind w:left="567" w:hanging="567"/>
        <w:rPr>
          <w:szCs w:val="22"/>
        </w:rPr>
      </w:pPr>
      <w:r w:rsidRPr="00EF191B">
        <w:rPr>
          <w:szCs w:val="22"/>
        </w:rPr>
        <w:lastRenderedPageBreak/>
        <w:t>Nothing in this Clause nor in any part of the Agreement imposes any liability on any member of the staff of the Authority or its representatives in their personal capacity.</w:t>
      </w:r>
    </w:p>
    <w:p w14:paraId="51DA45A5" w14:textId="7E40624F" w:rsidR="00C14840" w:rsidRPr="00EF191B" w:rsidRDefault="00C14840" w:rsidP="00BA44A6">
      <w:pPr>
        <w:numPr>
          <w:ilvl w:val="1"/>
          <w:numId w:val="22"/>
        </w:numPr>
        <w:ind w:left="567" w:hanging="567"/>
        <w:rPr>
          <w:szCs w:val="22"/>
        </w:rPr>
      </w:pPr>
      <w:r w:rsidRPr="00EF191B">
        <w:rPr>
          <w:szCs w:val="22"/>
        </w:rPr>
        <w:t>Except in relation to death or personal injury as referred to in Clause 19.1, the amount of liability under this Clause shall be limited to a sum of £2</w:t>
      </w:r>
      <w:r w:rsidR="001D695F">
        <w:rPr>
          <w:szCs w:val="22"/>
        </w:rPr>
        <w:t>50</w:t>
      </w:r>
      <w:r w:rsidRPr="00EF191B">
        <w:rPr>
          <w:szCs w:val="22"/>
        </w:rPr>
        <w:t>,000 or twice the contract value, whichever is the greater, or such other sum as may be agreed in writing between the Authority and the Contractor.</w:t>
      </w:r>
    </w:p>
    <w:p w14:paraId="3DAEBBA2"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Dispute resolution</w:t>
      </w:r>
    </w:p>
    <w:p w14:paraId="736116E2" w14:textId="77777777" w:rsidR="00C14840" w:rsidRPr="00EF191B" w:rsidRDefault="00C14840" w:rsidP="00BA44A6">
      <w:pPr>
        <w:numPr>
          <w:ilvl w:val="1"/>
          <w:numId w:val="22"/>
        </w:numPr>
        <w:ind w:left="567" w:hanging="567"/>
        <w:rPr>
          <w:szCs w:val="22"/>
        </w:rPr>
      </w:pPr>
      <w:r w:rsidRPr="00EF191B">
        <w:rPr>
          <w:szCs w:val="22"/>
        </w:rPr>
        <w:t>The Authority’s Nominated Representative and the Contractor’s Account Manager shall attempt in good faith to negotiate a settlement to any dispute between the parties arising out of or in connection with the Agreement.</w:t>
      </w:r>
    </w:p>
    <w:p w14:paraId="6EB7BE8E" w14:textId="77777777" w:rsidR="00C14840" w:rsidRPr="00EF191B" w:rsidRDefault="00C14840" w:rsidP="00BA44A6">
      <w:pPr>
        <w:numPr>
          <w:ilvl w:val="1"/>
          <w:numId w:val="22"/>
        </w:numPr>
        <w:ind w:left="567" w:hanging="567"/>
        <w:rPr>
          <w:szCs w:val="22"/>
        </w:rPr>
      </w:pPr>
      <w:r w:rsidRPr="00EF191B">
        <w:rPr>
          <w:szCs w:val="22"/>
        </w:rPr>
        <w:t>If the dispute cannot be resolved pursuant to Clause 20.1, then any dispute or difference between them may be referred to the courts.</w:t>
      </w:r>
    </w:p>
    <w:p w14:paraId="1A164181"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Intellectual property rights</w:t>
      </w:r>
    </w:p>
    <w:p w14:paraId="62DBA556" w14:textId="2C8A39CD" w:rsidR="00344475" w:rsidRDefault="00C14840" w:rsidP="00BA44A6">
      <w:pPr>
        <w:numPr>
          <w:ilvl w:val="1"/>
          <w:numId w:val="22"/>
        </w:numPr>
        <w:ind w:left="567" w:hanging="567"/>
        <w:rPr>
          <w:szCs w:val="22"/>
        </w:rPr>
      </w:pPr>
      <w:r w:rsidRPr="00EF191B">
        <w:rPr>
          <w:szCs w:val="22"/>
        </w:rPr>
        <w:t xml:space="preserve">Subject to any pre-existing rights of third parties and of the Contractor, the Intellectual Property Rights in all reports, documents and other materials which are generated or acquired by the Contractor (or any of its sub-contractors or agents) in the performance of the Services shall belong to and be vested automatically in the Authority, and the Contractor warrants to the Authority that all staff, agents and sub-contractors are and will be engaged in relation to the Agreement on terms which do not entitle any of them to any Intellectual Property Rights in any such report document or other material. The Contractor hereby assigns any copyright that it owns in every such report, document, and other material to the Authority. </w:t>
      </w:r>
    </w:p>
    <w:p w14:paraId="1F62CC48"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Rights of third parties</w:t>
      </w:r>
    </w:p>
    <w:p w14:paraId="2C43992F" w14:textId="77777777" w:rsidR="00C14840" w:rsidRPr="00EF191B" w:rsidRDefault="00C14840" w:rsidP="00BA44A6">
      <w:pPr>
        <w:numPr>
          <w:ilvl w:val="1"/>
          <w:numId w:val="22"/>
        </w:numPr>
        <w:ind w:left="567" w:hanging="567"/>
        <w:rPr>
          <w:szCs w:val="22"/>
        </w:rPr>
      </w:pPr>
      <w:r w:rsidRPr="00EF191B">
        <w:rPr>
          <w:szCs w:val="22"/>
        </w:rPr>
        <w:t>It is not intended that the Agreement, either expressly or by implication, shall confer any benefit on any person who is not a party to the Agreement and accordingly the Contracts (Rights of Third Parties) Act 1999 shall not apply.</w:t>
      </w:r>
    </w:p>
    <w:p w14:paraId="338C4BBA"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Equality, Human Rights and Discrimination</w:t>
      </w:r>
    </w:p>
    <w:p w14:paraId="2841EA8D" w14:textId="0ECBBF42" w:rsidR="00EE35E1" w:rsidRDefault="00C14840" w:rsidP="00BA44A6">
      <w:pPr>
        <w:numPr>
          <w:ilvl w:val="1"/>
          <w:numId w:val="22"/>
        </w:numPr>
        <w:ind w:left="567" w:hanging="567"/>
        <w:rPr>
          <w:rFonts w:eastAsia="Calibri" w:cs="Times New Roman"/>
          <w:bCs/>
        </w:rPr>
      </w:pPr>
      <w:r w:rsidRPr="00C14840">
        <w:rPr>
          <w:rFonts w:eastAsia="Calibri" w:cs="Times New Roman"/>
          <w:bCs/>
        </w:rPr>
        <w:t>The Contractor shall comply with all legislation relating to equality and human rights, including the “General Duty” under the Equality Act 2010, and the Human Rights Act 1998 which apply to public authorities and private or third sector organisations where they are carrying out a public function.</w:t>
      </w:r>
    </w:p>
    <w:p w14:paraId="39750BC3" w14:textId="77777777" w:rsidR="00EE35E1" w:rsidRDefault="00EE35E1">
      <w:pPr>
        <w:rPr>
          <w:rFonts w:eastAsia="Calibri" w:cs="Times New Roman"/>
          <w:bCs/>
        </w:rPr>
      </w:pPr>
      <w:r>
        <w:rPr>
          <w:rFonts w:eastAsia="Calibri" w:cs="Times New Roman"/>
          <w:bCs/>
        </w:rPr>
        <w:br w:type="page"/>
      </w:r>
    </w:p>
    <w:p w14:paraId="03CFDDBF" w14:textId="77777777" w:rsidR="00C14840" w:rsidRPr="00C14840" w:rsidRDefault="00C14840" w:rsidP="00BA44A6">
      <w:pPr>
        <w:numPr>
          <w:ilvl w:val="1"/>
          <w:numId w:val="22"/>
        </w:numPr>
        <w:ind w:left="567" w:hanging="567"/>
        <w:rPr>
          <w:rFonts w:eastAsia="Calibri" w:cs="Times New Roman"/>
          <w:bCs/>
        </w:rPr>
      </w:pPr>
      <w:r w:rsidRPr="00C14840">
        <w:rPr>
          <w:rFonts w:eastAsia="Calibri" w:cs="Times New Roman"/>
          <w:bCs/>
        </w:rPr>
        <w:lastRenderedPageBreak/>
        <w:t xml:space="preserve">The Contractor shall not unlawfully discriminate within the meaning and scope of equality legislation in relation to the provision of Services under this Agreement. The Contractor shall take all reasonable steps to ensure that unlawful conduct does not occur, including (but not limited to) discrimination </w:t>
      </w:r>
      <w:proofErr w:type="gramStart"/>
      <w:r w:rsidRPr="00C14840">
        <w:rPr>
          <w:rFonts w:eastAsia="Calibri" w:cs="Times New Roman"/>
          <w:bCs/>
        </w:rPr>
        <w:t>on the basis of</w:t>
      </w:r>
      <w:proofErr w:type="gramEnd"/>
      <w:r w:rsidRPr="00C14840">
        <w:rPr>
          <w:rFonts w:eastAsia="Calibri" w:cs="Times New Roman"/>
          <w:bCs/>
        </w:rPr>
        <w:t xml:space="preserve"> a protected characteristic, by association or perception, or harassment or victimisation, in the carrying out of Services under this Agreement. </w:t>
      </w:r>
    </w:p>
    <w:p w14:paraId="587A968B"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 xml:space="preserve">Modern Slavery </w:t>
      </w:r>
    </w:p>
    <w:p w14:paraId="71EE2823" w14:textId="77777777" w:rsidR="00C14840" w:rsidRPr="00C14840" w:rsidRDefault="00C14840" w:rsidP="00BA44A6">
      <w:pPr>
        <w:numPr>
          <w:ilvl w:val="1"/>
          <w:numId w:val="22"/>
        </w:numPr>
        <w:ind w:left="567" w:hanging="567"/>
        <w:rPr>
          <w:rFonts w:eastAsia="Calibri" w:cs="Times New Roman"/>
          <w:bCs/>
        </w:rPr>
      </w:pPr>
      <w:r w:rsidRPr="00C14840">
        <w:rPr>
          <w:rFonts w:eastAsia="Calibri" w:cs="Times New Roman"/>
          <w:bCs/>
        </w:rPr>
        <w:t xml:space="preserve">The Contractor shall comply with the Modern Slavery Act 2015 and all other legislation including human rights obligations, relating to anti-slavery and human trafficking. </w:t>
      </w:r>
    </w:p>
    <w:p w14:paraId="5886B828" w14:textId="77777777" w:rsidR="00C14840" w:rsidRPr="00C14840" w:rsidRDefault="00C14840" w:rsidP="00BA44A6">
      <w:pPr>
        <w:numPr>
          <w:ilvl w:val="1"/>
          <w:numId w:val="22"/>
        </w:numPr>
        <w:ind w:left="567" w:hanging="567"/>
        <w:rPr>
          <w:rFonts w:eastAsia="Calibri" w:cs="Times New Roman"/>
          <w:bCs/>
        </w:rPr>
      </w:pPr>
      <w:r w:rsidRPr="00C14840">
        <w:rPr>
          <w:rFonts w:eastAsia="Calibri" w:cs="Times New Roman"/>
          <w:bCs/>
        </w:rPr>
        <w:t>The Authority prepares an annual slavery and human trafficking statement setting out the steps it has taken to ensure that slavery and human trafficking is not taking place in any of its supply chains or in any part of its business. The Contractor shall provide the Authority will all necessary information requested, so that the Authority can prepare such an annual statement.</w:t>
      </w:r>
    </w:p>
    <w:p w14:paraId="4353B0AC" w14:textId="77777777" w:rsidR="00C14840" w:rsidRPr="00C14840" w:rsidRDefault="00C14840" w:rsidP="00BA44A6">
      <w:pPr>
        <w:numPr>
          <w:ilvl w:val="1"/>
          <w:numId w:val="22"/>
        </w:numPr>
        <w:ind w:left="567" w:hanging="567"/>
        <w:rPr>
          <w:rFonts w:eastAsia="Calibri" w:cs="Times New Roman"/>
          <w:bCs/>
        </w:rPr>
      </w:pPr>
      <w:r w:rsidRPr="00C14840">
        <w:rPr>
          <w:rFonts w:eastAsia="Calibri" w:cs="Times New Roman"/>
          <w:bCs/>
        </w:rPr>
        <w:t>If the Contractor is unable without reasonable excuse to provide information required by the Authority to prepare an annual statement, or evidence demonstrates a failure without reasonable excuse to comply with modern slavery obligations, the Authority may terminate the Agreement immediately in which event the provisions of Clause 12 shall apply.</w:t>
      </w:r>
    </w:p>
    <w:p w14:paraId="7CAD7DAA"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Employees of the contractor</w:t>
      </w:r>
    </w:p>
    <w:p w14:paraId="68182657" w14:textId="4521A96D" w:rsidR="00EF191B" w:rsidRPr="00344475" w:rsidRDefault="00C14840" w:rsidP="008323C1">
      <w:pPr>
        <w:numPr>
          <w:ilvl w:val="1"/>
          <w:numId w:val="22"/>
        </w:numPr>
        <w:ind w:left="567" w:hanging="567"/>
        <w:rPr>
          <w:rFonts w:eastAsia="Calibri" w:cs="Times New Roman"/>
          <w:b/>
          <w:color w:val="F4633A"/>
          <w:sz w:val="28"/>
          <w:szCs w:val="28"/>
        </w:rPr>
      </w:pPr>
      <w:r w:rsidRPr="00344475">
        <w:rPr>
          <w:szCs w:val="22"/>
        </w:rPr>
        <w:t>The Contractor shall be the employer of the personnel provided to perform the services and shall be entirely responsible for the employment and terms and conditions of employment of the employees. The Contractor is responsible for all PAYE, Income Tax and National Insurance Deductions of such personnel. The Contractor shall reimburse the Authority any sums the Authority has to pay to the HM Revenue and Customs in respect of their employees.</w:t>
      </w:r>
    </w:p>
    <w:p w14:paraId="0183C29B"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Conflicts of interest</w:t>
      </w:r>
    </w:p>
    <w:p w14:paraId="36CD7679" w14:textId="77777777" w:rsidR="00C14840" w:rsidRPr="00EF191B" w:rsidRDefault="00C14840" w:rsidP="00BA44A6">
      <w:pPr>
        <w:numPr>
          <w:ilvl w:val="1"/>
          <w:numId w:val="22"/>
        </w:numPr>
        <w:ind w:left="567" w:hanging="567"/>
        <w:rPr>
          <w:szCs w:val="22"/>
        </w:rPr>
      </w:pPr>
      <w:r w:rsidRPr="00EF191B">
        <w:rPr>
          <w:szCs w:val="22"/>
        </w:rPr>
        <w:t xml:space="preserve">The Contractor will notify the Authority of any actual or potential conflicts of interest which may arise in carrying out the Services and will arrange suitable alternative arrangements in agreement with the Authority to avoid such conflicts of interest. </w:t>
      </w:r>
    </w:p>
    <w:p w14:paraId="0346C259" w14:textId="11A89701" w:rsidR="00EE35E1" w:rsidRDefault="00C14840" w:rsidP="00BA44A6">
      <w:pPr>
        <w:numPr>
          <w:ilvl w:val="1"/>
          <w:numId w:val="22"/>
        </w:numPr>
        <w:ind w:left="567" w:hanging="567"/>
      </w:pPr>
      <w:r w:rsidRPr="00EF191B">
        <w:t xml:space="preserve"> The Contractor will not carry on in any business which could create a conflict of interest unless the Authority gives prior consent.</w:t>
      </w:r>
    </w:p>
    <w:p w14:paraId="0BB5C0D5" w14:textId="77777777" w:rsidR="00EE35E1" w:rsidRDefault="00EE35E1">
      <w:r>
        <w:br w:type="page"/>
      </w:r>
    </w:p>
    <w:p w14:paraId="4C9A8CB9"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lastRenderedPageBreak/>
        <w:t>Transfer of Undertakings (Protection of Employment) Regulations</w:t>
      </w:r>
    </w:p>
    <w:p w14:paraId="60157E7B" w14:textId="77777777" w:rsidR="00C14840" w:rsidRPr="00EF191B" w:rsidRDefault="00C14840" w:rsidP="00BA44A6">
      <w:pPr>
        <w:numPr>
          <w:ilvl w:val="1"/>
          <w:numId w:val="22"/>
        </w:numPr>
        <w:ind w:left="567" w:hanging="567"/>
      </w:pPr>
      <w:r w:rsidRPr="00EF191B">
        <w:t>This clause 26 shall apply if an organised grouping of employees has as its principle purpose the fulfilment of the Services or any part thereof.</w:t>
      </w:r>
    </w:p>
    <w:p w14:paraId="33A22D65" w14:textId="77777777" w:rsidR="00C14840" w:rsidRPr="00EF191B" w:rsidRDefault="00C14840" w:rsidP="00BA44A6">
      <w:pPr>
        <w:numPr>
          <w:ilvl w:val="1"/>
          <w:numId w:val="22"/>
        </w:numPr>
        <w:ind w:left="567" w:hanging="567"/>
        <w:rPr>
          <w:szCs w:val="22"/>
        </w:rPr>
      </w:pPr>
      <w:r w:rsidRPr="00EF191B">
        <w:rPr>
          <w:szCs w:val="22"/>
        </w:rPr>
        <w:t>During the 12 months preceding the expiry of this Agreement or after the Authority has given notice to terminate this Agreement or at any other time as directed by the Authority, and within 15 working days of being so requested by the Authority, the Contractor shall fully and accurately disclose to the Authority any and all information in relation to all personnel engaged in providing the Services including all Relevant Employees who are to transfer as a consequence of a Relevant Transfer as the Authority may request.</w:t>
      </w:r>
    </w:p>
    <w:p w14:paraId="6FB44711" w14:textId="77777777" w:rsidR="00C14840" w:rsidRPr="00EF191B" w:rsidRDefault="00C14840" w:rsidP="00BA44A6">
      <w:pPr>
        <w:numPr>
          <w:ilvl w:val="1"/>
          <w:numId w:val="22"/>
        </w:numPr>
        <w:ind w:left="567" w:hanging="567"/>
        <w:rPr>
          <w:szCs w:val="22"/>
        </w:rPr>
      </w:pPr>
      <w:r w:rsidRPr="00EF191B">
        <w:rPr>
          <w:szCs w:val="22"/>
        </w:rPr>
        <w:t xml:space="preserve">The Contractor shall warrant the accuracy of all the information provided to the Authority pursuant to clause 26.2 and authorises the Authority to use any and all the information as it may consider necessary for the purposes of its business or for informing any tenderer for any services which are substantially the same as the Services (or any part thereof). </w:t>
      </w:r>
    </w:p>
    <w:p w14:paraId="72174D09" w14:textId="77777777" w:rsidR="00C14840" w:rsidRPr="00EF191B" w:rsidRDefault="00C14840" w:rsidP="00BA44A6">
      <w:pPr>
        <w:numPr>
          <w:ilvl w:val="1"/>
          <w:numId w:val="22"/>
        </w:numPr>
        <w:ind w:left="567" w:hanging="567"/>
        <w:rPr>
          <w:szCs w:val="22"/>
        </w:rPr>
      </w:pPr>
      <w:r w:rsidRPr="00EF191B">
        <w:rPr>
          <w:szCs w:val="22"/>
        </w:rPr>
        <w:t>The Contractor shall indemnify the Authority and any new contractor appointed by the Authority, and shall keep the Authority and any new contractor appointed by the Authority indemnified in full from and against all direct, indirect or consequential liability, loss, damages, injury, claims, costs and expenses (including legal expenses) which the Authority and any new contractor appointed by the Authority shall take all reasonable steps to mitigate, awarded against or incurred or paid by the Authority or any new contractor appointed by the Authority as a result of or in connection with the employment or termination of employment of any employee of the Contractor during any period prior to the date of expiry or termination of this Agreement.</w:t>
      </w:r>
    </w:p>
    <w:p w14:paraId="02F347D6" w14:textId="1ED709AF" w:rsidR="00C14840" w:rsidRPr="00EF191B" w:rsidRDefault="00C14840" w:rsidP="00BA44A6">
      <w:pPr>
        <w:numPr>
          <w:ilvl w:val="1"/>
          <w:numId w:val="22"/>
        </w:numPr>
        <w:ind w:left="567" w:hanging="567"/>
        <w:rPr>
          <w:szCs w:val="22"/>
        </w:rPr>
      </w:pPr>
      <w:r w:rsidRPr="00EF191B">
        <w:rPr>
          <w:szCs w:val="22"/>
        </w:rPr>
        <w:t xml:space="preserve">If the Contractor enters into any sub-contract in connection with this Agreement, it shall impose obligations on its Sub-Contractor in the same terms as those imposed on it pursuant to this clause 26 and shall procure that the Sub-Contractor complies with such terms. The Contractor shall indemnify the Authority and keep the Authority indemnified in full from and against all direct, indirect, or consequential liability, loss, damages, injury, claims, costs and expenses (including legal expenses) awarded against or incurred or paid by the Authority as a result of or in connection with any failure on the part of the </w:t>
      </w:r>
      <w:r w:rsidR="00344475">
        <w:rPr>
          <w:szCs w:val="22"/>
        </w:rPr>
        <w:br/>
      </w:r>
      <w:r w:rsidRPr="00EF191B">
        <w:rPr>
          <w:szCs w:val="22"/>
        </w:rPr>
        <w:t xml:space="preserve">Sub-Contractor to comply with such terms. </w:t>
      </w:r>
    </w:p>
    <w:p w14:paraId="4A179011" w14:textId="77777777"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Welsh Language (Wales) Measure 2011</w:t>
      </w:r>
    </w:p>
    <w:p w14:paraId="04FEC648" w14:textId="53A6ADBB" w:rsidR="00EE35E1" w:rsidRDefault="00C14840" w:rsidP="00BA44A6">
      <w:pPr>
        <w:numPr>
          <w:ilvl w:val="1"/>
          <w:numId w:val="22"/>
        </w:numPr>
        <w:ind w:left="567" w:hanging="567"/>
        <w:rPr>
          <w:szCs w:val="22"/>
        </w:rPr>
      </w:pPr>
      <w:r w:rsidRPr="00EF191B">
        <w:rPr>
          <w:szCs w:val="22"/>
        </w:rPr>
        <w:t xml:space="preserve">The Contractor shall for the term of the Agreement </w:t>
      </w:r>
      <w:r w:rsidR="00F574F9">
        <w:rPr>
          <w:szCs w:val="22"/>
        </w:rPr>
        <w:t>ensure that it</w:t>
      </w:r>
      <w:r w:rsidR="009B4B5C">
        <w:rPr>
          <w:szCs w:val="22"/>
        </w:rPr>
        <w:t>s services under the Agreement insofar as they are provided</w:t>
      </w:r>
      <w:r w:rsidR="00D312EF">
        <w:rPr>
          <w:szCs w:val="22"/>
        </w:rPr>
        <w:t xml:space="preserve"> to the public and other authorities</w:t>
      </w:r>
      <w:r w:rsidR="006A575E">
        <w:rPr>
          <w:szCs w:val="22"/>
        </w:rPr>
        <w:t xml:space="preserve"> </w:t>
      </w:r>
      <w:r w:rsidRPr="00EF191B">
        <w:rPr>
          <w:szCs w:val="22"/>
        </w:rPr>
        <w:t xml:space="preserve">comply with </w:t>
      </w:r>
      <w:r w:rsidR="006A575E">
        <w:rPr>
          <w:szCs w:val="22"/>
        </w:rPr>
        <w:t xml:space="preserve">Welsh language </w:t>
      </w:r>
      <w:r w:rsidRPr="00EF191B">
        <w:rPr>
          <w:szCs w:val="22"/>
        </w:rPr>
        <w:t xml:space="preserve">standards </w:t>
      </w:r>
      <w:r w:rsidR="0054178D">
        <w:rPr>
          <w:szCs w:val="22"/>
        </w:rPr>
        <w:t xml:space="preserve">imposed on Wales Audit Office and the Auditor General </w:t>
      </w:r>
      <w:r w:rsidRPr="00EF191B">
        <w:rPr>
          <w:szCs w:val="22"/>
        </w:rPr>
        <w:t>under the Welsh Language (Wales) Measure 2011.</w:t>
      </w:r>
    </w:p>
    <w:p w14:paraId="3C63C570" w14:textId="77777777" w:rsidR="00EE35E1" w:rsidRDefault="00EE35E1">
      <w:pPr>
        <w:rPr>
          <w:szCs w:val="22"/>
        </w:rPr>
      </w:pPr>
      <w:r>
        <w:rPr>
          <w:szCs w:val="22"/>
        </w:rPr>
        <w:br w:type="page"/>
      </w:r>
    </w:p>
    <w:p w14:paraId="424AE855" w14:textId="55320E89" w:rsidR="00773B63" w:rsidRDefault="00095846"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lastRenderedPageBreak/>
        <w:t>L</w:t>
      </w:r>
      <w:r>
        <w:rPr>
          <w:rFonts w:eastAsia="Calibri" w:cs="Times New Roman"/>
          <w:b/>
          <w:color w:val="F4633A"/>
          <w:sz w:val="28"/>
          <w:szCs w:val="28"/>
        </w:rPr>
        <w:t>iving Wag</w:t>
      </w:r>
      <w:r w:rsidR="00773B63">
        <w:rPr>
          <w:rFonts w:eastAsia="Calibri" w:cs="Times New Roman"/>
          <w:b/>
          <w:color w:val="F4633A"/>
          <w:sz w:val="28"/>
          <w:szCs w:val="28"/>
        </w:rPr>
        <w:t>e</w:t>
      </w:r>
    </w:p>
    <w:p w14:paraId="2D6138A2" w14:textId="732AB113" w:rsidR="00773B63" w:rsidRPr="0040162F" w:rsidRDefault="0040162F" w:rsidP="00BA44A6">
      <w:pPr>
        <w:numPr>
          <w:ilvl w:val="1"/>
          <w:numId w:val="22"/>
        </w:numPr>
        <w:ind w:left="567" w:hanging="567"/>
        <w:rPr>
          <w:rFonts w:eastAsia="Calibri" w:cs="Times New Roman"/>
          <w:bCs/>
          <w:color w:val="595959" w:themeColor="text1" w:themeTint="A6"/>
        </w:rPr>
      </w:pPr>
      <w:r w:rsidRPr="0040162F">
        <w:rPr>
          <w:rFonts w:eastAsia="Calibri" w:cs="Times New Roman"/>
          <w:bCs/>
          <w:color w:val="595959" w:themeColor="text1" w:themeTint="A6"/>
        </w:rPr>
        <w:t>The Contractor agrees that for the duration of this Agreement, all employees and sub-contracted staff working two or more hours in any given day in a week, for eight or more consecutive weeks on the client's premises, shall be paid at least the Real Living Wage.</w:t>
      </w:r>
    </w:p>
    <w:p w14:paraId="3D096411" w14:textId="34E40DDF" w:rsidR="00C14840" w:rsidRPr="00EF191B" w:rsidRDefault="00C14840" w:rsidP="00BA44A6">
      <w:pPr>
        <w:numPr>
          <w:ilvl w:val="0"/>
          <w:numId w:val="20"/>
        </w:numPr>
        <w:tabs>
          <w:tab w:val="left" w:pos="567"/>
        </w:tabs>
        <w:spacing w:before="360" w:after="120" w:line="360" w:lineRule="atLeast"/>
        <w:ind w:left="567" w:hanging="567"/>
        <w:outlineLvl w:val="3"/>
        <w:rPr>
          <w:rFonts w:eastAsia="Calibri" w:cs="Times New Roman"/>
          <w:b/>
          <w:color w:val="F4633A"/>
          <w:sz w:val="28"/>
          <w:szCs w:val="28"/>
        </w:rPr>
      </w:pPr>
      <w:r w:rsidRPr="00EF191B">
        <w:rPr>
          <w:rFonts w:eastAsia="Calibri" w:cs="Times New Roman"/>
          <w:b/>
          <w:color w:val="F4633A"/>
          <w:sz w:val="28"/>
          <w:szCs w:val="28"/>
        </w:rPr>
        <w:t>Law and jurisdiction</w:t>
      </w:r>
    </w:p>
    <w:p w14:paraId="2C50A496" w14:textId="77777777" w:rsidR="00C14840" w:rsidRPr="00EF191B" w:rsidRDefault="00C14840" w:rsidP="00BA44A6">
      <w:pPr>
        <w:numPr>
          <w:ilvl w:val="1"/>
          <w:numId w:val="22"/>
        </w:numPr>
        <w:ind w:left="567" w:hanging="567"/>
        <w:rPr>
          <w:szCs w:val="22"/>
          <w:lang w:eastAsia="en-GB"/>
        </w:rPr>
      </w:pPr>
      <w:r w:rsidRPr="00EF191B">
        <w:rPr>
          <w:szCs w:val="22"/>
          <w:lang w:eastAsia="en-GB"/>
        </w:rPr>
        <w:t xml:space="preserve">This Agreement shall be governed by the law of England and Wales. All disputes or differences arising under or in connection with it shall be submitted to the exclusive jurisdiction of the High </w:t>
      </w:r>
      <w:r w:rsidRPr="00EF191B">
        <w:rPr>
          <w:szCs w:val="22"/>
        </w:rPr>
        <w:t>Court</w:t>
      </w:r>
      <w:r w:rsidRPr="00EF191B">
        <w:rPr>
          <w:szCs w:val="22"/>
          <w:lang w:eastAsia="en-GB"/>
        </w:rPr>
        <w:t xml:space="preserve"> in Cardiff. </w:t>
      </w:r>
    </w:p>
    <w:p w14:paraId="2CC6E21D" w14:textId="3BDC4164" w:rsidR="00C14840" w:rsidRPr="00C14840" w:rsidRDefault="00EF191B" w:rsidP="00EF191B">
      <w:pPr>
        <w:pStyle w:val="Exhibitheading"/>
      </w:pPr>
      <w:r>
        <w:t xml:space="preserve">Exhibit </w:t>
      </w:r>
      <w:r w:rsidR="00716189">
        <w:t>3</w:t>
      </w:r>
      <w:r>
        <w:t xml:space="preserve">: </w:t>
      </w:r>
      <w:r w:rsidR="00C14840" w:rsidRPr="00C14840">
        <w:t xml:space="preserve">Agreement by the Wales Audit Office </w:t>
      </w:r>
    </w:p>
    <w:tbl>
      <w:tblPr>
        <w:tblStyle w:val="NewTextTable"/>
        <w:tblW w:w="0" w:type="auto"/>
        <w:tblLook w:val="04A0" w:firstRow="1" w:lastRow="0" w:firstColumn="1" w:lastColumn="0" w:noHBand="0" w:noVBand="1"/>
        <w:tblCaption w:val="Exhibit 7: Agreement by the Wales Audit Office "/>
        <w:tblDescription w:val="Agreement by the Wales Audit Office."/>
      </w:tblPr>
      <w:tblGrid>
        <w:gridCol w:w="1789"/>
        <w:gridCol w:w="3272"/>
      </w:tblGrid>
      <w:tr w:rsidR="007A2573" w:rsidRPr="00C14840" w14:paraId="171E63B1" w14:textId="77777777" w:rsidTr="00FD6ACC">
        <w:trPr>
          <w:trHeight w:val="414"/>
          <w:tblHeader/>
        </w:trPr>
        <w:tc>
          <w:tcPr>
            <w:tcW w:w="5061" w:type="dxa"/>
            <w:gridSpan w:val="2"/>
          </w:tcPr>
          <w:p w14:paraId="64DD4148" w14:textId="77777777" w:rsidR="00C14840" w:rsidRPr="00C14840" w:rsidRDefault="00C14840" w:rsidP="00EF191B">
            <w:pPr>
              <w:pStyle w:val="Tableheading"/>
            </w:pPr>
            <w:r w:rsidRPr="00C14840">
              <w:t>Agreement by the Wales Audit Office</w:t>
            </w:r>
          </w:p>
        </w:tc>
      </w:tr>
      <w:tr w:rsidR="009C4E53" w:rsidRPr="00C14840" w14:paraId="69BDC676" w14:textId="77777777" w:rsidTr="00FD6ACC">
        <w:trPr>
          <w:trHeight w:val="418"/>
        </w:trPr>
        <w:tc>
          <w:tcPr>
            <w:tcW w:w="1789" w:type="dxa"/>
          </w:tcPr>
          <w:p w14:paraId="03E32C6F" w14:textId="77777777" w:rsidR="00C14840" w:rsidRPr="00C14840" w:rsidRDefault="00C14840" w:rsidP="00EF191B">
            <w:pPr>
              <w:pStyle w:val="Tabletext"/>
            </w:pPr>
            <w:r w:rsidRPr="00C14840">
              <w:t>Authority</w:t>
            </w:r>
          </w:p>
        </w:tc>
        <w:tc>
          <w:tcPr>
            <w:tcW w:w="3272" w:type="dxa"/>
          </w:tcPr>
          <w:p w14:paraId="3D2C5B77" w14:textId="77777777" w:rsidR="00C14840" w:rsidRPr="00C14840" w:rsidRDefault="00C14840" w:rsidP="00EF191B">
            <w:pPr>
              <w:pStyle w:val="Tabletext"/>
            </w:pPr>
            <w:r w:rsidRPr="00C14840">
              <w:t>Wales Audit Office</w:t>
            </w:r>
          </w:p>
        </w:tc>
      </w:tr>
      <w:tr w:rsidR="009C4E53" w:rsidRPr="00C14840" w14:paraId="1A37494E" w14:textId="77777777" w:rsidTr="00FD6ACC">
        <w:trPr>
          <w:trHeight w:val="1225"/>
        </w:trPr>
        <w:tc>
          <w:tcPr>
            <w:tcW w:w="1789" w:type="dxa"/>
          </w:tcPr>
          <w:p w14:paraId="30737BBA" w14:textId="77777777" w:rsidR="00C14840" w:rsidRPr="00C14840" w:rsidRDefault="00C14840" w:rsidP="00EF191B">
            <w:pPr>
              <w:pStyle w:val="Tabletext"/>
            </w:pPr>
            <w:r w:rsidRPr="00C14840">
              <w:t>Address</w:t>
            </w:r>
          </w:p>
        </w:tc>
        <w:tc>
          <w:tcPr>
            <w:tcW w:w="3272" w:type="dxa"/>
          </w:tcPr>
          <w:p w14:paraId="595E66C2" w14:textId="77777777" w:rsidR="00C14840" w:rsidRPr="00C14840" w:rsidRDefault="00C14840" w:rsidP="00EF191B">
            <w:pPr>
              <w:pStyle w:val="Tabletext"/>
            </w:pPr>
            <w:r w:rsidRPr="00C14840">
              <w:t>Wales Audit Office</w:t>
            </w:r>
          </w:p>
          <w:p w14:paraId="22A2C7FE" w14:textId="066FA27E" w:rsidR="005B519E" w:rsidRDefault="005B519E" w:rsidP="005B519E">
            <w:pPr>
              <w:pStyle w:val="Tabletext"/>
            </w:pPr>
            <w:r>
              <w:t>1 Capital Quarter,</w:t>
            </w:r>
          </w:p>
          <w:p w14:paraId="61871C68" w14:textId="7DF04D32" w:rsidR="005B519E" w:rsidRDefault="005B519E" w:rsidP="005B519E">
            <w:pPr>
              <w:pStyle w:val="Tabletext"/>
            </w:pPr>
            <w:r>
              <w:t xml:space="preserve">Tyndall Street, </w:t>
            </w:r>
          </w:p>
          <w:p w14:paraId="08936932" w14:textId="466B6588" w:rsidR="00C14840" w:rsidRPr="00C14840" w:rsidRDefault="005B519E" w:rsidP="005B519E">
            <w:pPr>
              <w:pStyle w:val="Tabletext"/>
            </w:pPr>
            <w:r>
              <w:t>Cardiff CF10 4BZ</w:t>
            </w:r>
          </w:p>
        </w:tc>
      </w:tr>
      <w:tr w:rsidR="009C4E53" w:rsidRPr="00C14840" w14:paraId="630E48B6" w14:textId="77777777" w:rsidTr="00FD6ACC">
        <w:trPr>
          <w:trHeight w:val="272"/>
        </w:trPr>
        <w:tc>
          <w:tcPr>
            <w:tcW w:w="1789" w:type="dxa"/>
          </w:tcPr>
          <w:p w14:paraId="5603FA45" w14:textId="77777777" w:rsidR="00C14840" w:rsidRPr="00C14840" w:rsidRDefault="00C14840" w:rsidP="00EF191B">
            <w:pPr>
              <w:pStyle w:val="Tabletext"/>
            </w:pPr>
            <w:r w:rsidRPr="00C14840">
              <w:t>Tel no</w:t>
            </w:r>
          </w:p>
        </w:tc>
        <w:tc>
          <w:tcPr>
            <w:tcW w:w="3272" w:type="dxa"/>
          </w:tcPr>
          <w:p w14:paraId="71A50719" w14:textId="77777777" w:rsidR="00C14840" w:rsidRPr="00C14840" w:rsidRDefault="00C14840" w:rsidP="00EF191B">
            <w:pPr>
              <w:pStyle w:val="Tabletext"/>
            </w:pPr>
            <w:r w:rsidRPr="00C14840">
              <w:t>029 2032 0500</w:t>
            </w:r>
          </w:p>
        </w:tc>
      </w:tr>
      <w:tr w:rsidR="009C4E53" w:rsidRPr="00C14840" w14:paraId="2CF2F68D" w14:textId="77777777" w:rsidTr="00FD6ACC">
        <w:trPr>
          <w:trHeight w:val="260"/>
        </w:trPr>
        <w:tc>
          <w:tcPr>
            <w:tcW w:w="1789" w:type="dxa"/>
          </w:tcPr>
          <w:p w14:paraId="3608470F" w14:textId="77777777" w:rsidR="00C14840" w:rsidRPr="00C14840" w:rsidRDefault="00C14840" w:rsidP="00EF191B">
            <w:pPr>
              <w:pStyle w:val="Tabletext"/>
            </w:pPr>
            <w:r w:rsidRPr="00C14840">
              <w:t>Name</w:t>
            </w:r>
          </w:p>
        </w:tc>
        <w:tc>
          <w:tcPr>
            <w:tcW w:w="3272" w:type="dxa"/>
          </w:tcPr>
          <w:p w14:paraId="769AD53A" w14:textId="77777777" w:rsidR="00C14840" w:rsidRPr="00C14840" w:rsidRDefault="00C14840" w:rsidP="00EF191B">
            <w:pPr>
              <w:pStyle w:val="Tabletext"/>
            </w:pPr>
          </w:p>
        </w:tc>
      </w:tr>
      <w:tr w:rsidR="009C4E53" w:rsidRPr="00C14840" w14:paraId="1EDFC5D6" w14:textId="77777777" w:rsidTr="00FD6ACC">
        <w:trPr>
          <w:trHeight w:val="272"/>
        </w:trPr>
        <w:tc>
          <w:tcPr>
            <w:tcW w:w="1789" w:type="dxa"/>
          </w:tcPr>
          <w:p w14:paraId="7FE94906" w14:textId="77777777" w:rsidR="00C14840" w:rsidRPr="00C14840" w:rsidRDefault="00C14840" w:rsidP="00EF191B">
            <w:pPr>
              <w:pStyle w:val="Tabletext"/>
            </w:pPr>
            <w:r w:rsidRPr="00C14840">
              <w:t>Signature</w:t>
            </w:r>
          </w:p>
        </w:tc>
        <w:tc>
          <w:tcPr>
            <w:tcW w:w="3272" w:type="dxa"/>
          </w:tcPr>
          <w:p w14:paraId="33A36829" w14:textId="77777777" w:rsidR="00C14840" w:rsidRPr="00C14840" w:rsidRDefault="00C14840" w:rsidP="00EF191B">
            <w:pPr>
              <w:pStyle w:val="Tabletext"/>
            </w:pPr>
          </w:p>
        </w:tc>
      </w:tr>
      <w:tr w:rsidR="009C4E53" w:rsidRPr="00C14840" w14:paraId="392F3AD7" w14:textId="77777777" w:rsidTr="00FD6ACC">
        <w:trPr>
          <w:trHeight w:val="272"/>
        </w:trPr>
        <w:tc>
          <w:tcPr>
            <w:tcW w:w="1789" w:type="dxa"/>
          </w:tcPr>
          <w:p w14:paraId="09B56D86" w14:textId="77777777" w:rsidR="00C14840" w:rsidRPr="00C14840" w:rsidRDefault="00C14840" w:rsidP="00EF191B">
            <w:pPr>
              <w:pStyle w:val="Tabletext"/>
            </w:pPr>
            <w:r w:rsidRPr="00C14840">
              <w:t>Title</w:t>
            </w:r>
          </w:p>
        </w:tc>
        <w:tc>
          <w:tcPr>
            <w:tcW w:w="3272" w:type="dxa"/>
          </w:tcPr>
          <w:p w14:paraId="10376BCC" w14:textId="77777777" w:rsidR="00C14840" w:rsidRPr="00C14840" w:rsidRDefault="00C14840" w:rsidP="00EF191B">
            <w:pPr>
              <w:pStyle w:val="Tabletext"/>
            </w:pPr>
          </w:p>
        </w:tc>
      </w:tr>
      <w:tr w:rsidR="009C4E53" w:rsidRPr="00C14840" w14:paraId="4BD92EC0" w14:textId="77777777" w:rsidTr="00FD6ACC">
        <w:trPr>
          <w:trHeight w:val="272"/>
        </w:trPr>
        <w:tc>
          <w:tcPr>
            <w:tcW w:w="1789" w:type="dxa"/>
          </w:tcPr>
          <w:p w14:paraId="63F119C1" w14:textId="77777777" w:rsidR="00C14840" w:rsidRPr="00C14840" w:rsidRDefault="00C14840" w:rsidP="00EF191B">
            <w:pPr>
              <w:pStyle w:val="Tabletext"/>
            </w:pPr>
            <w:r w:rsidRPr="00C14840">
              <w:t>Date</w:t>
            </w:r>
          </w:p>
        </w:tc>
        <w:tc>
          <w:tcPr>
            <w:tcW w:w="3272" w:type="dxa"/>
          </w:tcPr>
          <w:p w14:paraId="3375DE2D" w14:textId="77777777" w:rsidR="00C14840" w:rsidRPr="00C14840" w:rsidRDefault="00C14840" w:rsidP="00EF191B">
            <w:pPr>
              <w:pStyle w:val="Tabletext"/>
            </w:pPr>
          </w:p>
        </w:tc>
      </w:tr>
    </w:tbl>
    <w:p w14:paraId="7D23C888" w14:textId="77777777" w:rsidR="00EE35E1" w:rsidRDefault="00EE35E1">
      <w:pPr>
        <w:rPr>
          <w:rFonts w:eastAsia="Calibri" w:cs="Times New Roman"/>
          <w:b/>
        </w:rPr>
      </w:pPr>
      <w:r>
        <w:br w:type="page"/>
      </w:r>
    </w:p>
    <w:p w14:paraId="65E363C0" w14:textId="1FB4FB92" w:rsidR="00C14840" w:rsidRPr="00C14840" w:rsidRDefault="00C62FFD" w:rsidP="00EF191B">
      <w:pPr>
        <w:pStyle w:val="Exhibitheading"/>
      </w:pPr>
      <w:r>
        <w:lastRenderedPageBreak/>
        <w:t xml:space="preserve">Exhibit </w:t>
      </w:r>
      <w:r w:rsidR="00716189">
        <w:t>4</w:t>
      </w:r>
      <w:r>
        <w:t xml:space="preserve">: </w:t>
      </w:r>
      <w:r w:rsidR="00C14840" w:rsidRPr="00C14840">
        <w:t>Agreement by the contractor</w:t>
      </w:r>
    </w:p>
    <w:tbl>
      <w:tblPr>
        <w:tblStyle w:val="NewTextTable"/>
        <w:tblW w:w="0" w:type="auto"/>
        <w:tblLook w:val="04A0" w:firstRow="1" w:lastRow="0" w:firstColumn="1" w:lastColumn="0" w:noHBand="0" w:noVBand="1"/>
        <w:tblCaption w:val="Exhibit 8: Agreement by the contractor"/>
        <w:tblDescription w:val="Agreement by the contractor."/>
      </w:tblPr>
      <w:tblGrid>
        <w:gridCol w:w="1789"/>
        <w:gridCol w:w="3272"/>
      </w:tblGrid>
      <w:tr w:rsidR="007A2573" w:rsidRPr="00C14840" w14:paraId="642868C4" w14:textId="77777777" w:rsidTr="00FD6ACC">
        <w:trPr>
          <w:trHeight w:val="297"/>
        </w:trPr>
        <w:tc>
          <w:tcPr>
            <w:tcW w:w="5061" w:type="dxa"/>
            <w:gridSpan w:val="2"/>
          </w:tcPr>
          <w:p w14:paraId="5F769B15" w14:textId="77777777" w:rsidR="00C14840" w:rsidRPr="00C14840" w:rsidRDefault="00C14840" w:rsidP="00EF191B">
            <w:pPr>
              <w:pStyle w:val="Tableheading"/>
            </w:pPr>
            <w:r w:rsidRPr="00C14840">
              <w:t>Agreement by the contractor</w:t>
            </w:r>
          </w:p>
        </w:tc>
      </w:tr>
      <w:tr w:rsidR="009C4E53" w:rsidRPr="00C14840" w14:paraId="1ACE7B1E" w14:textId="77777777" w:rsidTr="00FD6ACC">
        <w:trPr>
          <w:trHeight w:val="272"/>
        </w:trPr>
        <w:tc>
          <w:tcPr>
            <w:tcW w:w="1789" w:type="dxa"/>
          </w:tcPr>
          <w:p w14:paraId="7D4815DE" w14:textId="77777777" w:rsidR="00C14840" w:rsidRPr="00C14840" w:rsidRDefault="00C14840" w:rsidP="00EF191B">
            <w:pPr>
              <w:pStyle w:val="Tabletext"/>
            </w:pPr>
            <w:r w:rsidRPr="00C14840">
              <w:t>Contractor</w:t>
            </w:r>
          </w:p>
        </w:tc>
        <w:tc>
          <w:tcPr>
            <w:tcW w:w="3272" w:type="dxa"/>
          </w:tcPr>
          <w:p w14:paraId="517BF0B7" w14:textId="77777777" w:rsidR="00C14840" w:rsidRPr="00C14840" w:rsidRDefault="00C14840" w:rsidP="00EF191B">
            <w:pPr>
              <w:pStyle w:val="Tabletext"/>
            </w:pPr>
          </w:p>
        </w:tc>
      </w:tr>
      <w:tr w:rsidR="009C4E53" w:rsidRPr="00C14840" w14:paraId="594FA841" w14:textId="77777777" w:rsidTr="00FD6ACC">
        <w:trPr>
          <w:trHeight w:val="1127"/>
        </w:trPr>
        <w:tc>
          <w:tcPr>
            <w:tcW w:w="1789" w:type="dxa"/>
          </w:tcPr>
          <w:p w14:paraId="7E55F12E" w14:textId="77777777" w:rsidR="00C14840" w:rsidRPr="00C14840" w:rsidRDefault="00C14840" w:rsidP="00EF191B">
            <w:pPr>
              <w:pStyle w:val="Tabletext"/>
            </w:pPr>
            <w:r w:rsidRPr="00C14840">
              <w:t>Address</w:t>
            </w:r>
          </w:p>
        </w:tc>
        <w:tc>
          <w:tcPr>
            <w:tcW w:w="3272" w:type="dxa"/>
          </w:tcPr>
          <w:p w14:paraId="42127642" w14:textId="77777777" w:rsidR="00C14840" w:rsidRPr="00C14840" w:rsidRDefault="00C14840" w:rsidP="00EF191B">
            <w:pPr>
              <w:pStyle w:val="Tabletext"/>
            </w:pPr>
          </w:p>
        </w:tc>
      </w:tr>
      <w:tr w:rsidR="009C4E53" w:rsidRPr="00C14840" w14:paraId="23359058" w14:textId="77777777" w:rsidTr="00FD6ACC">
        <w:trPr>
          <w:trHeight w:val="272"/>
        </w:trPr>
        <w:tc>
          <w:tcPr>
            <w:tcW w:w="1789" w:type="dxa"/>
          </w:tcPr>
          <w:p w14:paraId="5FF69D21" w14:textId="77777777" w:rsidR="00C14840" w:rsidRPr="00C14840" w:rsidRDefault="00C14840" w:rsidP="00EF191B">
            <w:pPr>
              <w:pStyle w:val="Tabletext"/>
            </w:pPr>
            <w:r w:rsidRPr="00C14840">
              <w:t>Tel no</w:t>
            </w:r>
          </w:p>
        </w:tc>
        <w:tc>
          <w:tcPr>
            <w:tcW w:w="3272" w:type="dxa"/>
          </w:tcPr>
          <w:p w14:paraId="12F6DAD3" w14:textId="77777777" w:rsidR="00C14840" w:rsidRPr="00C14840" w:rsidRDefault="00C14840" w:rsidP="00EF191B">
            <w:pPr>
              <w:pStyle w:val="Tabletext"/>
            </w:pPr>
          </w:p>
        </w:tc>
      </w:tr>
      <w:tr w:rsidR="009C4E53" w:rsidRPr="00C14840" w14:paraId="623CA94B" w14:textId="77777777" w:rsidTr="00FD6ACC">
        <w:trPr>
          <w:trHeight w:val="272"/>
        </w:trPr>
        <w:tc>
          <w:tcPr>
            <w:tcW w:w="1789" w:type="dxa"/>
          </w:tcPr>
          <w:p w14:paraId="58EF4294" w14:textId="77777777" w:rsidR="00C14840" w:rsidRPr="00C14840" w:rsidRDefault="00C14840" w:rsidP="00EF191B">
            <w:pPr>
              <w:pStyle w:val="Tabletext"/>
            </w:pPr>
            <w:r w:rsidRPr="00C14840">
              <w:t>Fax no</w:t>
            </w:r>
          </w:p>
        </w:tc>
        <w:tc>
          <w:tcPr>
            <w:tcW w:w="3272" w:type="dxa"/>
          </w:tcPr>
          <w:p w14:paraId="6DDA13F6" w14:textId="77777777" w:rsidR="00C14840" w:rsidRPr="00C14840" w:rsidRDefault="00C14840" w:rsidP="00EF191B">
            <w:pPr>
              <w:pStyle w:val="Tabletext"/>
            </w:pPr>
          </w:p>
        </w:tc>
      </w:tr>
      <w:tr w:rsidR="009C4E53" w:rsidRPr="00C14840" w14:paraId="55098289" w14:textId="77777777" w:rsidTr="00FD6ACC">
        <w:trPr>
          <w:trHeight w:val="260"/>
        </w:trPr>
        <w:tc>
          <w:tcPr>
            <w:tcW w:w="1789" w:type="dxa"/>
          </w:tcPr>
          <w:p w14:paraId="4C3795DC" w14:textId="77777777" w:rsidR="00C14840" w:rsidRPr="00C14840" w:rsidRDefault="00C14840" w:rsidP="00EF191B">
            <w:pPr>
              <w:pStyle w:val="Tabletext"/>
            </w:pPr>
            <w:r w:rsidRPr="00C14840">
              <w:t>Name</w:t>
            </w:r>
          </w:p>
        </w:tc>
        <w:tc>
          <w:tcPr>
            <w:tcW w:w="3272" w:type="dxa"/>
          </w:tcPr>
          <w:p w14:paraId="0B7CFD2E" w14:textId="77777777" w:rsidR="00C14840" w:rsidRPr="00C14840" w:rsidRDefault="00C14840" w:rsidP="00EF191B">
            <w:pPr>
              <w:pStyle w:val="Tabletext"/>
            </w:pPr>
          </w:p>
        </w:tc>
      </w:tr>
      <w:tr w:rsidR="009C4E53" w:rsidRPr="00C14840" w14:paraId="6237E530" w14:textId="77777777" w:rsidTr="00FD6ACC">
        <w:trPr>
          <w:trHeight w:val="272"/>
        </w:trPr>
        <w:tc>
          <w:tcPr>
            <w:tcW w:w="1789" w:type="dxa"/>
          </w:tcPr>
          <w:p w14:paraId="68E19DC8" w14:textId="77777777" w:rsidR="00C14840" w:rsidRPr="00C14840" w:rsidRDefault="00C14840" w:rsidP="00EF191B">
            <w:pPr>
              <w:pStyle w:val="Tabletext"/>
            </w:pPr>
            <w:r w:rsidRPr="00C14840">
              <w:t>Signature</w:t>
            </w:r>
          </w:p>
        </w:tc>
        <w:tc>
          <w:tcPr>
            <w:tcW w:w="3272" w:type="dxa"/>
          </w:tcPr>
          <w:p w14:paraId="326EDD98" w14:textId="77777777" w:rsidR="00C14840" w:rsidRPr="00C14840" w:rsidRDefault="00C14840" w:rsidP="00EF191B">
            <w:pPr>
              <w:pStyle w:val="Tabletext"/>
            </w:pPr>
          </w:p>
        </w:tc>
      </w:tr>
      <w:tr w:rsidR="009C4E53" w:rsidRPr="00C14840" w14:paraId="381D28B7" w14:textId="77777777" w:rsidTr="00FD6ACC">
        <w:trPr>
          <w:trHeight w:val="272"/>
        </w:trPr>
        <w:tc>
          <w:tcPr>
            <w:tcW w:w="1789" w:type="dxa"/>
          </w:tcPr>
          <w:p w14:paraId="15603B88" w14:textId="77777777" w:rsidR="00C14840" w:rsidRPr="00C14840" w:rsidRDefault="00C14840" w:rsidP="00EF191B">
            <w:pPr>
              <w:pStyle w:val="Tabletext"/>
            </w:pPr>
            <w:r w:rsidRPr="00C14840">
              <w:t>Title</w:t>
            </w:r>
          </w:p>
        </w:tc>
        <w:tc>
          <w:tcPr>
            <w:tcW w:w="3272" w:type="dxa"/>
          </w:tcPr>
          <w:p w14:paraId="27D882C3" w14:textId="77777777" w:rsidR="00C14840" w:rsidRPr="00C14840" w:rsidRDefault="00C14840" w:rsidP="00EF191B">
            <w:pPr>
              <w:pStyle w:val="Tabletext"/>
            </w:pPr>
          </w:p>
        </w:tc>
      </w:tr>
      <w:tr w:rsidR="009C4E53" w:rsidRPr="00C14840" w14:paraId="7EFB49AB" w14:textId="77777777" w:rsidTr="00FD6ACC">
        <w:trPr>
          <w:trHeight w:val="272"/>
        </w:trPr>
        <w:tc>
          <w:tcPr>
            <w:tcW w:w="1789" w:type="dxa"/>
          </w:tcPr>
          <w:p w14:paraId="51AFBEF5" w14:textId="77777777" w:rsidR="00C14840" w:rsidRPr="00C14840" w:rsidRDefault="00C14840" w:rsidP="00EF191B">
            <w:pPr>
              <w:pStyle w:val="Tabletext"/>
            </w:pPr>
            <w:r w:rsidRPr="00C14840">
              <w:t>Date</w:t>
            </w:r>
          </w:p>
        </w:tc>
        <w:tc>
          <w:tcPr>
            <w:tcW w:w="3272" w:type="dxa"/>
          </w:tcPr>
          <w:p w14:paraId="5E3DABF9" w14:textId="77777777" w:rsidR="00C14840" w:rsidRPr="00C14840" w:rsidRDefault="00C14840" w:rsidP="00EF191B">
            <w:pPr>
              <w:pStyle w:val="Tabletext"/>
            </w:pPr>
          </w:p>
        </w:tc>
      </w:tr>
    </w:tbl>
    <w:p w14:paraId="094619A3" w14:textId="77777777" w:rsidR="00C14840" w:rsidRPr="00C14840" w:rsidRDefault="00C14840" w:rsidP="00C14840">
      <w:pPr>
        <w:spacing w:before="360" w:after="240" w:line="300" w:lineRule="atLeast"/>
        <w:rPr>
          <w:rFonts w:eastAsia="Calibri" w:cs="Times New Roman"/>
          <w:b/>
        </w:rPr>
      </w:pPr>
    </w:p>
    <w:p w14:paraId="61524712" w14:textId="77777777" w:rsidR="00C14840" w:rsidRPr="00C14840" w:rsidRDefault="00C14840" w:rsidP="00C14840">
      <w:pPr>
        <w:rPr>
          <w:color w:val="262626"/>
        </w:rPr>
        <w:sectPr w:rsidR="00C14840" w:rsidRPr="00C14840" w:rsidSect="00344475">
          <w:headerReference w:type="even" r:id="rId26"/>
          <w:headerReference w:type="default" r:id="rId27"/>
          <w:headerReference w:type="first" r:id="rId28"/>
          <w:footerReference w:type="first" r:id="rId29"/>
          <w:pgSz w:w="11906" w:h="16838"/>
          <w:pgMar w:top="3402" w:right="2408" w:bottom="1440" w:left="851" w:header="709" w:footer="709" w:gutter="0"/>
          <w:cols w:space="708"/>
          <w:titlePg/>
          <w:docGrid w:linePitch="360"/>
        </w:sectPr>
      </w:pPr>
    </w:p>
    <w:p w14:paraId="2C7D7AF8" w14:textId="77777777" w:rsidR="00C14840" w:rsidRPr="00EF191B" w:rsidRDefault="00C14840" w:rsidP="00C14840">
      <w:pPr>
        <w:spacing w:before="360" w:after="120" w:line="360" w:lineRule="atLeast"/>
        <w:outlineLvl w:val="2"/>
        <w:rPr>
          <w:rFonts w:eastAsia="Calibri" w:cs="Times New Roman"/>
          <w:b/>
          <w:color w:val="F4633A"/>
          <w:sz w:val="28"/>
          <w:szCs w:val="28"/>
        </w:rPr>
      </w:pPr>
      <w:r w:rsidRPr="00EF191B">
        <w:rPr>
          <w:rFonts w:eastAsia="Calibri" w:cs="Times New Roman"/>
          <w:b/>
          <w:color w:val="F4633A"/>
          <w:sz w:val="28"/>
          <w:szCs w:val="28"/>
        </w:rPr>
        <w:lastRenderedPageBreak/>
        <w:t xml:space="preserve">Schedule 1 </w:t>
      </w:r>
    </w:p>
    <w:p w14:paraId="64E3587A" w14:textId="77777777" w:rsidR="00C14840" w:rsidRPr="00C14840" w:rsidRDefault="00C14840" w:rsidP="00EF191B">
      <w:pPr>
        <w:pStyle w:val="Heading5"/>
      </w:pPr>
      <w:r w:rsidRPr="00C14840">
        <w:t xml:space="preserve">Service specification </w:t>
      </w:r>
    </w:p>
    <w:p w14:paraId="00C63F1A" w14:textId="77777777" w:rsidR="00C14840" w:rsidRPr="00C14840" w:rsidRDefault="00C14840" w:rsidP="00C14840">
      <w:pPr>
        <w:rPr>
          <w:color w:val="262626"/>
        </w:rPr>
      </w:pPr>
    </w:p>
    <w:p w14:paraId="506F88CF" w14:textId="77777777" w:rsidR="00C14840" w:rsidRPr="00EF191B" w:rsidRDefault="00C14840" w:rsidP="00C14840">
      <w:r w:rsidRPr="00EF191B">
        <w:t xml:space="preserve">Where applicable include reference to: </w:t>
      </w:r>
    </w:p>
    <w:p w14:paraId="61E04829" w14:textId="77777777" w:rsidR="00C14840" w:rsidRPr="00EF191B" w:rsidRDefault="00C14840" w:rsidP="00C14840"/>
    <w:p w14:paraId="743D45D3" w14:textId="77777777" w:rsidR="00C14840" w:rsidRPr="00EF191B" w:rsidRDefault="00C14840" w:rsidP="00C14840">
      <w:r w:rsidRPr="00EF191B">
        <w:t>[Work on our premise’s requirements]</w:t>
      </w:r>
    </w:p>
    <w:p w14:paraId="6DACB64C" w14:textId="77777777" w:rsidR="00C14840" w:rsidRPr="00EF191B" w:rsidRDefault="00C14840" w:rsidP="00C14840">
      <w:r w:rsidRPr="00EF191B">
        <w:t xml:space="preserve">[Packing requirements] </w:t>
      </w:r>
    </w:p>
    <w:p w14:paraId="15DA6B30" w14:textId="77777777" w:rsidR="00C14840" w:rsidRPr="00EF191B" w:rsidRDefault="00C14840" w:rsidP="00C14840">
      <w:r w:rsidRPr="00EF191B">
        <w:t xml:space="preserve">[Health &amp; Safety requirements in place because of </w:t>
      </w:r>
      <w:r w:rsidR="0079068E" w:rsidRPr="00EF191B">
        <w:t>COVID</w:t>
      </w:r>
      <w:r w:rsidRPr="00EF191B">
        <w:t xml:space="preserve">-19 etc] </w:t>
      </w:r>
    </w:p>
    <w:p w14:paraId="774EC15D" w14:textId="77777777" w:rsidR="00EF191B" w:rsidRDefault="00EF191B">
      <w:pPr>
        <w:rPr>
          <w:color w:val="262626"/>
        </w:rPr>
      </w:pPr>
      <w:r>
        <w:rPr>
          <w:color w:val="262626"/>
        </w:rPr>
        <w:br w:type="page"/>
      </w:r>
    </w:p>
    <w:p w14:paraId="235CFE14" w14:textId="77777777" w:rsidR="00C14840" w:rsidRPr="00EF191B" w:rsidRDefault="00C14840" w:rsidP="00C14840">
      <w:pPr>
        <w:spacing w:before="360" w:after="120" w:line="360" w:lineRule="atLeast"/>
        <w:outlineLvl w:val="2"/>
        <w:rPr>
          <w:rFonts w:eastAsia="Calibri" w:cs="Times New Roman"/>
          <w:b/>
          <w:color w:val="F4633A"/>
          <w:sz w:val="28"/>
          <w:szCs w:val="28"/>
        </w:rPr>
      </w:pPr>
      <w:r w:rsidRPr="00EF191B">
        <w:rPr>
          <w:rFonts w:eastAsia="Calibri" w:cs="Times New Roman"/>
          <w:b/>
          <w:color w:val="F4633A"/>
          <w:sz w:val="28"/>
          <w:szCs w:val="28"/>
        </w:rPr>
        <w:lastRenderedPageBreak/>
        <w:t xml:space="preserve">Schedule 2 </w:t>
      </w:r>
    </w:p>
    <w:p w14:paraId="418C1151" w14:textId="77777777" w:rsidR="00C14840" w:rsidRDefault="00C14840" w:rsidP="00EF191B">
      <w:pPr>
        <w:pStyle w:val="Heading5"/>
      </w:pPr>
      <w:r w:rsidRPr="00C14840">
        <w:t xml:space="preserve">Charges </w:t>
      </w:r>
    </w:p>
    <w:p w14:paraId="15333004" w14:textId="77777777" w:rsidR="00D25ADA" w:rsidRDefault="00D25ADA" w:rsidP="00184CFF"/>
    <w:p w14:paraId="61109165" w14:textId="1A53EB69" w:rsidR="00D25ADA" w:rsidRDefault="00D25ADA" w:rsidP="00184CFF">
      <w:r>
        <w:t>[To be completed as per tender]</w:t>
      </w:r>
    </w:p>
    <w:p w14:paraId="194E0CBD" w14:textId="75E804E4" w:rsidR="00184CFF" w:rsidRPr="00184CFF" w:rsidRDefault="00BF4E98" w:rsidP="002E4432">
      <w:r>
        <w:t xml:space="preserve">The </w:t>
      </w:r>
      <w:r w:rsidR="00184CFF">
        <w:t>Wales Audit Office</w:t>
      </w:r>
      <w:r w:rsidR="00184CFF" w:rsidRPr="00D47589">
        <w:t xml:space="preserve"> </w:t>
      </w:r>
      <w:r>
        <w:t xml:space="preserve">will </w:t>
      </w:r>
      <w:r w:rsidR="00863192" w:rsidRPr="00863192">
        <w:t>pay the Contractor within 30 days of receipt of a valid invoice</w:t>
      </w:r>
      <w:r w:rsidR="00184CFF">
        <w:t>.</w:t>
      </w:r>
    </w:p>
    <w:p w14:paraId="35813847" w14:textId="77777777" w:rsidR="00EF191B" w:rsidRDefault="00EF191B">
      <w:pPr>
        <w:rPr>
          <w:rFonts w:eastAsia="Calibri" w:cs="Times New Roman"/>
          <w:b/>
          <w:sz w:val="24"/>
          <w:szCs w:val="36"/>
        </w:rPr>
      </w:pPr>
      <w:r>
        <w:rPr>
          <w:rFonts w:eastAsia="Calibri" w:cs="Times New Roman"/>
          <w:b/>
          <w:sz w:val="24"/>
          <w:szCs w:val="36"/>
        </w:rPr>
        <w:br w:type="page"/>
      </w:r>
    </w:p>
    <w:p w14:paraId="3958CC31" w14:textId="77777777" w:rsidR="00C14840" w:rsidRPr="00EF191B" w:rsidRDefault="00C14840" w:rsidP="00C14840">
      <w:pPr>
        <w:spacing w:before="360" w:after="120" w:line="360" w:lineRule="atLeast"/>
        <w:outlineLvl w:val="2"/>
        <w:rPr>
          <w:rFonts w:eastAsia="Calibri" w:cs="Times New Roman"/>
          <w:b/>
          <w:color w:val="F4633A"/>
          <w:sz w:val="28"/>
          <w:szCs w:val="28"/>
        </w:rPr>
      </w:pPr>
      <w:r w:rsidRPr="00EF191B">
        <w:rPr>
          <w:rFonts w:eastAsia="Calibri" w:cs="Times New Roman"/>
          <w:b/>
          <w:color w:val="F4633A"/>
          <w:sz w:val="28"/>
          <w:szCs w:val="28"/>
        </w:rPr>
        <w:lastRenderedPageBreak/>
        <w:t xml:space="preserve">Schedule 3 </w:t>
      </w:r>
    </w:p>
    <w:p w14:paraId="1E9E49D2" w14:textId="77777777" w:rsidR="00C14840" w:rsidRPr="00C14840" w:rsidRDefault="00C14840" w:rsidP="00EF191B">
      <w:pPr>
        <w:pStyle w:val="Heading5"/>
      </w:pPr>
      <w:r w:rsidRPr="00C14840">
        <w:t xml:space="preserve">Freedom of Information Act 2000 – request protocol </w:t>
      </w:r>
    </w:p>
    <w:p w14:paraId="3982C4D9" w14:textId="77777777" w:rsidR="00C14840" w:rsidRPr="00EF191B" w:rsidRDefault="00C14840" w:rsidP="00BE0FDE">
      <w:pPr>
        <w:pStyle w:val="Numberedtext"/>
      </w:pPr>
      <w:r w:rsidRPr="00EF191B">
        <w:t>For the purposes of this Schedule the ‘Authority’s Information Officer’ shall mean the person appointed by the Authority as being responsible for the Authority’s obligations pursuant to the Freedom of Information Act 2000 as notified to the Contractor from time to time.</w:t>
      </w:r>
    </w:p>
    <w:p w14:paraId="68C67E37" w14:textId="77777777" w:rsidR="00C14840" w:rsidRPr="00EF191B" w:rsidRDefault="00C14840" w:rsidP="00BE0FDE">
      <w:pPr>
        <w:numPr>
          <w:ilvl w:val="0"/>
          <w:numId w:val="11"/>
        </w:numPr>
        <w:rPr>
          <w:rFonts w:eastAsia="Calibri" w:cs="Arial"/>
        </w:rPr>
      </w:pPr>
      <w:r w:rsidRPr="00EF191B">
        <w:rPr>
          <w:rFonts w:eastAsia="Calibri" w:cs="Arial"/>
        </w:rPr>
        <w:t xml:space="preserve">Upon receipt of a request for any information or documentation in respect of any matter associated with the provision of the Services and/or this Agreement (‘a Request’) the Contractor agrees to: </w:t>
      </w:r>
    </w:p>
    <w:p w14:paraId="21E4E577" w14:textId="234D07AD" w:rsidR="00C14840" w:rsidRPr="00EF191B" w:rsidRDefault="00C14840" w:rsidP="00BE0FDE">
      <w:pPr>
        <w:numPr>
          <w:ilvl w:val="1"/>
          <w:numId w:val="16"/>
        </w:numPr>
        <w:tabs>
          <w:tab w:val="left" w:pos="1134"/>
        </w:tabs>
        <w:ind w:left="1134" w:hanging="567"/>
        <w:rPr>
          <w:rFonts w:eastAsia="Calibri" w:cs="Times New Roman"/>
        </w:rPr>
      </w:pPr>
      <w:r w:rsidRPr="00EF191B">
        <w:rPr>
          <w:rFonts w:eastAsia="Calibri" w:cs="Times New Roman"/>
        </w:rPr>
        <w:t xml:space="preserve">Inform the individual making the Request (‘the Applicant’) that the Contractor is not at liberty to provide any information and that the Applicant should instead send a written request to: The Information Officer, Wales Audit Office, </w:t>
      </w:r>
      <w:r w:rsidR="00C8237C">
        <w:rPr>
          <w:rFonts w:eastAsia="Calibri" w:cs="Times New Roman"/>
        </w:rPr>
        <w:t>1 Capital Quarter</w:t>
      </w:r>
      <w:r w:rsidRPr="00EF191B">
        <w:rPr>
          <w:rFonts w:eastAsia="Calibri" w:cs="Times New Roman"/>
        </w:rPr>
        <w:t>, Cardiff, CF1</w:t>
      </w:r>
      <w:r w:rsidR="00C8237C">
        <w:rPr>
          <w:rFonts w:eastAsia="Calibri" w:cs="Times New Roman"/>
        </w:rPr>
        <w:t>0 4BZ</w:t>
      </w:r>
      <w:r w:rsidRPr="00EF191B">
        <w:rPr>
          <w:rFonts w:eastAsia="Calibri" w:cs="Times New Roman"/>
        </w:rPr>
        <w:t>.</w:t>
      </w:r>
    </w:p>
    <w:p w14:paraId="6543C5C5" w14:textId="77777777" w:rsidR="00C14840" w:rsidRPr="00EF191B" w:rsidRDefault="00C14840" w:rsidP="00BE0FDE">
      <w:pPr>
        <w:numPr>
          <w:ilvl w:val="1"/>
          <w:numId w:val="16"/>
        </w:numPr>
        <w:tabs>
          <w:tab w:val="left" w:pos="1134"/>
        </w:tabs>
        <w:ind w:left="1134" w:hanging="567"/>
        <w:rPr>
          <w:rFonts w:eastAsia="Calibri" w:cs="Times New Roman"/>
        </w:rPr>
      </w:pPr>
      <w:r w:rsidRPr="00EF191B">
        <w:rPr>
          <w:rFonts w:eastAsia="Calibri" w:cs="Times New Roman"/>
        </w:rPr>
        <w:t>Immediately, and in any event no later than 2 Working Days after the Request is</w:t>
      </w:r>
      <w:r w:rsidRPr="00EF191B">
        <w:rPr>
          <w:rFonts w:eastAsia="Calibri" w:cs="Times New Roman"/>
        </w:rPr>
        <w:tab/>
        <w:t xml:space="preserve">received, send the Authority’s Information Officer (electronically to </w:t>
      </w:r>
      <w:hyperlink r:id="rId30" w:history="1">
        <w:r w:rsidRPr="00EF191B">
          <w:rPr>
            <w:rFonts w:eastAsia="Calibri" w:cs="Times New Roman"/>
            <w:u w:val="single" w:color="F4633A"/>
          </w:rPr>
          <w:t>infoofficer@audit.wales</w:t>
        </w:r>
      </w:hyperlink>
      <w:r w:rsidRPr="00EF191B">
        <w:rPr>
          <w:rFonts w:eastAsia="Calibri" w:cs="Times New Roman"/>
        </w:rPr>
        <w:t xml:space="preserve"> and by first-class post):</w:t>
      </w:r>
    </w:p>
    <w:p w14:paraId="7406F19A" w14:textId="77777777" w:rsidR="00C14840" w:rsidRPr="00EF191B" w:rsidRDefault="00C14840" w:rsidP="00BE0FDE">
      <w:pPr>
        <w:numPr>
          <w:ilvl w:val="2"/>
          <w:numId w:val="19"/>
        </w:numPr>
        <w:tabs>
          <w:tab w:val="left" w:pos="1843"/>
        </w:tabs>
        <w:ind w:left="1843" w:hanging="709"/>
        <w:rPr>
          <w:rFonts w:eastAsia="Calibri" w:cs="Times New Roman"/>
        </w:rPr>
      </w:pPr>
      <w:r w:rsidRPr="00EF191B">
        <w:rPr>
          <w:rFonts w:eastAsia="Calibri" w:cs="Times New Roman"/>
        </w:rPr>
        <w:t>a copy of any Request, the name and address of the Applicant and confirmation of the date the Request was received by the Contractor where the Request is made in writing; or</w:t>
      </w:r>
    </w:p>
    <w:p w14:paraId="496F9562" w14:textId="77777777" w:rsidR="00C14840" w:rsidRPr="00EF191B" w:rsidRDefault="00C14840" w:rsidP="00BE0FDE">
      <w:pPr>
        <w:numPr>
          <w:ilvl w:val="2"/>
          <w:numId w:val="19"/>
        </w:numPr>
        <w:tabs>
          <w:tab w:val="left" w:pos="1843"/>
        </w:tabs>
        <w:ind w:left="1843" w:hanging="709"/>
        <w:rPr>
          <w:rFonts w:eastAsia="Calibri" w:cs="Times New Roman"/>
        </w:rPr>
      </w:pPr>
      <w:r w:rsidRPr="00EF191B">
        <w:rPr>
          <w:rFonts w:eastAsia="Calibri" w:cs="Times New Roman"/>
        </w:rPr>
        <w:t>a note setting out the gist of any Request, the name and address of the Applicant and confirmation of the date the Request was received where the Request is made orally.</w:t>
      </w:r>
    </w:p>
    <w:p w14:paraId="58C2B4EE" w14:textId="77777777" w:rsidR="00C14840" w:rsidRPr="00EF191B" w:rsidRDefault="00C14840" w:rsidP="00BE0FDE">
      <w:pPr>
        <w:numPr>
          <w:ilvl w:val="0"/>
          <w:numId w:val="11"/>
        </w:numPr>
        <w:rPr>
          <w:rFonts w:eastAsia="Calibri" w:cs="Arial"/>
        </w:rPr>
      </w:pPr>
      <w:r w:rsidRPr="00EF191B">
        <w:rPr>
          <w:rFonts w:eastAsia="Calibri" w:cs="Arial"/>
        </w:rPr>
        <w:t xml:space="preserve">Upon receipt of a Request the Authority agrees to: </w:t>
      </w:r>
    </w:p>
    <w:p w14:paraId="40A3F09E" w14:textId="77777777" w:rsidR="00C14840" w:rsidRPr="00EF191B" w:rsidRDefault="00C14840" w:rsidP="00BE0FDE">
      <w:pPr>
        <w:numPr>
          <w:ilvl w:val="1"/>
          <w:numId w:val="17"/>
        </w:numPr>
        <w:tabs>
          <w:tab w:val="left" w:pos="1134"/>
        </w:tabs>
        <w:ind w:left="1134" w:hanging="567"/>
        <w:rPr>
          <w:rFonts w:eastAsia="Calibri" w:cs="Times New Roman"/>
        </w:rPr>
      </w:pPr>
      <w:r w:rsidRPr="00EF191B">
        <w:rPr>
          <w:rFonts w:eastAsia="Calibri" w:cs="Times New Roman"/>
        </w:rPr>
        <w:t>inform the Applicant that the Request is required to be submitted in writing if the</w:t>
      </w:r>
      <w:r w:rsidRPr="00EF191B">
        <w:rPr>
          <w:rFonts w:eastAsia="Calibri" w:cs="Times New Roman"/>
        </w:rPr>
        <w:tab/>
        <w:t xml:space="preserve">Request is made </w:t>
      </w:r>
      <w:proofErr w:type="gramStart"/>
      <w:r w:rsidRPr="00EF191B">
        <w:rPr>
          <w:rFonts w:eastAsia="Calibri" w:cs="Times New Roman"/>
        </w:rPr>
        <w:t>orally;</w:t>
      </w:r>
      <w:proofErr w:type="gramEnd"/>
    </w:p>
    <w:p w14:paraId="6C52B549" w14:textId="77777777" w:rsidR="00C14840" w:rsidRPr="00EF191B" w:rsidRDefault="00C14840" w:rsidP="00BE0FDE">
      <w:pPr>
        <w:numPr>
          <w:ilvl w:val="1"/>
          <w:numId w:val="17"/>
        </w:numPr>
        <w:tabs>
          <w:tab w:val="left" w:pos="1134"/>
        </w:tabs>
        <w:ind w:left="1134" w:hanging="567"/>
        <w:rPr>
          <w:rFonts w:eastAsia="Calibri" w:cs="Times New Roman"/>
        </w:rPr>
      </w:pPr>
      <w:r w:rsidRPr="00EF191B">
        <w:rPr>
          <w:rFonts w:eastAsia="Calibri" w:cs="Times New Roman"/>
        </w:rPr>
        <w:t>immediately, and in any event no later than 3 Working Days after it has been received in written form, send the Contractor’s Account Manager (electronically and by first class post) a copy of the Request; and</w:t>
      </w:r>
    </w:p>
    <w:p w14:paraId="3C01B432" w14:textId="77777777" w:rsidR="00C14840" w:rsidRPr="00EF191B" w:rsidRDefault="00C14840" w:rsidP="00BE0FDE">
      <w:pPr>
        <w:numPr>
          <w:ilvl w:val="1"/>
          <w:numId w:val="17"/>
        </w:numPr>
        <w:tabs>
          <w:tab w:val="left" w:pos="1134"/>
        </w:tabs>
        <w:ind w:left="1134" w:hanging="567"/>
        <w:rPr>
          <w:rFonts w:eastAsia="Calibri" w:cs="Times New Roman"/>
        </w:rPr>
      </w:pPr>
      <w:r w:rsidRPr="00EF191B">
        <w:rPr>
          <w:rFonts w:eastAsia="Calibri" w:cs="Times New Roman"/>
        </w:rPr>
        <w:t>write to the Applicant to acknowledge receipt of the request and seek clarification where appropriate.</w:t>
      </w:r>
    </w:p>
    <w:p w14:paraId="286AB39D" w14:textId="77777777" w:rsidR="00C14840" w:rsidRPr="00EF191B" w:rsidRDefault="00C14840" w:rsidP="00BE0FDE">
      <w:pPr>
        <w:numPr>
          <w:ilvl w:val="0"/>
          <w:numId w:val="11"/>
        </w:numPr>
        <w:rPr>
          <w:rFonts w:eastAsia="Calibri" w:cs="Arial"/>
        </w:rPr>
      </w:pPr>
      <w:r w:rsidRPr="00EF191B">
        <w:rPr>
          <w:rFonts w:eastAsia="Calibri" w:cs="Arial"/>
        </w:rPr>
        <w:t>No later than 5 Working Days after receipt of the written Request the Authority’s Information Officer and the Contractor’s Representative shall discuss the Request and any concerns arising thereon.</w:t>
      </w:r>
    </w:p>
    <w:p w14:paraId="20795286" w14:textId="77777777" w:rsidR="00C14840" w:rsidRPr="00EF191B" w:rsidRDefault="00C14840" w:rsidP="00BE0FDE">
      <w:pPr>
        <w:numPr>
          <w:ilvl w:val="0"/>
          <w:numId w:val="11"/>
        </w:numPr>
        <w:rPr>
          <w:rFonts w:eastAsia="Calibri" w:cs="Arial"/>
        </w:rPr>
      </w:pPr>
      <w:r w:rsidRPr="00EF191B">
        <w:rPr>
          <w:rFonts w:eastAsia="Calibri" w:cs="Arial"/>
        </w:rPr>
        <w:t>The Contractor agrees to:</w:t>
      </w:r>
    </w:p>
    <w:p w14:paraId="695F92E7" w14:textId="77777777" w:rsidR="00C14840" w:rsidRPr="00EF191B" w:rsidRDefault="00C14840" w:rsidP="00BE0FDE">
      <w:pPr>
        <w:numPr>
          <w:ilvl w:val="1"/>
          <w:numId w:val="18"/>
        </w:numPr>
        <w:tabs>
          <w:tab w:val="left" w:pos="1134"/>
        </w:tabs>
        <w:ind w:left="1134" w:hanging="567"/>
        <w:rPr>
          <w:rFonts w:eastAsia="Calibri" w:cs="Times New Roman"/>
        </w:rPr>
      </w:pPr>
      <w:r w:rsidRPr="00EF191B">
        <w:rPr>
          <w:rFonts w:eastAsia="Calibri" w:cs="Times New Roman"/>
        </w:rPr>
        <w:t xml:space="preserve">search for any information falling within the parameters of the Request; and </w:t>
      </w:r>
    </w:p>
    <w:p w14:paraId="129398EA" w14:textId="5A136967" w:rsidR="008A68D3" w:rsidRDefault="00C14840" w:rsidP="00BE0FDE">
      <w:pPr>
        <w:numPr>
          <w:ilvl w:val="1"/>
          <w:numId w:val="18"/>
        </w:numPr>
        <w:tabs>
          <w:tab w:val="left" w:pos="1134"/>
        </w:tabs>
        <w:ind w:left="1134" w:hanging="567"/>
        <w:rPr>
          <w:rFonts w:eastAsia="Calibri" w:cs="Times New Roman"/>
        </w:rPr>
      </w:pPr>
      <w:r w:rsidRPr="00EF191B">
        <w:rPr>
          <w:rFonts w:eastAsia="Calibri" w:cs="Times New Roman"/>
        </w:rPr>
        <w:t>provide a copy of all information located to the Authority no later than 10 Working Days after receipt of the written Request.</w:t>
      </w:r>
    </w:p>
    <w:p w14:paraId="0AF0FC80" w14:textId="08D5BEC1" w:rsidR="00C14840" w:rsidRPr="00EF191B" w:rsidRDefault="008A68D3" w:rsidP="008A68D3">
      <w:pPr>
        <w:rPr>
          <w:rFonts w:eastAsia="Calibri" w:cs="Times New Roman"/>
        </w:rPr>
      </w:pPr>
      <w:r>
        <w:rPr>
          <w:rFonts w:eastAsia="Calibri" w:cs="Times New Roman"/>
        </w:rPr>
        <w:br w:type="page"/>
      </w:r>
    </w:p>
    <w:p w14:paraId="435DF930" w14:textId="77777777" w:rsidR="00C14840" w:rsidRPr="00EF191B" w:rsidRDefault="00C14840" w:rsidP="00BE0FDE">
      <w:pPr>
        <w:numPr>
          <w:ilvl w:val="0"/>
          <w:numId w:val="11"/>
        </w:numPr>
        <w:rPr>
          <w:rFonts w:eastAsia="Calibri" w:cs="Arial"/>
        </w:rPr>
      </w:pPr>
      <w:r w:rsidRPr="00EF191B">
        <w:rPr>
          <w:rFonts w:eastAsia="Calibri" w:cs="Arial"/>
        </w:rPr>
        <w:lastRenderedPageBreak/>
        <w:t>If either the Authority’s Information Officer or the Contractor’s Representative so requests the Authority’s Information Officer and the Contractor’s Representative shall discuss the content of any information located pursuant to a search carried out in accordance with paragraph 4 or within the possession of the Authority to discuss whether any exemptions to disclosure apply and, if so, whether and how the information might be formatted to allow for its disclosure.</w:t>
      </w:r>
    </w:p>
    <w:p w14:paraId="072D786A" w14:textId="77777777" w:rsidR="00EF191B" w:rsidRPr="00EF191B" w:rsidRDefault="00EF191B" w:rsidP="00EF191B">
      <w:pPr>
        <w:pStyle w:val="Numberedtext"/>
      </w:pPr>
      <w:r w:rsidRPr="00EF191B">
        <w:t>The Authority will use reasonable endeavours to respond to the Applicant within 20 Working Days of receipt of the written Request, where appropriate confirming or denying the existence of the information, supplying a copy of it and/or setting out any exemptions that apply.</w:t>
      </w:r>
    </w:p>
    <w:p w14:paraId="7671230B" w14:textId="77777777" w:rsidR="00EF191B" w:rsidRDefault="00EF191B">
      <w:pPr>
        <w:rPr>
          <w:rFonts w:eastAsia="Calibri" w:cs="Times New Roman"/>
          <w:b/>
          <w:sz w:val="24"/>
          <w:szCs w:val="36"/>
        </w:rPr>
      </w:pPr>
      <w:r>
        <w:rPr>
          <w:rFonts w:eastAsia="Calibri" w:cs="Times New Roman"/>
          <w:b/>
          <w:sz w:val="24"/>
          <w:szCs w:val="36"/>
        </w:rPr>
        <w:br w:type="page"/>
      </w:r>
    </w:p>
    <w:p w14:paraId="6D5A4119" w14:textId="77777777" w:rsidR="00C14840" w:rsidRPr="00EF191B" w:rsidRDefault="00C14840" w:rsidP="00EF191B">
      <w:pPr>
        <w:spacing w:before="360" w:after="120" w:line="360" w:lineRule="atLeast"/>
        <w:outlineLvl w:val="2"/>
        <w:rPr>
          <w:rFonts w:eastAsia="Calibri" w:cs="Times New Roman"/>
          <w:b/>
          <w:color w:val="F4633A"/>
          <w:sz w:val="28"/>
          <w:szCs w:val="28"/>
        </w:rPr>
      </w:pPr>
      <w:r w:rsidRPr="00EF191B">
        <w:rPr>
          <w:rFonts w:eastAsia="Calibri" w:cs="Times New Roman"/>
          <w:b/>
          <w:color w:val="F4633A"/>
          <w:sz w:val="28"/>
          <w:szCs w:val="28"/>
        </w:rPr>
        <w:lastRenderedPageBreak/>
        <w:t xml:space="preserve">Schedule 4 </w:t>
      </w:r>
    </w:p>
    <w:p w14:paraId="3A804FB2" w14:textId="77777777" w:rsidR="00C14840" w:rsidRDefault="00C14840" w:rsidP="00EF191B">
      <w:pPr>
        <w:pStyle w:val="Heading5"/>
      </w:pPr>
      <w:r w:rsidRPr="00C14840">
        <w:t xml:space="preserve">Processing of Personal Data </w:t>
      </w:r>
    </w:p>
    <w:p w14:paraId="11BA2DB1" w14:textId="77777777" w:rsidR="00351EA7" w:rsidRPr="005A4A35" w:rsidRDefault="00351EA7" w:rsidP="00351EA7">
      <w:pPr>
        <w:spacing w:before="100" w:beforeAutospacing="1" w:after="100" w:afterAutospacing="1" w:line="300" w:lineRule="atLeast"/>
        <w:outlineLvl w:val="1"/>
        <w:rPr>
          <w:rFonts w:eastAsia="Times New Roman" w:cs="Arial"/>
          <w:b/>
          <w:bCs/>
          <w:lang w:eastAsia="en-GB"/>
        </w:rPr>
      </w:pPr>
      <w:r w:rsidRPr="005A4A35">
        <w:rPr>
          <w:rFonts w:eastAsia="Times New Roman" w:cs="Arial"/>
          <w:b/>
          <w:bCs/>
          <w:lang w:eastAsia="en-GB"/>
        </w:rPr>
        <w:t xml:space="preserve">1. Parties and </w:t>
      </w:r>
      <w:r>
        <w:rPr>
          <w:rFonts w:eastAsia="Times New Roman" w:cs="Arial"/>
          <w:b/>
          <w:bCs/>
          <w:lang w:eastAsia="en-GB"/>
        </w:rPr>
        <w:t>s</w:t>
      </w:r>
      <w:r w:rsidRPr="005A4A35">
        <w:rPr>
          <w:rFonts w:eastAsia="Times New Roman" w:cs="Arial"/>
          <w:b/>
          <w:bCs/>
          <w:lang w:eastAsia="en-GB"/>
        </w:rPr>
        <w:t>tatus</w:t>
      </w:r>
    </w:p>
    <w:p w14:paraId="2E779A45" w14:textId="77777777" w:rsidR="00351EA7" w:rsidRPr="005A4A35" w:rsidRDefault="00351EA7" w:rsidP="00351EA7">
      <w:p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1.1 </w:t>
      </w:r>
      <w:r w:rsidRPr="005A4A35">
        <w:rPr>
          <w:rFonts w:eastAsia="Times New Roman" w:cs="Arial"/>
          <w:b/>
          <w:bCs/>
          <w:lang w:eastAsia="en-GB"/>
        </w:rPr>
        <w:t>Controller</w:t>
      </w:r>
      <w:r w:rsidRPr="005A4A35">
        <w:rPr>
          <w:rFonts w:eastAsia="Times New Roman" w:cs="Arial"/>
          <w:lang w:eastAsia="en-GB"/>
        </w:rPr>
        <w:br/>
        <w:t>The Wales Audit Office (“WAO”), a statutory public body established under the Public Audit (Wales) Act 2013.</w:t>
      </w:r>
    </w:p>
    <w:p w14:paraId="3D662108" w14:textId="77777777" w:rsidR="00351EA7" w:rsidRPr="005A4A35" w:rsidRDefault="00351EA7" w:rsidP="00351EA7">
      <w:p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1.2 </w:t>
      </w:r>
      <w:r w:rsidRPr="005A4A35">
        <w:rPr>
          <w:rFonts w:eastAsia="Times New Roman" w:cs="Arial"/>
          <w:b/>
          <w:bCs/>
          <w:lang w:eastAsia="en-GB"/>
        </w:rPr>
        <w:t>Processor</w:t>
      </w:r>
      <w:r w:rsidRPr="005A4A35">
        <w:rPr>
          <w:rFonts w:eastAsia="Times New Roman" w:cs="Arial"/>
          <w:lang w:eastAsia="en-GB"/>
        </w:rPr>
        <w:br/>
        <w:t>[Name of Supplier], engaged by the WAO to assist in the design, administration and analysis of staff surveys.</w:t>
      </w:r>
    </w:p>
    <w:p w14:paraId="120E1330" w14:textId="77777777" w:rsidR="00351EA7" w:rsidRPr="005A4A35" w:rsidRDefault="00351EA7" w:rsidP="00351EA7">
      <w:pPr>
        <w:spacing w:before="100" w:beforeAutospacing="1" w:after="100" w:afterAutospacing="1" w:line="300" w:lineRule="atLeast"/>
        <w:contextualSpacing/>
        <w:rPr>
          <w:rFonts w:eastAsia="Times New Roman" w:cs="Arial"/>
          <w:lang w:eastAsia="en-GB"/>
        </w:rPr>
      </w:pPr>
      <w:r w:rsidRPr="005A4A35">
        <w:rPr>
          <w:rFonts w:eastAsia="Times New Roman" w:cs="Arial"/>
          <w:lang w:eastAsia="en-GB"/>
        </w:rPr>
        <w:t xml:space="preserve">1.3 </w:t>
      </w:r>
      <w:r w:rsidRPr="005A4A35">
        <w:rPr>
          <w:rFonts w:eastAsia="Times New Roman" w:cs="Arial"/>
          <w:b/>
          <w:bCs/>
          <w:lang w:eastAsia="en-GB"/>
        </w:rPr>
        <w:t>Roles</w:t>
      </w:r>
      <w:r w:rsidRPr="005A4A35">
        <w:rPr>
          <w:rFonts w:eastAsia="Times New Roman" w:cs="Arial"/>
          <w:lang w:eastAsia="en-GB"/>
        </w:rPr>
        <w:br/>
        <w:t>For the purposes of this Schedule:</w:t>
      </w:r>
    </w:p>
    <w:p w14:paraId="4102E5C4" w14:textId="77777777" w:rsidR="00351EA7" w:rsidRPr="005A4A35" w:rsidRDefault="00351EA7" w:rsidP="00BA44A6">
      <w:pPr>
        <w:numPr>
          <w:ilvl w:val="0"/>
          <w:numId w:val="25"/>
        </w:numPr>
        <w:spacing w:before="100" w:beforeAutospacing="1" w:after="100" w:afterAutospacing="1" w:line="300" w:lineRule="atLeast"/>
        <w:ind w:left="714" w:hanging="357"/>
        <w:rPr>
          <w:rFonts w:eastAsia="Times New Roman" w:cs="Arial"/>
          <w:lang w:eastAsia="en-GB"/>
        </w:rPr>
      </w:pPr>
      <w:r>
        <w:rPr>
          <w:rFonts w:eastAsia="Times New Roman" w:cs="Arial"/>
          <w:lang w:eastAsia="en-GB"/>
        </w:rPr>
        <w:t>t</w:t>
      </w:r>
      <w:r w:rsidRPr="005A4A35">
        <w:rPr>
          <w:rFonts w:eastAsia="Times New Roman" w:cs="Arial"/>
          <w:lang w:eastAsia="en-GB"/>
        </w:rPr>
        <w:t xml:space="preserve">he WAO acts as </w:t>
      </w:r>
      <w:r>
        <w:rPr>
          <w:rFonts w:eastAsia="Times New Roman" w:cs="Arial"/>
          <w:b/>
          <w:bCs/>
          <w:lang w:eastAsia="en-GB"/>
        </w:rPr>
        <w:t>da</w:t>
      </w:r>
      <w:r w:rsidRPr="005A4A35">
        <w:rPr>
          <w:rFonts w:eastAsia="Times New Roman" w:cs="Arial"/>
          <w:b/>
          <w:bCs/>
          <w:lang w:eastAsia="en-GB"/>
        </w:rPr>
        <w:t xml:space="preserve">ta </w:t>
      </w:r>
      <w:r>
        <w:rPr>
          <w:rFonts w:eastAsia="Times New Roman" w:cs="Arial"/>
          <w:b/>
          <w:bCs/>
          <w:lang w:eastAsia="en-GB"/>
        </w:rPr>
        <w:t>c</w:t>
      </w:r>
      <w:r w:rsidRPr="005A4A35">
        <w:rPr>
          <w:rFonts w:eastAsia="Times New Roman" w:cs="Arial"/>
          <w:b/>
          <w:bCs/>
          <w:lang w:eastAsia="en-GB"/>
        </w:rPr>
        <w:t>ontroller</w:t>
      </w:r>
      <w:r w:rsidRPr="005A4A35">
        <w:rPr>
          <w:rFonts w:eastAsia="Times New Roman" w:cs="Arial"/>
          <w:lang w:eastAsia="en-GB"/>
        </w:rPr>
        <w:t>; and</w:t>
      </w:r>
    </w:p>
    <w:p w14:paraId="27355510" w14:textId="77777777" w:rsidR="00351EA7" w:rsidRPr="005A4A35" w:rsidRDefault="00351EA7" w:rsidP="00BA44A6">
      <w:pPr>
        <w:numPr>
          <w:ilvl w:val="0"/>
          <w:numId w:val="25"/>
        </w:numPr>
        <w:spacing w:before="100" w:beforeAutospacing="1" w:after="100" w:afterAutospacing="1" w:line="300" w:lineRule="atLeast"/>
        <w:rPr>
          <w:rFonts w:eastAsia="Times New Roman" w:cs="Arial"/>
          <w:lang w:eastAsia="en-GB"/>
        </w:rPr>
      </w:pPr>
      <w:r>
        <w:rPr>
          <w:rFonts w:eastAsia="Times New Roman" w:cs="Arial"/>
          <w:lang w:eastAsia="en-GB"/>
        </w:rPr>
        <w:t>t</w:t>
      </w:r>
      <w:r w:rsidRPr="005A4A35">
        <w:rPr>
          <w:rFonts w:eastAsia="Times New Roman" w:cs="Arial"/>
          <w:lang w:eastAsia="en-GB"/>
        </w:rPr>
        <w:t xml:space="preserve">he Supplier acts as </w:t>
      </w:r>
      <w:r>
        <w:rPr>
          <w:rFonts w:eastAsia="Times New Roman" w:cs="Arial"/>
          <w:b/>
          <w:bCs/>
          <w:lang w:eastAsia="en-GB"/>
        </w:rPr>
        <w:t>d</w:t>
      </w:r>
      <w:r w:rsidRPr="005A4A35">
        <w:rPr>
          <w:rFonts w:eastAsia="Times New Roman" w:cs="Arial"/>
          <w:b/>
          <w:bCs/>
          <w:lang w:eastAsia="en-GB"/>
        </w:rPr>
        <w:t xml:space="preserve">ata </w:t>
      </w:r>
      <w:r>
        <w:rPr>
          <w:rFonts w:eastAsia="Times New Roman" w:cs="Arial"/>
          <w:b/>
          <w:bCs/>
          <w:lang w:eastAsia="en-GB"/>
        </w:rPr>
        <w:t>p</w:t>
      </w:r>
      <w:r w:rsidRPr="005A4A35">
        <w:rPr>
          <w:rFonts w:eastAsia="Times New Roman" w:cs="Arial"/>
          <w:b/>
          <w:bCs/>
          <w:lang w:eastAsia="en-GB"/>
        </w:rPr>
        <w:t>rocessor</w:t>
      </w:r>
      <w:r w:rsidRPr="005A4A35">
        <w:rPr>
          <w:rFonts w:eastAsia="Times New Roman" w:cs="Arial"/>
          <w:lang w:eastAsia="en-GB"/>
        </w:rPr>
        <w:t>, processing</w:t>
      </w:r>
      <w:r>
        <w:rPr>
          <w:rFonts w:eastAsia="Times New Roman" w:cs="Arial"/>
          <w:lang w:eastAsia="en-GB"/>
        </w:rPr>
        <w:t xml:space="preserve"> p</w:t>
      </w:r>
      <w:r w:rsidRPr="005A4A35">
        <w:rPr>
          <w:rFonts w:eastAsia="Times New Roman" w:cs="Arial"/>
          <w:lang w:eastAsia="en-GB"/>
        </w:rPr>
        <w:t xml:space="preserve">ersonal </w:t>
      </w:r>
      <w:r>
        <w:rPr>
          <w:rFonts w:eastAsia="Times New Roman" w:cs="Arial"/>
          <w:lang w:eastAsia="en-GB"/>
        </w:rPr>
        <w:t>d</w:t>
      </w:r>
      <w:r w:rsidRPr="005A4A35">
        <w:rPr>
          <w:rFonts w:eastAsia="Times New Roman" w:cs="Arial"/>
          <w:lang w:eastAsia="en-GB"/>
        </w:rPr>
        <w:t>ata strictly on the documented instructions of WAO.</w:t>
      </w:r>
    </w:p>
    <w:p w14:paraId="440D1DE1" w14:textId="77777777" w:rsidR="00351EA7" w:rsidRPr="005A4A35" w:rsidRDefault="00351EA7" w:rsidP="00351EA7">
      <w:pPr>
        <w:spacing w:before="100" w:beforeAutospacing="1" w:after="100" w:afterAutospacing="1" w:line="300" w:lineRule="atLeast"/>
        <w:outlineLvl w:val="1"/>
        <w:rPr>
          <w:rFonts w:eastAsia="Times New Roman" w:cs="Arial"/>
          <w:b/>
          <w:bCs/>
          <w:lang w:eastAsia="en-GB"/>
        </w:rPr>
      </w:pPr>
      <w:r>
        <w:rPr>
          <w:rFonts w:eastAsia="Times New Roman" w:cs="Arial"/>
          <w:b/>
          <w:bCs/>
          <w:lang w:eastAsia="en-GB"/>
        </w:rPr>
        <w:t>2</w:t>
      </w:r>
      <w:r w:rsidRPr="005A4A35">
        <w:rPr>
          <w:rFonts w:eastAsia="Times New Roman" w:cs="Arial"/>
          <w:b/>
          <w:bCs/>
          <w:lang w:eastAsia="en-GB"/>
        </w:rPr>
        <w:t xml:space="preserve">. Purpose and </w:t>
      </w:r>
      <w:r>
        <w:rPr>
          <w:rFonts w:eastAsia="Times New Roman" w:cs="Arial"/>
          <w:b/>
          <w:bCs/>
          <w:lang w:eastAsia="en-GB"/>
        </w:rPr>
        <w:t>n</w:t>
      </w:r>
      <w:r w:rsidRPr="005A4A35">
        <w:rPr>
          <w:rFonts w:eastAsia="Times New Roman" w:cs="Arial"/>
          <w:b/>
          <w:bCs/>
          <w:lang w:eastAsia="en-GB"/>
        </w:rPr>
        <w:t xml:space="preserve">ature of </w:t>
      </w:r>
      <w:r>
        <w:rPr>
          <w:rFonts w:eastAsia="Times New Roman" w:cs="Arial"/>
          <w:b/>
          <w:bCs/>
          <w:lang w:eastAsia="en-GB"/>
        </w:rPr>
        <w:t>p</w:t>
      </w:r>
      <w:r w:rsidRPr="005A4A35">
        <w:rPr>
          <w:rFonts w:eastAsia="Times New Roman" w:cs="Arial"/>
          <w:b/>
          <w:bCs/>
          <w:lang w:eastAsia="en-GB"/>
        </w:rPr>
        <w:t>rocessing</w:t>
      </w:r>
    </w:p>
    <w:p w14:paraId="46401D20" w14:textId="77777777" w:rsidR="00351EA7" w:rsidRPr="005A4A35" w:rsidRDefault="00351EA7" w:rsidP="00351EA7">
      <w:p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2.1 </w:t>
      </w:r>
      <w:r>
        <w:rPr>
          <w:rFonts w:eastAsia="Times New Roman" w:cs="Arial"/>
          <w:b/>
          <w:bCs/>
          <w:lang w:eastAsia="en-GB"/>
        </w:rPr>
        <w:t>The p</w:t>
      </w:r>
      <w:r w:rsidRPr="005A4A35">
        <w:rPr>
          <w:rFonts w:eastAsia="Times New Roman" w:cs="Arial"/>
          <w:b/>
          <w:bCs/>
          <w:lang w:eastAsia="en-GB"/>
        </w:rPr>
        <w:t>u</w:t>
      </w:r>
      <w:r>
        <w:rPr>
          <w:rFonts w:eastAsia="Times New Roman" w:cs="Arial"/>
          <w:b/>
          <w:bCs/>
          <w:lang w:eastAsia="en-GB"/>
        </w:rPr>
        <w:t xml:space="preserve">rposes of the processing </w:t>
      </w:r>
      <w:r w:rsidRPr="005A4A35">
        <w:rPr>
          <w:rFonts w:eastAsia="Times New Roman" w:cs="Arial"/>
          <w:lang w:eastAsia="en-GB"/>
        </w:rPr>
        <w:br/>
        <w:t xml:space="preserve">The processing of </w:t>
      </w:r>
      <w:r>
        <w:rPr>
          <w:rFonts w:eastAsia="Times New Roman" w:cs="Arial"/>
          <w:lang w:eastAsia="en-GB"/>
        </w:rPr>
        <w:t>p</w:t>
      </w:r>
      <w:r w:rsidRPr="005A4A35">
        <w:rPr>
          <w:rFonts w:eastAsia="Times New Roman" w:cs="Arial"/>
          <w:lang w:eastAsia="en-GB"/>
        </w:rPr>
        <w:t xml:space="preserve">ersonal </w:t>
      </w:r>
      <w:r>
        <w:rPr>
          <w:rFonts w:eastAsia="Times New Roman" w:cs="Arial"/>
          <w:lang w:eastAsia="en-GB"/>
        </w:rPr>
        <w:t>d</w:t>
      </w:r>
      <w:r w:rsidRPr="005A4A35">
        <w:rPr>
          <w:rFonts w:eastAsia="Times New Roman" w:cs="Arial"/>
          <w:lang w:eastAsia="en-GB"/>
        </w:rPr>
        <w:t xml:space="preserve">ata of WAO staff </w:t>
      </w:r>
      <w:r>
        <w:rPr>
          <w:rFonts w:eastAsia="Times New Roman" w:cs="Arial"/>
          <w:lang w:eastAsia="en-GB"/>
        </w:rPr>
        <w:t xml:space="preserve">is </w:t>
      </w:r>
      <w:r w:rsidRPr="005A4A35">
        <w:rPr>
          <w:rFonts w:eastAsia="Times New Roman" w:cs="Arial"/>
          <w:lang w:eastAsia="en-GB"/>
        </w:rPr>
        <w:t>for the purpose of conducting staff surveys, including survey distribution, response collection, analysis, and reporting.</w:t>
      </w:r>
    </w:p>
    <w:p w14:paraId="24AA2D0B" w14:textId="77777777" w:rsidR="00351EA7" w:rsidRPr="005A4A35" w:rsidRDefault="00351EA7" w:rsidP="00351EA7">
      <w:pPr>
        <w:spacing w:before="100" w:beforeAutospacing="1" w:after="100" w:afterAutospacing="1" w:line="300" w:lineRule="atLeast"/>
        <w:contextualSpacing/>
        <w:rPr>
          <w:rFonts w:eastAsia="Times New Roman" w:cs="Arial"/>
          <w:lang w:eastAsia="en-GB"/>
        </w:rPr>
      </w:pPr>
      <w:r>
        <w:rPr>
          <w:rFonts w:eastAsia="Times New Roman" w:cs="Arial"/>
          <w:lang w:eastAsia="en-GB"/>
        </w:rPr>
        <w:t>2</w:t>
      </w:r>
      <w:r w:rsidRPr="005A4A35">
        <w:rPr>
          <w:rFonts w:eastAsia="Times New Roman" w:cs="Arial"/>
          <w:lang w:eastAsia="en-GB"/>
        </w:rPr>
        <w:t>.</w:t>
      </w:r>
      <w:r>
        <w:rPr>
          <w:rFonts w:eastAsia="Times New Roman" w:cs="Arial"/>
          <w:lang w:eastAsia="en-GB"/>
        </w:rPr>
        <w:t>2</w:t>
      </w:r>
      <w:r w:rsidRPr="005A4A35">
        <w:rPr>
          <w:rFonts w:eastAsia="Times New Roman" w:cs="Arial"/>
          <w:lang w:eastAsia="en-GB"/>
        </w:rPr>
        <w:t xml:space="preserve"> </w:t>
      </w:r>
      <w:r w:rsidRPr="005A4A35">
        <w:rPr>
          <w:rFonts w:eastAsia="Times New Roman" w:cs="Arial"/>
          <w:b/>
          <w:bCs/>
          <w:lang w:eastAsia="en-GB"/>
        </w:rPr>
        <w:t xml:space="preserve">Nature of </w:t>
      </w:r>
      <w:r>
        <w:rPr>
          <w:rFonts w:eastAsia="Times New Roman" w:cs="Arial"/>
          <w:b/>
          <w:bCs/>
          <w:lang w:eastAsia="en-GB"/>
        </w:rPr>
        <w:t>the p</w:t>
      </w:r>
      <w:r w:rsidRPr="005A4A35">
        <w:rPr>
          <w:rFonts w:eastAsia="Times New Roman" w:cs="Arial"/>
          <w:b/>
          <w:bCs/>
          <w:lang w:eastAsia="en-GB"/>
        </w:rPr>
        <w:t>rocessing</w:t>
      </w:r>
      <w:r w:rsidRPr="005A4A35">
        <w:rPr>
          <w:rFonts w:eastAsia="Times New Roman" w:cs="Arial"/>
          <w:lang w:eastAsia="en-GB"/>
        </w:rPr>
        <w:br/>
        <w:t xml:space="preserve">The </w:t>
      </w:r>
      <w:r>
        <w:rPr>
          <w:rFonts w:eastAsia="Times New Roman" w:cs="Arial"/>
          <w:lang w:eastAsia="en-GB"/>
        </w:rPr>
        <w:t>p</w:t>
      </w:r>
      <w:r w:rsidRPr="005A4A35">
        <w:rPr>
          <w:rFonts w:eastAsia="Times New Roman" w:cs="Arial"/>
          <w:lang w:eastAsia="en-GB"/>
        </w:rPr>
        <w:t>rocessing activities are:</w:t>
      </w:r>
    </w:p>
    <w:p w14:paraId="2F8EBF5C"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s</w:t>
      </w:r>
      <w:r w:rsidRPr="005A4A35">
        <w:rPr>
          <w:rFonts w:eastAsia="Times New Roman" w:cs="Arial"/>
          <w:lang w:eastAsia="en-GB"/>
        </w:rPr>
        <w:t xml:space="preserve">ecure receipt of staff </w:t>
      </w:r>
      <w:proofErr w:type="gramStart"/>
      <w:r w:rsidRPr="005A4A35">
        <w:rPr>
          <w:rFonts w:eastAsia="Times New Roman" w:cs="Arial"/>
          <w:lang w:eastAsia="en-GB"/>
        </w:rPr>
        <w:t>contact</w:t>
      </w:r>
      <w:proofErr w:type="gramEnd"/>
      <w:r w:rsidRPr="005A4A35">
        <w:rPr>
          <w:rFonts w:eastAsia="Times New Roman" w:cs="Arial"/>
          <w:lang w:eastAsia="en-GB"/>
        </w:rPr>
        <w:t xml:space="preserve"> details (if applicable</w:t>
      </w:r>
      <w:proofErr w:type="gramStart"/>
      <w:r w:rsidRPr="005A4A35">
        <w:rPr>
          <w:rFonts w:eastAsia="Times New Roman" w:cs="Arial"/>
          <w:lang w:eastAsia="en-GB"/>
        </w:rPr>
        <w:t>);</w:t>
      </w:r>
      <w:proofErr w:type="gramEnd"/>
    </w:p>
    <w:p w14:paraId="12500763"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d</w:t>
      </w:r>
      <w:r w:rsidRPr="005A4A35">
        <w:rPr>
          <w:rFonts w:eastAsia="Times New Roman" w:cs="Arial"/>
          <w:lang w:eastAsia="en-GB"/>
        </w:rPr>
        <w:t xml:space="preserve">istribution of survey invitations and </w:t>
      </w:r>
      <w:proofErr w:type="gramStart"/>
      <w:r w:rsidRPr="005A4A35">
        <w:rPr>
          <w:rFonts w:eastAsia="Times New Roman" w:cs="Arial"/>
          <w:lang w:eastAsia="en-GB"/>
        </w:rPr>
        <w:t>reminders;</w:t>
      </w:r>
      <w:proofErr w:type="gramEnd"/>
    </w:p>
    <w:p w14:paraId="23382813"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c</w:t>
      </w:r>
      <w:r w:rsidRPr="005A4A35">
        <w:rPr>
          <w:rFonts w:eastAsia="Times New Roman" w:cs="Arial"/>
          <w:lang w:eastAsia="en-GB"/>
        </w:rPr>
        <w:t xml:space="preserve">ollection of survey </w:t>
      </w:r>
      <w:proofErr w:type="gramStart"/>
      <w:r w:rsidRPr="005A4A35">
        <w:rPr>
          <w:rFonts w:eastAsia="Times New Roman" w:cs="Arial"/>
          <w:lang w:eastAsia="en-GB"/>
        </w:rPr>
        <w:t>responses;</w:t>
      </w:r>
      <w:proofErr w:type="gramEnd"/>
    </w:p>
    <w:p w14:paraId="3C6622D7"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t</w:t>
      </w:r>
      <w:r w:rsidRPr="005A4A35">
        <w:rPr>
          <w:rFonts w:eastAsia="Times New Roman" w:cs="Arial"/>
          <w:lang w:eastAsia="en-GB"/>
        </w:rPr>
        <w:t xml:space="preserve">ranslation of survey responses from Welsh to </w:t>
      </w:r>
      <w:proofErr w:type="gramStart"/>
      <w:r w:rsidRPr="005A4A35">
        <w:rPr>
          <w:rFonts w:eastAsia="Times New Roman" w:cs="Arial"/>
          <w:lang w:eastAsia="en-GB"/>
        </w:rPr>
        <w:t>English;</w:t>
      </w:r>
      <w:proofErr w:type="gramEnd"/>
    </w:p>
    <w:p w14:paraId="355365F4"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a</w:t>
      </w:r>
      <w:r w:rsidRPr="005A4A35">
        <w:rPr>
          <w:rFonts w:eastAsia="Times New Roman" w:cs="Arial"/>
          <w:lang w:eastAsia="en-GB"/>
        </w:rPr>
        <w:t xml:space="preserve">ggregation and statistical analysis of </w:t>
      </w:r>
      <w:proofErr w:type="gramStart"/>
      <w:r w:rsidRPr="005A4A35">
        <w:rPr>
          <w:rFonts w:eastAsia="Times New Roman" w:cs="Arial"/>
          <w:lang w:eastAsia="en-GB"/>
        </w:rPr>
        <w:t>responses;</w:t>
      </w:r>
      <w:proofErr w:type="gramEnd"/>
    </w:p>
    <w:p w14:paraId="5B7AFEEE"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p</w:t>
      </w:r>
      <w:r w:rsidRPr="005A4A35">
        <w:rPr>
          <w:rFonts w:eastAsia="Times New Roman" w:cs="Arial"/>
          <w:lang w:eastAsia="en-GB"/>
        </w:rPr>
        <w:t xml:space="preserve">rovision of anonymised or aggregated reports to </w:t>
      </w:r>
      <w:proofErr w:type="gramStart"/>
      <w:r w:rsidRPr="005A4A35">
        <w:rPr>
          <w:rFonts w:eastAsia="Times New Roman" w:cs="Arial"/>
          <w:lang w:eastAsia="en-GB"/>
        </w:rPr>
        <w:t>WAO;</w:t>
      </w:r>
      <w:proofErr w:type="gramEnd"/>
    </w:p>
    <w:p w14:paraId="1892E0A2"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p</w:t>
      </w:r>
      <w:r w:rsidRPr="005A4A35">
        <w:rPr>
          <w:rFonts w:eastAsia="Times New Roman" w:cs="Arial"/>
          <w:lang w:eastAsia="en-GB"/>
        </w:rPr>
        <w:t xml:space="preserve">rovision of full free text </w:t>
      </w:r>
      <w:proofErr w:type="gramStart"/>
      <w:r w:rsidRPr="005A4A35">
        <w:rPr>
          <w:rFonts w:eastAsia="Times New Roman" w:cs="Arial"/>
          <w:lang w:eastAsia="en-GB"/>
        </w:rPr>
        <w:t>reports;</w:t>
      </w:r>
      <w:proofErr w:type="gramEnd"/>
    </w:p>
    <w:p w14:paraId="55C0571B"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r</w:t>
      </w:r>
      <w:r w:rsidRPr="005A4A35">
        <w:rPr>
          <w:rFonts w:eastAsia="Times New Roman" w:cs="Arial"/>
          <w:lang w:eastAsia="en-GB"/>
        </w:rPr>
        <w:t xml:space="preserve">edaction of free text reports to prevent breach of UK GDPR or to prevent dissemination of defamatory and untrue, threatening or obscene </w:t>
      </w:r>
      <w:proofErr w:type="gramStart"/>
      <w:r w:rsidRPr="005A4A35">
        <w:rPr>
          <w:rFonts w:eastAsia="Times New Roman" w:cs="Arial"/>
          <w:lang w:eastAsia="en-GB"/>
        </w:rPr>
        <w:t>information;</w:t>
      </w:r>
      <w:proofErr w:type="gramEnd"/>
    </w:p>
    <w:p w14:paraId="4EDA7FBF" w14:textId="77777777" w:rsidR="00351EA7" w:rsidRPr="005A4A35" w:rsidRDefault="00351EA7" w:rsidP="00BA44A6">
      <w:pPr>
        <w:numPr>
          <w:ilvl w:val="0"/>
          <w:numId w:val="27"/>
        </w:numPr>
        <w:spacing w:before="100" w:beforeAutospacing="1" w:after="100" w:afterAutospacing="1" w:line="300" w:lineRule="atLeast"/>
        <w:rPr>
          <w:rFonts w:eastAsia="Times New Roman" w:cs="Arial"/>
          <w:lang w:eastAsia="en-GB"/>
        </w:rPr>
      </w:pPr>
      <w:r>
        <w:rPr>
          <w:rFonts w:eastAsia="Times New Roman" w:cs="Arial"/>
          <w:lang w:eastAsia="en-GB"/>
        </w:rPr>
        <w:t>s</w:t>
      </w:r>
      <w:r w:rsidRPr="005A4A35">
        <w:rPr>
          <w:rFonts w:eastAsia="Times New Roman" w:cs="Arial"/>
          <w:lang w:eastAsia="en-GB"/>
        </w:rPr>
        <w:t>ecure deletion of data.</w:t>
      </w:r>
    </w:p>
    <w:p w14:paraId="2F63B388" w14:textId="77777777" w:rsidR="00351EA7" w:rsidRPr="005A4A35" w:rsidRDefault="00351EA7" w:rsidP="00351EA7">
      <w:pPr>
        <w:spacing w:before="100" w:beforeAutospacing="1" w:after="100" w:afterAutospacing="1" w:line="300" w:lineRule="atLeast"/>
        <w:rPr>
          <w:rFonts w:eastAsia="Times New Roman" w:cs="Arial"/>
          <w:lang w:eastAsia="en-GB"/>
        </w:rPr>
      </w:pPr>
      <w:r>
        <w:rPr>
          <w:rFonts w:eastAsia="Times New Roman" w:cs="Arial"/>
          <w:lang w:eastAsia="en-GB"/>
        </w:rPr>
        <w:t>2</w:t>
      </w:r>
      <w:r w:rsidRPr="005A4A35">
        <w:rPr>
          <w:rFonts w:eastAsia="Times New Roman" w:cs="Arial"/>
          <w:lang w:eastAsia="en-GB"/>
        </w:rPr>
        <w:t>.</w:t>
      </w:r>
      <w:r>
        <w:rPr>
          <w:rFonts w:eastAsia="Times New Roman" w:cs="Arial"/>
          <w:lang w:eastAsia="en-GB"/>
        </w:rPr>
        <w:t>3</w:t>
      </w:r>
      <w:r w:rsidRPr="005A4A35">
        <w:rPr>
          <w:rFonts w:eastAsia="Times New Roman" w:cs="Arial"/>
          <w:lang w:eastAsia="en-GB"/>
        </w:rPr>
        <w:t xml:space="preserve"> </w:t>
      </w:r>
      <w:r w:rsidRPr="005A4A35">
        <w:rPr>
          <w:rFonts w:eastAsia="Times New Roman" w:cs="Arial"/>
          <w:b/>
          <w:bCs/>
          <w:lang w:eastAsia="en-GB"/>
        </w:rPr>
        <w:t xml:space="preserve">Purpose </w:t>
      </w:r>
      <w:r>
        <w:rPr>
          <w:rFonts w:eastAsia="Times New Roman" w:cs="Arial"/>
          <w:b/>
          <w:bCs/>
          <w:lang w:eastAsia="en-GB"/>
        </w:rPr>
        <w:t>l</w:t>
      </w:r>
      <w:r w:rsidRPr="005A4A35">
        <w:rPr>
          <w:rFonts w:eastAsia="Times New Roman" w:cs="Arial"/>
          <w:b/>
          <w:bCs/>
          <w:lang w:eastAsia="en-GB"/>
        </w:rPr>
        <w:t>imitation</w:t>
      </w:r>
      <w:r w:rsidRPr="005A4A35">
        <w:rPr>
          <w:rFonts w:eastAsia="Times New Roman" w:cs="Arial"/>
          <w:lang w:eastAsia="en-GB"/>
        </w:rPr>
        <w:br/>
        <w:t xml:space="preserve">Personal </w:t>
      </w:r>
      <w:r>
        <w:rPr>
          <w:rFonts w:eastAsia="Times New Roman" w:cs="Arial"/>
          <w:lang w:eastAsia="en-GB"/>
        </w:rPr>
        <w:t>d</w:t>
      </w:r>
      <w:r w:rsidRPr="005A4A35">
        <w:rPr>
          <w:rFonts w:eastAsia="Times New Roman" w:cs="Arial"/>
          <w:lang w:eastAsia="en-GB"/>
        </w:rPr>
        <w:t xml:space="preserve">ata shall be processed </w:t>
      </w:r>
      <w:r w:rsidRPr="005A4A35">
        <w:rPr>
          <w:rFonts w:eastAsia="Times New Roman" w:cs="Arial"/>
          <w:b/>
          <w:bCs/>
          <w:lang w:eastAsia="en-GB"/>
        </w:rPr>
        <w:t>solely</w:t>
      </w:r>
      <w:r w:rsidRPr="005A4A35">
        <w:rPr>
          <w:rFonts w:eastAsia="Times New Roman" w:cs="Arial"/>
          <w:lang w:eastAsia="en-GB"/>
        </w:rPr>
        <w:t xml:space="preserve"> for the purpose of providing staff survey services to the WAO and for no other purpose.</w:t>
      </w:r>
    </w:p>
    <w:p w14:paraId="1EEB2686" w14:textId="77777777" w:rsidR="00351EA7" w:rsidRPr="005A4A35" w:rsidRDefault="00351EA7" w:rsidP="00351EA7">
      <w:pPr>
        <w:spacing w:before="100" w:beforeAutospacing="1" w:after="100" w:afterAutospacing="1" w:line="300" w:lineRule="atLeast"/>
        <w:contextualSpacing/>
        <w:outlineLvl w:val="1"/>
        <w:rPr>
          <w:rFonts w:eastAsia="Times New Roman" w:cs="Arial"/>
          <w:b/>
          <w:bCs/>
          <w:lang w:eastAsia="en-GB"/>
        </w:rPr>
      </w:pPr>
      <w:r>
        <w:rPr>
          <w:rFonts w:eastAsia="Times New Roman" w:cs="Arial"/>
          <w:b/>
          <w:bCs/>
          <w:lang w:eastAsia="en-GB"/>
        </w:rPr>
        <w:lastRenderedPageBreak/>
        <w:t>3</w:t>
      </w:r>
      <w:r w:rsidRPr="005A4A35">
        <w:rPr>
          <w:rFonts w:eastAsia="Times New Roman" w:cs="Arial"/>
          <w:b/>
          <w:bCs/>
          <w:lang w:eastAsia="en-GB"/>
        </w:rPr>
        <w:t xml:space="preserve"> Duration of</w:t>
      </w:r>
      <w:r>
        <w:rPr>
          <w:rFonts w:eastAsia="Times New Roman" w:cs="Arial"/>
          <w:b/>
          <w:bCs/>
          <w:lang w:eastAsia="en-GB"/>
        </w:rPr>
        <w:t xml:space="preserve"> p</w:t>
      </w:r>
      <w:r w:rsidRPr="005A4A35">
        <w:rPr>
          <w:rFonts w:eastAsia="Times New Roman" w:cs="Arial"/>
          <w:b/>
          <w:bCs/>
          <w:lang w:eastAsia="en-GB"/>
        </w:rPr>
        <w:t>rocessing</w:t>
      </w:r>
    </w:p>
    <w:p w14:paraId="3E31AC69" w14:textId="77777777" w:rsidR="00351EA7" w:rsidRPr="005A4A35" w:rsidRDefault="00351EA7" w:rsidP="00351EA7">
      <w:pPr>
        <w:spacing w:before="100" w:beforeAutospacing="1" w:after="100" w:afterAutospacing="1" w:line="300" w:lineRule="atLeast"/>
        <w:contextualSpacing/>
        <w:rPr>
          <w:rFonts w:eastAsia="Times New Roman" w:cs="Arial"/>
          <w:lang w:eastAsia="en-GB"/>
        </w:rPr>
      </w:pPr>
      <w:r w:rsidRPr="005A4A35">
        <w:rPr>
          <w:rFonts w:eastAsia="Times New Roman" w:cs="Arial"/>
          <w:lang w:eastAsia="en-GB"/>
        </w:rPr>
        <w:t>Processing shall operate for the duration of the Contract and for any additional period required solely for:</w:t>
      </w:r>
    </w:p>
    <w:p w14:paraId="12B007CC" w14:textId="77777777" w:rsidR="00351EA7" w:rsidRPr="005A4A35" w:rsidRDefault="00351EA7" w:rsidP="00BA44A6">
      <w:pPr>
        <w:numPr>
          <w:ilvl w:val="0"/>
          <w:numId w:val="26"/>
        </w:numPr>
        <w:spacing w:before="100" w:beforeAutospacing="1" w:after="100" w:afterAutospacing="1" w:line="300" w:lineRule="atLeast"/>
        <w:rPr>
          <w:rFonts w:eastAsia="Times New Roman" w:cs="Arial"/>
          <w:lang w:eastAsia="en-GB"/>
        </w:rPr>
      </w:pPr>
      <w:r>
        <w:rPr>
          <w:rFonts w:eastAsia="Times New Roman" w:cs="Arial"/>
          <w:lang w:eastAsia="en-GB"/>
        </w:rPr>
        <w:t>c</w:t>
      </w:r>
      <w:r w:rsidRPr="005A4A35">
        <w:rPr>
          <w:rFonts w:eastAsia="Times New Roman" w:cs="Arial"/>
          <w:lang w:eastAsia="en-GB"/>
        </w:rPr>
        <w:t>ompletion of agreed reporting; and</w:t>
      </w:r>
    </w:p>
    <w:p w14:paraId="0627D3D0" w14:textId="77777777" w:rsidR="00351EA7" w:rsidRPr="005A4A35" w:rsidRDefault="00351EA7" w:rsidP="00BA44A6">
      <w:pPr>
        <w:numPr>
          <w:ilvl w:val="0"/>
          <w:numId w:val="26"/>
        </w:numPr>
        <w:spacing w:before="100" w:beforeAutospacing="1" w:after="100" w:afterAutospacing="1" w:line="300" w:lineRule="atLeast"/>
        <w:ind w:left="714" w:hanging="357"/>
        <w:contextualSpacing/>
        <w:rPr>
          <w:rFonts w:eastAsia="Times New Roman" w:cs="Arial"/>
          <w:lang w:eastAsia="en-GB"/>
        </w:rPr>
      </w:pPr>
      <w:r>
        <w:rPr>
          <w:rFonts w:eastAsia="Times New Roman" w:cs="Arial"/>
          <w:lang w:eastAsia="en-GB"/>
        </w:rPr>
        <w:t>s</w:t>
      </w:r>
      <w:r w:rsidRPr="005A4A35">
        <w:rPr>
          <w:rFonts w:eastAsia="Times New Roman" w:cs="Arial"/>
          <w:lang w:eastAsia="en-GB"/>
        </w:rPr>
        <w:t xml:space="preserve">ecure deletion or return of </w:t>
      </w:r>
      <w:r>
        <w:rPr>
          <w:rFonts w:eastAsia="Times New Roman" w:cs="Arial"/>
          <w:lang w:eastAsia="en-GB"/>
        </w:rPr>
        <w:t>p</w:t>
      </w:r>
      <w:r w:rsidRPr="005A4A35">
        <w:rPr>
          <w:rFonts w:eastAsia="Times New Roman" w:cs="Arial"/>
          <w:lang w:eastAsia="en-GB"/>
        </w:rPr>
        <w:t xml:space="preserve">ersonal </w:t>
      </w:r>
      <w:r>
        <w:rPr>
          <w:rFonts w:eastAsia="Times New Roman" w:cs="Arial"/>
          <w:lang w:eastAsia="en-GB"/>
        </w:rPr>
        <w:t>d</w:t>
      </w:r>
      <w:r w:rsidRPr="005A4A35">
        <w:rPr>
          <w:rFonts w:eastAsia="Times New Roman" w:cs="Arial"/>
          <w:lang w:eastAsia="en-GB"/>
        </w:rPr>
        <w:t>ata.</w:t>
      </w:r>
    </w:p>
    <w:p w14:paraId="40F5769A" w14:textId="77777777" w:rsidR="00351EA7" w:rsidRPr="005A4A35" w:rsidRDefault="00351EA7" w:rsidP="00351EA7">
      <w:p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No </w:t>
      </w:r>
      <w:r>
        <w:rPr>
          <w:rFonts w:eastAsia="Times New Roman" w:cs="Arial"/>
          <w:lang w:eastAsia="en-GB"/>
        </w:rPr>
        <w:t>p</w:t>
      </w:r>
      <w:r w:rsidRPr="005A4A35">
        <w:rPr>
          <w:rFonts w:eastAsia="Times New Roman" w:cs="Arial"/>
          <w:lang w:eastAsia="en-GB"/>
        </w:rPr>
        <w:t xml:space="preserve">ersonal </w:t>
      </w:r>
      <w:r>
        <w:rPr>
          <w:rFonts w:eastAsia="Times New Roman" w:cs="Arial"/>
          <w:lang w:eastAsia="en-GB"/>
        </w:rPr>
        <w:t>d</w:t>
      </w:r>
      <w:r w:rsidRPr="005A4A35">
        <w:rPr>
          <w:rFonts w:eastAsia="Times New Roman" w:cs="Arial"/>
          <w:lang w:eastAsia="en-GB"/>
        </w:rPr>
        <w:t>ata shall be retained beyond this period.</w:t>
      </w:r>
    </w:p>
    <w:p w14:paraId="23D3D9F3" w14:textId="77777777" w:rsidR="00351EA7" w:rsidRPr="005A4A35" w:rsidRDefault="00351EA7" w:rsidP="00351EA7">
      <w:pPr>
        <w:spacing w:before="100" w:beforeAutospacing="1" w:after="100" w:afterAutospacing="1" w:line="300" w:lineRule="atLeast"/>
        <w:outlineLvl w:val="1"/>
        <w:rPr>
          <w:rFonts w:eastAsia="Times New Roman" w:cs="Arial"/>
          <w:b/>
          <w:bCs/>
          <w:lang w:eastAsia="en-GB"/>
        </w:rPr>
      </w:pPr>
      <w:r w:rsidRPr="005A4A35">
        <w:rPr>
          <w:rFonts w:eastAsia="Times New Roman" w:cs="Arial"/>
          <w:b/>
          <w:bCs/>
          <w:lang w:eastAsia="en-GB"/>
        </w:rPr>
        <w:t xml:space="preserve">4. Categories of </w:t>
      </w:r>
      <w:r>
        <w:rPr>
          <w:rFonts w:eastAsia="Times New Roman" w:cs="Arial"/>
          <w:b/>
          <w:bCs/>
          <w:lang w:eastAsia="en-GB"/>
        </w:rPr>
        <w:t>d</w:t>
      </w:r>
      <w:r w:rsidRPr="005A4A35">
        <w:rPr>
          <w:rFonts w:eastAsia="Times New Roman" w:cs="Arial"/>
          <w:b/>
          <w:bCs/>
          <w:lang w:eastAsia="en-GB"/>
        </w:rPr>
        <w:t xml:space="preserve">ata </w:t>
      </w:r>
      <w:r>
        <w:rPr>
          <w:rFonts w:eastAsia="Times New Roman" w:cs="Arial"/>
          <w:b/>
          <w:bCs/>
          <w:lang w:eastAsia="en-GB"/>
        </w:rPr>
        <w:t>s</w:t>
      </w:r>
      <w:r w:rsidRPr="005A4A35">
        <w:rPr>
          <w:rFonts w:eastAsia="Times New Roman" w:cs="Arial"/>
          <w:b/>
          <w:bCs/>
          <w:lang w:eastAsia="en-GB"/>
        </w:rPr>
        <w:t xml:space="preserve">ubjects and </w:t>
      </w:r>
      <w:r>
        <w:rPr>
          <w:rFonts w:eastAsia="Times New Roman" w:cs="Arial"/>
          <w:b/>
          <w:bCs/>
          <w:lang w:eastAsia="en-GB"/>
        </w:rPr>
        <w:t>p</w:t>
      </w:r>
      <w:r w:rsidRPr="005A4A35">
        <w:rPr>
          <w:rFonts w:eastAsia="Times New Roman" w:cs="Arial"/>
          <w:b/>
          <w:bCs/>
          <w:lang w:eastAsia="en-GB"/>
        </w:rPr>
        <w:t xml:space="preserve">ersonal </w:t>
      </w:r>
      <w:r>
        <w:rPr>
          <w:rFonts w:eastAsia="Times New Roman" w:cs="Arial"/>
          <w:b/>
          <w:bCs/>
          <w:lang w:eastAsia="en-GB"/>
        </w:rPr>
        <w:t>d</w:t>
      </w:r>
      <w:r w:rsidRPr="005A4A35">
        <w:rPr>
          <w:rFonts w:eastAsia="Times New Roman" w:cs="Arial"/>
          <w:b/>
          <w:bCs/>
          <w:lang w:eastAsia="en-GB"/>
        </w:rPr>
        <w:t>ata</w:t>
      </w:r>
    </w:p>
    <w:p w14:paraId="115CF741" w14:textId="77777777" w:rsidR="00351EA7" w:rsidRPr="001C6A2D" w:rsidRDefault="00351EA7" w:rsidP="00BA44A6">
      <w:pPr>
        <w:pStyle w:val="ListParagraph"/>
        <w:numPr>
          <w:ilvl w:val="1"/>
          <w:numId w:val="31"/>
        </w:numPr>
        <w:spacing w:before="100" w:beforeAutospacing="1" w:after="100" w:afterAutospacing="1" w:line="300" w:lineRule="atLeast"/>
        <w:rPr>
          <w:rFonts w:eastAsia="Times New Roman" w:cs="Arial"/>
          <w:lang w:eastAsia="en-GB"/>
        </w:rPr>
      </w:pPr>
      <w:r w:rsidRPr="001C6A2D">
        <w:rPr>
          <w:rFonts w:eastAsia="Times New Roman" w:cs="Arial"/>
          <w:b/>
          <w:bCs/>
          <w:lang w:eastAsia="en-GB"/>
        </w:rPr>
        <w:t xml:space="preserve">Data </w:t>
      </w:r>
      <w:r>
        <w:rPr>
          <w:rFonts w:eastAsia="Times New Roman" w:cs="Arial"/>
          <w:b/>
          <w:bCs/>
          <w:lang w:eastAsia="en-GB"/>
        </w:rPr>
        <w:t>s</w:t>
      </w:r>
      <w:r w:rsidRPr="001C6A2D">
        <w:rPr>
          <w:rFonts w:eastAsia="Times New Roman" w:cs="Arial"/>
          <w:b/>
          <w:bCs/>
          <w:lang w:eastAsia="en-GB"/>
        </w:rPr>
        <w:t>ubjects</w:t>
      </w:r>
    </w:p>
    <w:p w14:paraId="36862007" w14:textId="77777777" w:rsidR="00351EA7" w:rsidRPr="005A4A35" w:rsidRDefault="00351EA7" w:rsidP="00351EA7">
      <w:pPr>
        <w:spacing w:before="100" w:beforeAutospacing="1" w:after="100" w:afterAutospacing="1" w:line="300" w:lineRule="atLeast"/>
        <w:rPr>
          <w:rFonts w:eastAsia="Times New Roman" w:cs="Arial"/>
          <w:lang w:eastAsia="en-GB"/>
        </w:rPr>
      </w:pPr>
      <w:r>
        <w:rPr>
          <w:rFonts w:eastAsia="Times New Roman" w:cs="Arial"/>
          <w:lang w:eastAsia="en-GB"/>
        </w:rPr>
        <w:t>The data subjects are e</w:t>
      </w:r>
      <w:r w:rsidRPr="005A4A35">
        <w:rPr>
          <w:rFonts w:eastAsia="Times New Roman" w:cs="Arial"/>
          <w:lang w:eastAsia="en-GB"/>
        </w:rPr>
        <w:t>mployees</w:t>
      </w:r>
      <w:r>
        <w:rPr>
          <w:rFonts w:eastAsia="Times New Roman" w:cs="Arial"/>
          <w:lang w:eastAsia="en-GB"/>
        </w:rPr>
        <w:t xml:space="preserve"> and</w:t>
      </w:r>
      <w:r w:rsidRPr="005A4A35">
        <w:rPr>
          <w:rFonts w:eastAsia="Times New Roman" w:cs="Arial"/>
          <w:lang w:eastAsia="en-GB"/>
        </w:rPr>
        <w:t xml:space="preserve"> </w:t>
      </w:r>
      <w:r>
        <w:rPr>
          <w:rFonts w:eastAsia="Times New Roman" w:cs="Arial"/>
          <w:lang w:eastAsia="en-GB"/>
        </w:rPr>
        <w:t xml:space="preserve">members of the WAO, together with </w:t>
      </w:r>
      <w:r w:rsidRPr="005A4A35">
        <w:rPr>
          <w:rFonts w:eastAsia="Times New Roman" w:cs="Arial"/>
          <w:lang w:eastAsia="en-GB"/>
        </w:rPr>
        <w:t xml:space="preserve">agency workers </w:t>
      </w:r>
      <w:r>
        <w:rPr>
          <w:rFonts w:eastAsia="Times New Roman" w:cs="Arial"/>
          <w:lang w:eastAsia="en-GB"/>
        </w:rPr>
        <w:t>providing services to the</w:t>
      </w:r>
      <w:r w:rsidRPr="005A4A35">
        <w:rPr>
          <w:rFonts w:eastAsia="Times New Roman" w:cs="Arial"/>
          <w:lang w:eastAsia="en-GB"/>
        </w:rPr>
        <w:t xml:space="preserve"> WAO.</w:t>
      </w:r>
    </w:p>
    <w:p w14:paraId="528774D9" w14:textId="77777777" w:rsidR="00351EA7" w:rsidRPr="001C6A2D" w:rsidRDefault="00351EA7" w:rsidP="00BA44A6">
      <w:pPr>
        <w:pStyle w:val="ListParagraph"/>
        <w:numPr>
          <w:ilvl w:val="1"/>
          <w:numId w:val="31"/>
        </w:numPr>
        <w:spacing w:before="100" w:beforeAutospacing="1" w:after="100" w:afterAutospacing="1" w:line="300" w:lineRule="atLeast"/>
        <w:rPr>
          <w:rFonts w:eastAsia="Times New Roman" w:cs="Arial"/>
          <w:lang w:eastAsia="en-GB"/>
        </w:rPr>
      </w:pPr>
      <w:r w:rsidRPr="001C6A2D">
        <w:rPr>
          <w:rFonts w:eastAsia="Times New Roman" w:cs="Arial"/>
          <w:b/>
          <w:bCs/>
          <w:lang w:eastAsia="en-GB"/>
        </w:rPr>
        <w:t>Categories of personal data</w:t>
      </w:r>
    </w:p>
    <w:p w14:paraId="319A8D89" w14:textId="77777777" w:rsidR="00351EA7" w:rsidRPr="001C6A2D" w:rsidRDefault="00351EA7" w:rsidP="00351EA7">
      <w:pPr>
        <w:spacing w:before="100" w:beforeAutospacing="1" w:after="100" w:afterAutospacing="1" w:line="300" w:lineRule="atLeast"/>
        <w:contextualSpacing/>
        <w:rPr>
          <w:rFonts w:eastAsia="Times New Roman" w:cs="Arial"/>
          <w:lang w:eastAsia="en-GB"/>
        </w:rPr>
      </w:pPr>
      <w:r>
        <w:rPr>
          <w:rFonts w:eastAsia="Times New Roman" w:cs="Arial"/>
          <w:lang w:eastAsia="en-GB"/>
        </w:rPr>
        <w:t>The categories of personal data comprise:</w:t>
      </w:r>
    </w:p>
    <w:p w14:paraId="11349F68" w14:textId="77777777" w:rsidR="00351EA7" w:rsidRPr="005A4A35" w:rsidRDefault="00351EA7" w:rsidP="00BA44A6">
      <w:pPr>
        <w:numPr>
          <w:ilvl w:val="0"/>
          <w:numId w:val="28"/>
        </w:numPr>
        <w:spacing w:before="100" w:beforeAutospacing="1" w:after="100" w:afterAutospacing="1" w:line="300" w:lineRule="atLeast"/>
        <w:rPr>
          <w:rFonts w:eastAsia="Times New Roman" w:cs="Arial"/>
          <w:lang w:eastAsia="en-GB"/>
        </w:rPr>
      </w:pPr>
      <w:r>
        <w:rPr>
          <w:rFonts w:eastAsia="Times New Roman" w:cs="Arial"/>
          <w:lang w:eastAsia="en-GB"/>
        </w:rPr>
        <w:t>n</w:t>
      </w:r>
      <w:r w:rsidRPr="005A4A35">
        <w:rPr>
          <w:rFonts w:eastAsia="Times New Roman" w:cs="Arial"/>
          <w:lang w:eastAsia="en-GB"/>
        </w:rPr>
        <w:t>ame, work email address, role, grade, team or directorate (where required for survey segmentation</w:t>
      </w:r>
      <w:proofErr w:type="gramStart"/>
      <w:r w:rsidRPr="005A4A35">
        <w:rPr>
          <w:rFonts w:eastAsia="Times New Roman" w:cs="Arial"/>
          <w:lang w:eastAsia="en-GB"/>
        </w:rPr>
        <w:t>);</w:t>
      </w:r>
      <w:proofErr w:type="gramEnd"/>
    </w:p>
    <w:p w14:paraId="2AD41C12" w14:textId="77777777" w:rsidR="00351EA7" w:rsidRPr="005A4A35" w:rsidRDefault="00351EA7" w:rsidP="00BA44A6">
      <w:pPr>
        <w:numPr>
          <w:ilvl w:val="0"/>
          <w:numId w:val="28"/>
        </w:numPr>
        <w:spacing w:before="100" w:beforeAutospacing="1" w:after="100" w:afterAutospacing="1" w:line="300" w:lineRule="atLeast"/>
        <w:rPr>
          <w:rFonts w:eastAsia="Times New Roman" w:cs="Arial"/>
          <w:lang w:eastAsia="en-GB"/>
        </w:rPr>
      </w:pPr>
      <w:r>
        <w:rPr>
          <w:rFonts w:eastAsia="Times New Roman" w:cs="Arial"/>
          <w:lang w:eastAsia="en-GB"/>
        </w:rPr>
        <w:t>s</w:t>
      </w:r>
      <w:r w:rsidRPr="005A4A35">
        <w:rPr>
          <w:rFonts w:eastAsia="Times New Roman" w:cs="Arial"/>
          <w:lang w:eastAsia="en-GB"/>
        </w:rPr>
        <w:t xml:space="preserve">urvey responses, including opinions and </w:t>
      </w:r>
      <w:proofErr w:type="gramStart"/>
      <w:r w:rsidRPr="005A4A35">
        <w:rPr>
          <w:rFonts w:eastAsia="Times New Roman" w:cs="Arial"/>
          <w:lang w:eastAsia="en-GB"/>
        </w:rPr>
        <w:t>feedback;</w:t>
      </w:r>
      <w:proofErr w:type="gramEnd"/>
    </w:p>
    <w:p w14:paraId="2645965D" w14:textId="77777777" w:rsidR="00351EA7" w:rsidRPr="005A4A35" w:rsidRDefault="00351EA7" w:rsidP="00BA44A6">
      <w:pPr>
        <w:numPr>
          <w:ilvl w:val="0"/>
          <w:numId w:val="28"/>
        </w:numPr>
        <w:spacing w:before="100" w:beforeAutospacing="1" w:after="100" w:afterAutospacing="1" w:line="300" w:lineRule="atLeast"/>
        <w:rPr>
          <w:rFonts w:eastAsia="Times New Roman" w:cs="Arial"/>
          <w:lang w:eastAsia="en-GB"/>
        </w:rPr>
      </w:pPr>
      <w:r>
        <w:rPr>
          <w:rFonts w:eastAsia="Times New Roman" w:cs="Arial"/>
          <w:lang w:eastAsia="en-GB"/>
        </w:rPr>
        <w:t>m</w:t>
      </w:r>
      <w:r w:rsidRPr="005A4A35">
        <w:rPr>
          <w:rFonts w:eastAsia="Times New Roman" w:cs="Arial"/>
          <w:lang w:eastAsia="en-GB"/>
        </w:rPr>
        <w:t>etadata relating to survey participation.</w:t>
      </w:r>
    </w:p>
    <w:p w14:paraId="56A62D9F" w14:textId="77777777" w:rsidR="00351EA7" w:rsidRPr="005A4A35" w:rsidRDefault="00351EA7" w:rsidP="00351EA7">
      <w:p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4.3 </w:t>
      </w:r>
      <w:r w:rsidRPr="005A4A35">
        <w:rPr>
          <w:rFonts w:eastAsia="Times New Roman" w:cs="Arial"/>
          <w:b/>
          <w:bCs/>
          <w:lang w:eastAsia="en-GB"/>
        </w:rPr>
        <w:t xml:space="preserve">Special </w:t>
      </w:r>
      <w:r>
        <w:rPr>
          <w:rFonts w:eastAsia="Times New Roman" w:cs="Arial"/>
          <w:b/>
          <w:bCs/>
          <w:lang w:eastAsia="en-GB"/>
        </w:rPr>
        <w:t>c</w:t>
      </w:r>
      <w:r w:rsidRPr="005A4A35">
        <w:rPr>
          <w:rFonts w:eastAsia="Times New Roman" w:cs="Arial"/>
          <w:b/>
          <w:bCs/>
          <w:lang w:eastAsia="en-GB"/>
        </w:rPr>
        <w:t xml:space="preserve">ategory </w:t>
      </w:r>
      <w:r>
        <w:rPr>
          <w:rFonts w:eastAsia="Times New Roman" w:cs="Arial"/>
          <w:b/>
          <w:bCs/>
          <w:lang w:eastAsia="en-GB"/>
        </w:rPr>
        <w:t>d</w:t>
      </w:r>
      <w:r w:rsidRPr="005A4A35">
        <w:rPr>
          <w:rFonts w:eastAsia="Times New Roman" w:cs="Arial"/>
          <w:b/>
          <w:bCs/>
          <w:lang w:eastAsia="en-GB"/>
        </w:rPr>
        <w:t>ata</w:t>
      </w:r>
      <w:r w:rsidRPr="005A4A35">
        <w:rPr>
          <w:rFonts w:eastAsia="Times New Roman" w:cs="Arial"/>
          <w:lang w:eastAsia="en-GB"/>
        </w:rPr>
        <w:br/>
        <w:t xml:space="preserve">Survey responses may include </w:t>
      </w:r>
      <w:r w:rsidRPr="001C6A2D">
        <w:rPr>
          <w:rFonts w:eastAsia="Times New Roman" w:cs="Arial"/>
          <w:lang w:eastAsia="en-GB"/>
        </w:rPr>
        <w:t>special category personal data</w:t>
      </w:r>
      <w:r w:rsidRPr="005A4A35">
        <w:rPr>
          <w:rFonts w:eastAsia="Times New Roman" w:cs="Arial"/>
          <w:lang w:eastAsia="en-GB"/>
        </w:rPr>
        <w:t xml:space="preserve"> (for example, information relating to health or trades union activity). Such data may only be processed where necessary for the purpose of providing staff survey services to the WAO and for no other purpose.</w:t>
      </w:r>
    </w:p>
    <w:p w14:paraId="403123AC" w14:textId="77777777" w:rsidR="00351EA7" w:rsidRPr="005A4A35" w:rsidRDefault="00351EA7" w:rsidP="00351EA7">
      <w:pPr>
        <w:spacing w:before="100" w:beforeAutospacing="1" w:after="100" w:afterAutospacing="1" w:line="300" w:lineRule="atLeast"/>
        <w:outlineLvl w:val="1"/>
        <w:rPr>
          <w:rFonts w:eastAsia="Times New Roman" w:cs="Arial"/>
          <w:b/>
          <w:bCs/>
          <w:lang w:eastAsia="en-GB"/>
        </w:rPr>
      </w:pPr>
      <w:r>
        <w:rPr>
          <w:rFonts w:eastAsia="Times New Roman" w:cs="Arial"/>
          <w:b/>
          <w:bCs/>
          <w:lang w:eastAsia="en-GB"/>
        </w:rPr>
        <w:t>5</w:t>
      </w:r>
      <w:r w:rsidRPr="005A4A35">
        <w:rPr>
          <w:rFonts w:eastAsia="Times New Roman" w:cs="Arial"/>
          <w:b/>
          <w:bCs/>
          <w:lang w:eastAsia="en-GB"/>
        </w:rPr>
        <w:t xml:space="preserve">. Prohibition on AI </w:t>
      </w:r>
      <w:r>
        <w:rPr>
          <w:rFonts w:eastAsia="Times New Roman" w:cs="Arial"/>
          <w:b/>
          <w:bCs/>
          <w:lang w:eastAsia="en-GB"/>
        </w:rPr>
        <w:t xml:space="preserve">Training </w:t>
      </w:r>
      <w:r w:rsidRPr="005A4A35">
        <w:rPr>
          <w:rFonts w:eastAsia="Times New Roman" w:cs="Arial"/>
          <w:b/>
          <w:bCs/>
          <w:lang w:eastAsia="en-GB"/>
        </w:rPr>
        <w:t>and Secondary Use</w:t>
      </w:r>
    </w:p>
    <w:p w14:paraId="38326171" w14:textId="77777777" w:rsidR="00351EA7" w:rsidRPr="005A4A35" w:rsidRDefault="00351EA7" w:rsidP="00351EA7">
      <w:pPr>
        <w:spacing w:before="100" w:beforeAutospacing="1" w:after="100" w:afterAutospacing="1" w:line="300" w:lineRule="atLeast"/>
        <w:contextualSpacing/>
        <w:rPr>
          <w:rFonts w:eastAsia="Times New Roman" w:cs="Arial"/>
          <w:lang w:eastAsia="en-GB"/>
        </w:rPr>
      </w:pPr>
      <w:r>
        <w:rPr>
          <w:rFonts w:eastAsia="Times New Roman" w:cs="Arial"/>
          <w:lang w:eastAsia="en-GB"/>
        </w:rPr>
        <w:t>5</w:t>
      </w:r>
      <w:r w:rsidRPr="005A4A35">
        <w:rPr>
          <w:rFonts w:eastAsia="Times New Roman" w:cs="Arial"/>
          <w:lang w:eastAsia="en-GB"/>
        </w:rPr>
        <w:t xml:space="preserve">.1 </w:t>
      </w:r>
      <w:r>
        <w:rPr>
          <w:rFonts w:eastAsia="Times New Roman" w:cs="Arial"/>
          <w:b/>
          <w:bCs/>
          <w:lang w:eastAsia="en-GB"/>
        </w:rPr>
        <w:t>Use of Artificial Intelligence (AI) and p</w:t>
      </w:r>
      <w:r w:rsidRPr="005A4A35">
        <w:rPr>
          <w:rFonts w:eastAsia="Times New Roman" w:cs="Arial"/>
          <w:b/>
          <w:bCs/>
          <w:lang w:eastAsia="en-GB"/>
        </w:rPr>
        <w:t xml:space="preserve">rohibition on AI Training and </w:t>
      </w:r>
      <w:r>
        <w:rPr>
          <w:rFonts w:eastAsia="Times New Roman" w:cs="Arial"/>
          <w:b/>
          <w:bCs/>
          <w:lang w:eastAsia="en-GB"/>
        </w:rPr>
        <w:t>m</w:t>
      </w:r>
      <w:r w:rsidRPr="005A4A35">
        <w:rPr>
          <w:rFonts w:eastAsia="Times New Roman" w:cs="Arial"/>
          <w:b/>
          <w:bCs/>
          <w:lang w:eastAsia="en-GB"/>
        </w:rPr>
        <w:t xml:space="preserve">odel </w:t>
      </w:r>
      <w:r>
        <w:rPr>
          <w:rFonts w:eastAsia="Times New Roman" w:cs="Arial"/>
          <w:b/>
          <w:bCs/>
          <w:lang w:eastAsia="en-GB"/>
        </w:rPr>
        <w:t>d</w:t>
      </w:r>
      <w:r w:rsidRPr="005A4A35">
        <w:rPr>
          <w:rFonts w:eastAsia="Times New Roman" w:cs="Arial"/>
          <w:b/>
          <w:bCs/>
          <w:lang w:eastAsia="en-GB"/>
        </w:rPr>
        <w:t>evelopment</w:t>
      </w:r>
      <w:r w:rsidRPr="005A4A35">
        <w:rPr>
          <w:rFonts w:eastAsia="Times New Roman" w:cs="Arial"/>
          <w:lang w:eastAsia="en-GB"/>
        </w:rPr>
        <w:br/>
        <w:t xml:space="preserve">The </w:t>
      </w:r>
      <w:r>
        <w:rPr>
          <w:rFonts w:eastAsia="Times New Roman" w:cs="Arial"/>
          <w:lang w:eastAsia="en-GB"/>
        </w:rPr>
        <w:t>p</w:t>
      </w:r>
      <w:r w:rsidRPr="005A4A35">
        <w:rPr>
          <w:rFonts w:eastAsia="Times New Roman" w:cs="Arial"/>
          <w:lang w:eastAsia="en-GB"/>
        </w:rPr>
        <w:t xml:space="preserve">rocessor </w:t>
      </w:r>
      <w:r>
        <w:rPr>
          <w:rFonts w:eastAsia="Times New Roman" w:cs="Arial"/>
          <w:lang w:eastAsia="en-GB"/>
        </w:rPr>
        <w:t xml:space="preserve">may use AI tools to assist in undertaking the processing but </w:t>
      </w:r>
      <w:r w:rsidRPr="005A4A35">
        <w:rPr>
          <w:rFonts w:eastAsia="Times New Roman" w:cs="Arial"/>
          <w:lang w:eastAsia="en-GB"/>
        </w:rPr>
        <w:t>shall not, and shall ensure that its staff and sub</w:t>
      </w:r>
      <w:r w:rsidRPr="005A4A35">
        <w:rPr>
          <w:rFonts w:eastAsia="Times New Roman" w:cs="Arial"/>
          <w:lang w:eastAsia="en-GB"/>
        </w:rPr>
        <w:noBreakHyphen/>
        <w:t>processors do not:</w:t>
      </w:r>
    </w:p>
    <w:p w14:paraId="7FD0EB5D" w14:textId="77777777" w:rsidR="00351EA7" w:rsidRPr="005A4A35" w:rsidRDefault="00351EA7" w:rsidP="00BA44A6">
      <w:pPr>
        <w:numPr>
          <w:ilvl w:val="0"/>
          <w:numId w:val="29"/>
        </w:num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Use </w:t>
      </w:r>
      <w:r>
        <w:rPr>
          <w:rFonts w:eastAsia="Times New Roman" w:cs="Arial"/>
          <w:lang w:eastAsia="en-GB"/>
        </w:rPr>
        <w:t>p</w:t>
      </w:r>
      <w:r w:rsidRPr="005A4A35">
        <w:rPr>
          <w:rFonts w:eastAsia="Times New Roman" w:cs="Arial"/>
          <w:lang w:eastAsia="en-GB"/>
        </w:rPr>
        <w:t xml:space="preserve">ersonal </w:t>
      </w:r>
      <w:r>
        <w:rPr>
          <w:rFonts w:eastAsia="Times New Roman" w:cs="Arial"/>
          <w:lang w:eastAsia="en-GB"/>
        </w:rPr>
        <w:t>d</w:t>
      </w:r>
      <w:r w:rsidRPr="005A4A35">
        <w:rPr>
          <w:rFonts w:eastAsia="Times New Roman" w:cs="Arial"/>
          <w:lang w:eastAsia="en-GB"/>
        </w:rPr>
        <w:t>ata for the training, fine</w:t>
      </w:r>
      <w:r w:rsidRPr="005A4A35">
        <w:rPr>
          <w:rFonts w:eastAsia="Times New Roman" w:cs="Arial"/>
          <w:lang w:eastAsia="en-GB"/>
        </w:rPr>
        <w:noBreakHyphen/>
        <w:t xml:space="preserve">tuning, testing or validation of </w:t>
      </w:r>
      <w:r>
        <w:rPr>
          <w:rFonts w:eastAsia="Times New Roman" w:cs="Arial"/>
          <w:lang w:eastAsia="en-GB"/>
        </w:rPr>
        <w:t>AI</w:t>
      </w:r>
      <w:r w:rsidRPr="005A4A35">
        <w:rPr>
          <w:rFonts w:eastAsia="Times New Roman" w:cs="Arial"/>
          <w:lang w:eastAsia="en-GB"/>
        </w:rPr>
        <w:t xml:space="preserve"> or machine learning </w:t>
      </w:r>
      <w:proofErr w:type="gramStart"/>
      <w:r w:rsidRPr="005A4A35">
        <w:rPr>
          <w:rFonts w:eastAsia="Times New Roman" w:cs="Arial"/>
          <w:lang w:eastAsia="en-GB"/>
        </w:rPr>
        <w:t>models;</w:t>
      </w:r>
      <w:proofErr w:type="gramEnd"/>
    </w:p>
    <w:p w14:paraId="0CE23B49" w14:textId="77777777" w:rsidR="00351EA7" w:rsidRPr="005A4A35" w:rsidRDefault="00351EA7" w:rsidP="00BA44A6">
      <w:pPr>
        <w:numPr>
          <w:ilvl w:val="0"/>
          <w:numId w:val="29"/>
        </w:num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Use </w:t>
      </w:r>
      <w:r>
        <w:rPr>
          <w:rFonts w:eastAsia="Times New Roman" w:cs="Arial"/>
          <w:lang w:eastAsia="en-GB"/>
        </w:rPr>
        <w:t>p</w:t>
      </w:r>
      <w:r w:rsidRPr="005A4A35">
        <w:rPr>
          <w:rFonts w:eastAsia="Times New Roman" w:cs="Arial"/>
          <w:lang w:eastAsia="en-GB"/>
        </w:rPr>
        <w:t xml:space="preserve">ersonal </w:t>
      </w:r>
      <w:r>
        <w:rPr>
          <w:rFonts w:eastAsia="Times New Roman" w:cs="Arial"/>
          <w:lang w:eastAsia="en-GB"/>
        </w:rPr>
        <w:t>d</w:t>
      </w:r>
      <w:r w:rsidRPr="005A4A35">
        <w:rPr>
          <w:rFonts w:eastAsia="Times New Roman" w:cs="Arial"/>
          <w:lang w:eastAsia="en-GB"/>
        </w:rPr>
        <w:t>ata to improve algorithms, automated tools, large language models or analytics products; or</w:t>
      </w:r>
    </w:p>
    <w:p w14:paraId="5E091398" w14:textId="77777777" w:rsidR="00351EA7" w:rsidRPr="005A4A35" w:rsidRDefault="00351EA7" w:rsidP="00BA44A6">
      <w:pPr>
        <w:numPr>
          <w:ilvl w:val="0"/>
          <w:numId w:val="29"/>
        </w:num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Combine </w:t>
      </w:r>
      <w:r>
        <w:rPr>
          <w:rFonts w:eastAsia="Times New Roman" w:cs="Arial"/>
          <w:lang w:eastAsia="en-GB"/>
        </w:rPr>
        <w:t>p</w:t>
      </w:r>
      <w:r w:rsidRPr="005A4A35">
        <w:rPr>
          <w:rFonts w:eastAsia="Times New Roman" w:cs="Arial"/>
          <w:lang w:eastAsia="en-GB"/>
        </w:rPr>
        <w:t xml:space="preserve">ersonal </w:t>
      </w:r>
      <w:r>
        <w:rPr>
          <w:rFonts w:eastAsia="Times New Roman" w:cs="Arial"/>
          <w:lang w:eastAsia="en-GB"/>
        </w:rPr>
        <w:t>d</w:t>
      </w:r>
      <w:r w:rsidRPr="005A4A35">
        <w:rPr>
          <w:rFonts w:eastAsia="Times New Roman" w:cs="Arial"/>
          <w:lang w:eastAsia="en-GB"/>
        </w:rPr>
        <w:t>ata with other datasets for AI</w:t>
      </w:r>
      <w:r>
        <w:rPr>
          <w:rFonts w:eastAsia="Times New Roman" w:cs="Arial"/>
          <w:lang w:eastAsia="en-GB"/>
        </w:rPr>
        <w:t xml:space="preserve"> training and model development</w:t>
      </w:r>
      <w:r w:rsidRPr="005A4A35">
        <w:rPr>
          <w:rFonts w:eastAsia="Times New Roman" w:cs="Arial"/>
          <w:lang w:eastAsia="en-GB"/>
        </w:rPr>
        <w:noBreakHyphen/>
        <w:t>related purposes.</w:t>
      </w:r>
    </w:p>
    <w:p w14:paraId="1D419147" w14:textId="77777777" w:rsidR="00351EA7" w:rsidRPr="005A4A35" w:rsidRDefault="00351EA7" w:rsidP="00351EA7">
      <w:pPr>
        <w:spacing w:before="100" w:beforeAutospacing="1" w:after="100" w:afterAutospacing="1" w:line="300" w:lineRule="atLeast"/>
        <w:contextualSpacing/>
        <w:rPr>
          <w:rFonts w:eastAsia="Times New Roman" w:cs="Arial"/>
          <w:lang w:eastAsia="en-GB"/>
        </w:rPr>
      </w:pPr>
      <w:r>
        <w:rPr>
          <w:rFonts w:eastAsia="Times New Roman" w:cs="Arial"/>
          <w:lang w:eastAsia="en-GB"/>
        </w:rPr>
        <w:lastRenderedPageBreak/>
        <w:t>5</w:t>
      </w:r>
      <w:r w:rsidRPr="005A4A35">
        <w:rPr>
          <w:rFonts w:eastAsia="Times New Roman" w:cs="Arial"/>
          <w:lang w:eastAsia="en-GB"/>
        </w:rPr>
        <w:t xml:space="preserve">.2 </w:t>
      </w:r>
      <w:r w:rsidRPr="005A4A35">
        <w:rPr>
          <w:rFonts w:eastAsia="Times New Roman" w:cs="Arial"/>
          <w:b/>
          <w:bCs/>
          <w:lang w:eastAsia="en-GB"/>
        </w:rPr>
        <w:t xml:space="preserve">No </w:t>
      </w:r>
      <w:r>
        <w:rPr>
          <w:rFonts w:eastAsia="Times New Roman" w:cs="Arial"/>
          <w:b/>
          <w:bCs/>
          <w:lang w:eastAsia="en-GB"/>
        </w:rPr>
        <w:t>s</w:t>
      </w:r>
      <w:r w:rsidRPr="005A4A35">
        <w:rPr>
          <w:rFonts w:eastAsia="Times New Roman" w:cs="Arial"/>
          <w:b/>
          <w:bCs/>
          <w:lang w:eastAsia="en-GB"/>
        </w:rPr>
        <w:t xml:space="preserve">econdary or </w:t>
      </w:r>
      <w:r>
        <w:rPr>
          <w:rFonts w:eastAsia="Times New Roman" w:cs="Arial"/>
          <w:b/>
          <w:bCs/>
          <w:lang w:eastAsia="en-GB"/>
        </w:rPr>
        <w:t>c</w:t>
      </w:r>
      <w:r w:rsidRPr="005A4A35">
        <w:rPr>
          <w:rFonts w:eastAsia="Times New Roman" w:cs="Arial"/>
          <w:b/>
          <w:bCs/>
          <w:lang w:eastAsia="en-GB"/>
        </w:rPr>
        <w:t xml:space="preserve">ommercial </w:t>
      </w:r>
      <w:r>
        <w:rPr>
          <w:rFonts w:eastAsia="Times New Roman" w:cs="Arial"/>
          <w:b/>
          <w:bCs/>
          <w:lang w:eastAsia="en-GB"/>
        </w:rPr>
        <w:t>u</w:t>
      </w:r>
      <w:r w:rsidRPr="005A4A35">
        <w:rPr>
          <w:rFonts w:eastAsia="Times New Roman" w:cs="Arial"/>
          <w:b/>
          <w:bCs/>
          <w:lang w:eastAsia="en-GB"/>
        </w:rPr>
        <w:t>se</w:t>
      </w:r>
      <w:r w:rsidRPr="005A4A35">
        <w:rPr>
          <w:rFonts w:eastAsia="Times New Roman" w:cs="Arial"/>
          <w:lang w:eastAsia="en-GB"/>
        </w:rPr>
        <w:br/>
        <w:t>Personal Data shall not be:</w:t>
      </w:r>
    </w:p>
    <w:p w14:paraId="776F0936" w14:textId="77777777" w:rsidR="00351EA7" w:rsidRPr="005A4A35" w:rsidRDefault="00351EA7" w:rsidP="00BA44A6">
      <w:pPr>
        <w:numPr>
          <w:ilvl w:val="0"/>
          <w:numId w:val="30"/>
        </w:numPr>
        <w:spacing w:before="100" w:beforeAutospacing="1" w:after="100" w:afterAutospacing="1" w:line="300" w:lineRule="atLeast"/>
        <w:rPr>
          <w:rFonts w:eastAsia="Times New Roman" w:cs="Arial"/>
          <w:lang w:eastAsia="en-GB"/>
        </w:rPr>
      </w:pPr>
      <w:r w:rsidRPr="005A4A35">
        <w:rPr>
          <w:rFonts w:eastAsia="Times New Roman" w:cs="Arial"/>
          <w:lang w:eastAsia="en-GB"/>
        </w:rPr>
        <w:t>Used for marketing or promotional purposes; or</w:t>
      </w:r>
    </w:p>
    <w:p w14:paraId="79C15433" w14:textId="77777777" w:rsidR="00351EA7" w:rsidRPr="005A4A35" w:rsidRDefault="00351EA7" w:rsidP="00BA44A6">
      <w:pPr>
        <w:numPr>
          <w:ilvl w:val="0"/>
          <w:numId w:val="30"/>
        </w:numPr>
        <w:spacing w:before="100" w:beforeAutospacing="1" w:after="100" w:afterAutospacing="1" w:line="300" w:lineRule="atLeast"/>
        <w:ind w:left="714" w:hanging="357"/>
        <w:contextualSpacing/>
        <w:rPr>
          <w:rFonts w:eastAsia="Times New Roman" w:cs="Arial"/>
          <w:lang w:eastAsia="en-GB"/>
        </w:rPr>
      </w:pPr>
      <w:r w:rsidRPr="005A4A35">
        <w:rPr>
          <w:rFonts w:eastAsia="Times New Roman" w:cs="Arial"/>
          <w:lang w:eastAsia="en-GB"/>
        </w:rPr>
        <w:t>Shared with any third party except as permitted under this Schedule.</w:t>
      </w:r>
    </w:p>
    <w:p w14:paraId="08C824D6" w14:textId="77777777" w:rsidR="00351EA7" w:rsidRPr="005A4A35" w:rsidRDefault="00351EA7" w:rsidP="00351EA7">
      <w:p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These prohibitions apply </w:t>
      </w:r>
      <w:r w:rsidRPr="005A4A35">
        <w:rPr>
          <w:rFonts w:eastAsia="Times New Roman" w:cs="Arial"/>
          <w:b/>
          <w:bCs/>
          <w:lang w:eastAsia="en-GB"/>
        </w:rPr>
        <w:t>during and after</w:t>
      </w:r>
      <w:r w:rsidRPr="005A4A35">
        <w:rPr>
          <w:rFonts w:eastAsia="Times New Roman" w:cs="Arial"/>
          <w:lang w:eastAsia="en-GB"/>
        </w:rPr>
        <w:t xml:space="preserve"> the term of the Contract.</w:t>
      </w:r>
    </w:p>
    <w:p w14:paraId="0139E669" w14:textId="77777777" w:rsidR="00351EA7" w:rsidRPr="005A4A35" w:rsidRDefault="00351EA7" w:rsidP="00351EA7">
      <w:pPr>
        <w:spacing w:before="100" w:beforeAutospacing="1" w:after="100" w:afterAutospacing="1" w:line="300" w:lineRule="atLeast"/>
        <w:outlineLvl w:val="1"/>
        <w:rPr>
          <w:rFonts w:eastAsia="Times New Roman" w:cs="Arial"/>
          <w:b/>
          <w:bCs/>
          <w:lang w:eastAsia="en-GB"/>
        </w:rPr>
      </w:pPr>
      <w:r>
        <w:rPr>
          <w:rFonts w:eastAsia="Times New Roman" w:cs="Arial"/>
          <w:b/>
          <w:bCs/>
          <w:lang w:eastAsia="en-GB"/>
        </w:rPr>
        <w:t>6</w:t>
      </w:r>
      <w:r w:rsidRPr="005A4A35">
        <w:rPr>
          <w:rFonts w:eastAsia="Times New Roman" w:cs="Arial"/>
          <w:b/>
          <w:bCs/>
          <w:lang w:eastAsia="en-GB"/>
        </w:rPr>
        <w:t>. Conflict</w:t>
      </w:r>
    </w:p>
    <w:p w14:paraId="2548F442" w14:textId="77777777" w:rsidR="00351EA7" w:rsidRDefault="00351EA7" w:rsidP="00351EA7">
      <w:pPr>
        <w:spacing w:before="100" w:beforeAutospacing="1" w:after="100" w:afterAutospacing="1" w:line="300" w:lineRule="atLeast"/>
        <w:rPr>
          <w:rFonts w:eastAsia="Times New Roman" w:cs="Arial"/>
          <w:lang w:eastAsia="en-GB"/>
        </w:rPr>
      </w:pPr>
      <w:r w:rsidRPr="005A4A35">
        <w:rPr>
          <w:rFonts w:eastAsia="Times New Roman" w:cs="Arial"/>
          <w:lang w:eastAsia="en-GB"/>
        </w:rPr>
        <w:t xml:space="preserve">In the event of conflict between this Schedule and any other provision of the Contract, </w:t>
      </w:r>
      <w:r w:rsidRPr="005A4A35">
        <w:rPr>
          <w:rFonts w:eastAsia="Times New Roman" w:cs="Arial"/>
          <w:b/>
          <w:bCs/>
          <w:lang w:eastAsia="en-GB"/>
        </w:rPr>
        <w:t>this Schedule shall prevail in relation to Personal Data processing</w:t>
      </w:r>
      <w:r w:rsidRPr="005A4A35">
        <w:rPr>
          <w:rFonts w:eastAsia="Times New Roman" w:cs="Arial"/>
          <w:lang w:eastAsia="en-GB"/>
        </w:rPr>
        <w:t>.</w:t>
      </w:r>
    </w:p>
    <w:p w14:paraId="4503F1EF" w14:textId="77777777" w:rsidR="00243215" w:rsidRPr="005A4A35" w:rsidRDefault="00243215" w:rsidP="00351EA7">
      <w:pPr>
        <w:spacing w:before="100" w:beforeAutospacing="1" w:after="100" w:afterAutospacing="1" w:line="300" w:lineRule="atLeast"/>
        <w:rPr>
          <w:rFonts w:eastAsia="Times New Roman" w:cs="Arial"/>
          <w:lang w:eastAsia="en-GB"/>
        </w:rPr>
      </w:pPr>
    </w:p>
    <w:p w14:paraId="57FC53F7" w14:textId="77777777" w:rsidR="003B26C3" w:rsidRDefault="003B26C3" w:rsidP="0004382D">
      <w:pPr>
        <w:sectPr w:rsidR="003B26C3" w:rsidSect="00307420">
          <w:headerReference w:type="even" r:id="rId31"/>
          <w:headerReference w:type="default" r:id="rId32"/>
          <w:headerReference w:type="first" r:id="rId33"/>
          <w:pgSz w:w="11906" w:h="16838"/>
          <w:pgMar w:top="2835" w:right="3119" w:bottom="1440" w:left="851" w:header="709" w:footer="709" w:gutter="0"/>
          <w:cols w:space="708"/>
          <w:titlePg/>
          <w:docGrid w:linePitch="360"/>
        </w:sectPr>
      </w:pPr>
    </w:p>
    <w:p w14:paraId="062E1907" w14:textId="77777777" w:rsidR="00A86256" w:rsidRDefault="00A86256" w:rsidP="009C1864">
      <w:pPr>
        <w:spacing w:before="0" w:after="0" w:line="240" w:lineRule="auto"/>
      </w:pPr>
    </w:p>
    <w:sectPr w:rsidR="00A86256" w:rsidSect="0060377E">
      <w:headerReference w:type="even" r:id="rId34"/>
      <w:headerReference w:type="default" r:id="rId35"/>
      <w:headerReference w:type="first" r:id="rId36"/>
      <w:footerReference w:type="first" r:id="rId37"/>
      <w:type w:val="evenPage"/>
      <w:pgSz w:w="11906" w:h="16838"/>
      <w:pgMar w:top="10915" w:right="3119" w:bottom="1440" w:left="851"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C11F6B4" w14:textId="77777777" w:rsidR="00397FE4" w:rsidRDefault="00397FE4" w:rsidP="0004382D">
      <w:r>
        <w:separator/>
      </w:r>
    </w:p>
    <w:p w14:paraId="18321E0D" w14:textId="77777777" w:rsidR="00397FE4" w:rsidRDefault="00397FE4" w:rsidP="0004382D"/>
  </w:endnote>
  <w:endnote w:type="continuationSeparator" w:id="0">
    <w:p w14:paraId="7F30DF2F" w14:textId="77777777" w:rsidR="00397FE4" w:rsidRDefault="00397FE4" w:rsidP="0004382D">
      <w:r>
        <w:continuationSeparator/>
      </w:r>
    </w:p>
    <w:p w14:paraId="10EF15D9" w14:textId="77777777" w:rsidR="00397FE4" w:rsidRDefault="00397FE4" w:rsidP="0004382D"/>
  </w:endnote>
  <w:endnote w:type="continuationNotice" w:id="1">
    <w:p w14:paraId="2AD1F494" w14:textId="77777777" w:rsidR="00397FE4" w:rsidRDefault="00397FE4">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990684" w14:textId="6326B01F" w:rsidR="00FD6ACC" w:rsidRPr="00692465" w:rsidRDefault="00FD6ACC" w:rsidP="00692465">
    <w:pPr>
      <w:pStyle w:val="Footer"/>
    </w:pPr>
    <w:r>
      <w:t xml:space="preserve">Page </w:t>
    </w:r>
    <w:r>
      <w:fldChar w:fldCharType="begin"/>
    </w:r>
    <w:r>
      <w:instrText xml:space="preserve"> PAGE  \* Arabic  \* MERGEFORMAT </w:instrText>
    </w:r>
    <w:r>
      <w:fldChar w:fldCharType="separate"/>
    </w:r>
    <w:r>
      <w:rPr>
        <w:noProof/>
      </w:rPr>
      <w:t>8</w:t>
    </w:r>
    <w:r>
      <w:fldChar w:fldCharType="end"/>
    </w:r>
    <w:r>
      <w:t xml:space="preserve"> of </w:t>
    </w:r>
    <w:fldSimple w:instr="NUMPAGES  \* Arabic  \* MERGEFORMAT">
      <w:r>
        <w:rPr>
          <w:noProof/>
        </w:rPr>
        <w:t>9</w:t>
      </w:r>
    </w:fldSimple>
    <w:r w:rsidRPr="00BB6173">
      <w:t xml:space="preserve"> -</w:t>
    </w:r>
    <w:r>
      <w:t xml:space="preserve"> </w:t>
    </w:r>
    <w:fldSimple w:instr="STYLEREF  &quot;Heading 1&quot;  \* MERGEFORMAT">
      <w:r w:rsidR="00A647B1">
        <w:rPr>
          <w:noProof/>
        </w:rPr>
        <w:t>Invitation to tender for Audit Wales staff surveys software provision</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7F1979" w14:textId="52439C76" w:rsidR="00FD6ACC" w:rsidRPr="00E2764F" w:rsidRDefault="00FD6ACC" w:rsidP="00E2764F">
    <w:pPr>
      <w:pStyle w:val="Footer"/>
    </w:pPr>
    <w:r>
      <w:t xml:space="preserve">Page </w:t>
    </w:r>
    <w:r>
      <w:fldChar w:fldCharType="begin"/>
    </w:r>
    <w:r>
      <w:instrText xml:space="preserve"> PAGE  \* Arabic  \* MERGEFORMAT </w:instrText>
    </w:r>
    <w:r>
      <w:fldChar w:fldCharType="separate"/>
    </w:r>
    <w:r>
      <w:rPr>
        <w:noProof/>
      </w:rPr>
      <w:t>9</w:t>
    </w:r>
    <w:r>
      <w:fldChar w:fldCharType="end"/>
    </w:r>
    <w:r>
      <w:t xml:space="preserve"> of </w:t>
    </w:r>
    <w:fldSimple w:instr="NUMPAGES  \* Arabic  \* MERGEFORMAT">
      <w:r>
        <w:rPr>
          <w:noProof/>
        </w:rPr>
        <w:t>9</w:t>
      </w:r>
    </w:fldSimple>
    <w:r w:rsidRPr="00BB6173">
      <w:t xml:space="preserve"> -</w:t>
    </w:r>
    <w:r>
      <w:t xml:space="preserve"> </w:t>
    </w:r>
    <w:fldSimple w:instr="STYLEREF  &quot;Heading 1&quot;  \* MERGEFORMAT">
      <w:r w:rsidR="00A647B1">
        <w:rPr>
          <w:noProof/>
        </w:rPr>
        <w:t>Invitation to tender for Audit Wales staff surveys software provision</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42273C" w14:textId="54E0CE4E" w:rsidR="00FD6ACC" w:rsidRDefault="00FD6ACC" w:rsidP="0004382D">
    <w:pPr>
      <w:pStyle w:val="Footer"/>
    </w:pPr>
    <w:r>
      <w:t xml:space="preserve">Page </w:t>
    </w:r>
    <w:r>
      <w:fldChar w:fldCharType="begin"/>
    </w:r>
    <w:r>
      <w:instrText xml:space="preserve"> PAGE  \* Arabic  \* MERGEFORMAT </w:instrText>
    </w:r>
    <w:r>
      <w:fldChar w:fldCharType="separate"/>
    </w:r>
    <w:r>
      <w:rPr>
        <w:noProof/>
      </w:rPr>
      <w:t>6</w:t>
    </w:r>
    <w:r>
      <w:fldChar w:fldCharType="end"/>
    </w:r>
    <w:r>
      <w:t xml:space="preserve"> of </w:t>
    </w:r>
    <w:fldSimple w:instr="NUMPAGES  \* Arabic  \* MERGEFORMAT">
      <w:r>
        <w:rPr>
          <w:noProof/>
        </w:rPr>
        <w:t>8</w:t>
      </w:r>
    </w:fldSimple>
    <w:r w:rsidRPr="00BB6173">
      <w:t xml:space="preserve"> -</w:t>
    </w:r>
    <w:r>
      <w:t xml:space="preserve"> </w:t>
    </w:r>
    <w:fldSimple w:instr="STYLEREF  &quot;Heading 1&quot;  \* MERGEFORMAT">
      <w:r w:rsidR="00A647B1">
        <w:rPr>
          <w:noProof/>
        </w:rPr>
        <w:t>Invitation to tender for Audit Wales staff surveys software provision</w:t>
      </w:r>
    </w:fldSimple>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BFE7A8" w14:textId="3616BFE8" w:rsidR="00FD6ACC" w:rsidRPr="00C62FFD" w:rsidRDefault="00FD6ACC">
    <w:pPr>
      <w:pStyle w:val="Footer"/>
    </w:pPr>
    <w:r w:rsidRPr="00C62FFD">
      <w:t xml:space="preserve">Page </w:t>
    </w:r>
    <w:r w:rsidRPr="00C62FFD">
      <w:fldChar w:fldCharType="begin"/>
    </w:r>
    <w:r w:rsidRPr="00C62FFD">
      <w:instrText xml:space="preserve"> PAGE  \* Arabic  \* MERGEFORMAT </w:instrText>
    </w:r>
    <w:r w:rsidRPr="00C62FFD">
      <w:fldChar w:fldCharType="separate"/>
    </w:r>
    <w:r w:rsidRPr="00C62FFD">
      <w:rPr>
        <w:noProof/>
      </w:rPr>
      <w:t>1</w:t>
    </w:r>
    <w:r w:rsidRPr="00C62FFD">
      <w:fldChar w:fldCharType="end"/>
    </w:r>
    <w:r w:rsidRPr="00C62FFD">
      <w:t xml:space="preserve"> of </w:t>
    </w:r>
    <w:fldSimple w:instr="NUMPAGES  \* Arabic  \* MERGEFORMAT">
      <w:r w:rsidRPr="00C62FFD">
        <w:rPr>
          <w:noProof/>
        </w:rPr>
        <w:t>19</w:t>
      </w:r>
    </w:fldSimple>
    <w:r w:rsidRPr="00C62FFD">
      <w:t xml:space="preserve"> - </w:t>
    </w:r>
    <w:fldSimple w:instr="STYLEREF  &quot;Heading 1&quot;  \* MERGEFORMAT">
      <w:r w:rsidR="00A647B1" w:rsidRPr="00A647B1">
        <w:rPr>
          <w:noProof/>
          <w:lang w:val="en-US"/>
        </w:rPr>
        <w:t>Invitation to tender for Audit Wales</w:t>
      </w:r>
      <w:r w:rsidR="00A647B1">
        <w:rPr>
          <w:noProof/>
        </w:rPr>
        <w:t xml:space="preserve"> staff surveys software provision</w:t>
      </w:r>
    </w:fldSimple>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224EF9" w14:textId="77777777" w:rsidR="00FD6ACC" w:rsidRDefault="00FD6ACC" w:rsidP="0004382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F85819" w14:textId="77777777" w:rsidR="00397FE4" w:rsidRPr="00D471E1" w:rsidRDefault="00397FE4" w:rsidP="0004382D">
      <w:pPr>
        <w:pStyle w:val="Footer"/>
      </w:pPr>
    </w:p>
  </w:footnote>
  <w:footnote w:type="continuationSeparator" w:id="0">
    <w:p w14:paraId="32D4836F" w14:textId="77777777" w:rsidR="00397FE4" w:rsidRPr="00D471E1" w:rsidRDefault="00397FE4" w:rsidP="0004382D">
      <w:pPr>
        <w:pStyle w:val="Footer"/>
      </w:pPr>
    </w:p>
  </w:footnote>
  <w:footnote w:type="continuationNotice" w:id="1">
    <w:p w14:paraId="5CD7A58E" w14:textId="77777777" w:rsidR="00397FE4" w:rsidRDefault="00397FE4">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38F06B" w14:textId="3203DE06" w:rsidR="00FD6ACC" w:rsidRDefault="00FD6ACC" w:rsidP="0004382D">
    <w:pPr>
      <w:pStyle w:val="Header"/>
    </w:pPr>
    <w:r>
      <w:rPr>
        <w:noProof/>
        <w:lang w:eastAsia="en-GB"/>
      </w:rPr>
      <w:drawing>
        <wp:anchor distT="0" distB="0" distL="114300" distR="114300" simplePos="0" relativeHeight="251658241" behindDoc="1" locked="0" layoutInCell="1" allowOverlap="1" wp14:anchorId="6EEB2DA8" wp14:editId="4F437380">
          <wp:simplePos x="0" y="0"/>
          <wp:positionH relativeFrom="page">
            <wp:align>right</wp:align>
          </wp:positionH>
          <wp:positionV relativeFrom="paragraph">
            <wp:posOffset>-437956</wp:posOffset>
          </wp:positionV>
          <wp:extent cx="7548880" cy="10664825"/>
          <wp:effectExtent l="0" t="0" r="0" b="3175"/>
          <wp:wrapNone/>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s_1.png"/>
                  <pic:cNvPicPr/>
                </pic:nvPicPr>
                <pic:blipFill>
                  <a:blip r:embed="rId1">
                    <a:extLst>
                      <a:ext uri="{28A0092B-C50C-407E-A947-70E740481C1C}">
                        <a14:useLocalDpi xmlns:a14="http://schemas.microsoft.com/office/drawing/2010/main" val="0"/>
                      </a:ext>
                    </a:extLst>
                  </a:blip>
                  <a:stretch>
                    <a:fillRect/>
                  </a:stretch>
                </pic:blipFill>
                <pic:spPr>
                  <a:xfrm>
                    <a:off x="0" y="0"/>
                    <a:ext cx="7548880" cy="10664825"/>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B91D82" w14:textId="42FBA9CF" w:rsidR="00FD6ACC" w:rsidRDefault="00FD6AC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137C08" w14:textId="4BAE428A" w:rsidR="00FD6ACC" w:rsidRDefault="00FD6AC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544404" w14:textId="4BA2E36D" w:rsidR="00FD6ACC" w:rsidRDefault="00FD6ACC" w:rsidP="00F70916">
    <w:pPr>
      <w:pStyle w:val="Heading2"/>
    </w:pPr>
    <w:r w:rsidRPr="005C20B0">
      <w:t>Contents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C75354" w14:textId="41D914EA" w:rsidR="00FD6ACC" w:rsidRDefault="00FD6AC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5A31BA" w14:textId="40041BD1" w:rsidR="00FD6ACC" w:rsidRDefault="00FD6AC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BCF76C" w14:textId="773B87E3" w:rsidR="00FD6ACC" w:rsidRDefault="00FD6ACC" w:rsidP="00F70916">
    <w:pPr>
      <w:pStyle w:val="Heading2"/>
    </w:pPr>
    <w:r>
      <w:t>Invitation to tender</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98A8C" w14:textId="76BD7A05" w:rsidR="00C75EA2" w:rsidRDefault="00C75EA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CA6E7E" w14:textId="5DFF1A69" w:rsidR="00C75EA2" w:rsidRDefault="00C75EA2">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3CBB9F" w14:textId="78ABED59" w:rsidR="00FD6ACC" w:rsidRDefault="00FD6ACC" w:rsidP="00EF191B">
    <w:pPr>
      <w:pStyle w:val="Heading2"/>
    </w:pPr>
    <w:r>
      <w:rPr>
        <w:noProof/>
      </w:rPr>
      <w:t>Appendix 1</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8BA38" w14:textId="3CF3976D" w:rsidR="00FD6ACC" w:rsidRDefault="00FD6ACC" w:rsidP="001C2022">
    <w:pPr>
      <w:pStyle w:val="Header"/>
      <w:spacing w:before="480" w:after="840"/>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1A275F" w14:textId="6804FE4C" w:rsidR="00FD6ACC" w:rsidRDefault="00FD6ACC">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358F1F" w14:textId="1EA50D15" w:rsidR="00FD6ACC" w:rsidRDefault="00FD6ACC" w:rsidP="00F70916">
    <w:pPr>
      <w:pStyle w:val="Heading2"/>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BEBC7A" w14:textId="6B7F6C86" w:rsidR="00FD6ACC" w:rsidRDefault="00FD6ACC">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ADF930" w14:textId="12732EF1" w:rsidR="00FD6ACC" w:rsidRDefault="00FD6ACC">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pPr w:leftFromText="180" w:rightFromText="180" w:vertAnchor="page" w:tblpY="9652"/>
      <w:tblW w:w="453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Wales Audit Office contact details / Manylion cyswllt Swyddfa Archwilio Cymru"/>
      <w:tblDescription w:val="Wales Audit Office&#10;24 Cathedral Road&#10;Cardiff CF11 9LJ&#10;Tel: 029 2032 0500&#10;Fax: 029 2032 0600&#10;Textphone.: 029 2032 0660&#10;&#10;Swyddfa Archwilio Cymru&#10;24 Heol y Gadeirlan&#10;Caerdydd CF11 9LJ&#10;Ffôn: 029 2032 0500&#10;Ffacs: 029 2032 0600&#10;Ffôn testun: 029 2032 0660&#10;E-bost: post@archwilio.cymru&#10;Gwefan: www.archwilio.cymru&#10;E-mail: info@audit.wales&#10;Website: www.audit.wales&#10;"/>
    </w:tblPr>
    <w:tblGrid>
      <w:gridCol w:w="4536"/>
    </w:tblGrid>
    <w:tr w:rsidR="00ED272E" w:rsidRPr="00E00DDA" w14:paraId="6EB84193" w14:textId="77777777" w:rsidTr="009715CC">
      <w:trPr>
        <w:tblHeader/>
      </w:trPr>
      <w:tc>
        <w:tcPr>
          <w:tcW w:w="4536" w:type="dxa"/>
          <w:tcBorders>
            <w:top w:val="nil"/>
            <w:left w:val="nil"/>
            <w:bottom w:val="nil"/>
            <w:right w:val="nil"/>
          </w:tcBorders>
        </w:tcPr>
        <w:p w14:paraId="13326CAC" w14:textId="77777777" w:rsidR="00FD6ACC" w:rsidRPr="000124EE" w:rsidRDefault="00FD6ACC" w:rsidP="004766CC">
          <w:pPr>
            <w:spacing w:before="120" w:after="120" w:line="280" w:lineRule="atLeast"/>
            <w:rPr>
              <w:sz w:val="24"/>
              <w:szCs w:val="24"/>
            </w:rPr>
          </w:pPr>
          <w:r>
            <w:rPr>
              <w:sz w:val="24"/>
              <w:szCs w:val="24"/>
            </w:rPr>
            <w:t>Wales Audit Office</w:t>
          </w:r>
        </w:p>
        <w:p w14:paraId="107FD030" w14:textId="07B52F61" w:rsidR="00FD6ACC" w:rsidRPr="000124EE" w:rsidRDefault="00DE05AE" w:rsidP="004766CC">
          <w:pPr>
            <w:spacing w:before="120" w:after="120" w:line="280" w:lineRule="atLeast"/>
            <w:rPr>
              <w:sz w:val="24"/>
              <w:szCs w:val="24"/>
            </w:rPr>
          </w:pPr>
          <w:r>
            <w:rPr>
              <w:sz w:val="24"/>
              <w:szCs w:val="24"/>
            </w:rPr>
            <w:t>1 Capital Quarter</w:t>
          </w:r>
        </w:p>
        <w:p w14:paraId="126282C7" w14:textId="56062FFE" w:rsidR="00FD6ACC" w:rsidRPr="000124EE" w:rsidRDefault="00FD6ACC" w:rsidP="004766CC">
          <w:pPr>
            <w:spacing w:before="120" w:after="360" w:line="280" w:lineRule="atLeast"/>
            <w:rPr>
              <w:sz w:val="24"/>
              <w:szCs w:val="24"/>
            </w:rPr>
          </w:pPr>
          <w:r w:rsidRPr="000124EE">
            <w:rPr>
              <w:sz w:val="24"/>
              <w:szCs w:val="24"/>
            </w:rPr>
            <w:t>Cardiff CF1</w:t>
          </w:r>
          <w:r w:rsidR="005D2B2A">
            <w:rPr>
              <w:sz w:val="24"/>
              <w:szCs w:val="24"/>
            </w:rPr>
            <w:t>0</w:t>
          </w:r>
          <w:r w:rsidRPr="000124EE">
            <w:rPr>
              <w:sz w:val="24"/>
              <w:szCs w:val="24"/>
            </w:rPr>
            <w:t xml:space="preserve"> </w:t>
          </w:r>
          <w:r w:rsidR="005D2B2A">
            <w:rPr>
              <w:sz w:val="24"/>
              <w:szCs w:val="24"/>
            </w:rPr>
            <w:t>4BZ</w:t>
          </w:r>
        </w:p>
        <w:p w14:paraId="683FCEC1" w14:textId="77777777" w:rsidR="00FD6ACC" w:rsidRPr="000124EE" w:rsidRDefault="00FD6ACC" w:rsidP="004766CC">
          <w:pPr>
            <w:spacing w:before="120" w:after="120" w:line="280" w:lineRule="atLeast"/>
            <w:rPr>
              <w:sz w:val="24"/>
              <w:szCs w:val="24"/>
            </w:rPr>
          </w:pPr>
          <w:r w:rsidRPr="000124EE">
            <w:rPr>
              <w:sz w:val="24"/>
              <w:szCs w:val="24"/>
            </w:rPr>
            <w:t>Tel: 029 2032 0500</w:t>
          </w:r>
        </w:p>
        <w:p w14:paraId="72EBA05F" w14:textId="77777777" w:rsidR="00FD6ACC" w:rsidRPr="000124EE" w:rsidRDefault="00FD6ACC" w:rsidP="004766CC">
          <w:pPr>
            <w:spacing w:before="120" w:after="120" w:line="280" w:lineRule="atLeast"/>
            <w:rPr>
              <w:sz w:val="24"/>
              <w:szCs w:val="24"/>
            </w:rPr>
          </w:pPr>
          <w:r w:rsidRPr="000124EE">
            <w:rPr>
              <w:sz w:val="24"/>
              <w:szCs w:val="24"/>
            </w:rPr>
            <w:t>Fax: 029 2032 0600</w:t>
          </w:r>
        </w:p>
        <w:p w14:paraId="547449AE" w14:textId="77777777" w:rsidR="00FD6ACC" w:rsidRPr="000124EE" w:rsidRDefault="00FD6ACC" w:rsidP="004766CC">
          <w:pPr>
            <w:spacing w:before="120" w:after="360" w:line="280" w:lineRule="atLeast"/>
            <w:rPr>
              <w:sz w:val="24"/>
              <w:szCs w:val="24"/>
            </w:rPr>
          </w:pPr>
          <w:r w:rsidRPr="000124EE">
            <w:rPr>
              <w:sz w:val="24"/>
              <w:szCs w:val="24"/>
            </w:rPr>
            <w:t>Textphone: 029 2032 0660</w:t>
          </w:r>
        </w:p>
        <w:p w14:paraId="0C3B8B14" w14:textId="77777777" w:rsidR="00FD6ACC" w:rsidRPr="000124EE" w:rsidRDefault="00FD6ACC" w:rsidP="004766CC">
          <w:pPr>
            <w:spacing w:before="120" w:after="120" w:line="280" w:lineRule="atLeast"/>
            <w:rPr>
              <w:sz w:val="24"/>
              <w:szCs w:val="24"/>
            </w:rPr>
          </w:pPr>
          <w:r w:rsidRPr="000124EE">
            <w:rPr>
              <w:sz w:val="24"/>
              <w:szCs w:val="24"/>
            </w:rPr>
            <w:t xml:space="preserve">E-mail: </w:t>
          </w:r>
          <w:hyperlink r:id="rId1" w:history="1">
            <w:r w:rsidRPr="000124EE">
              <w:rPr>
                <w:rStyle w:val="Hyperlink"/>
                <w:sz w:val="24"/>
                <w:szCs w:val="24"/>
              </w:rPr>
              <w:t>info@audit.wales</w:t>
            </w:r>
          </w:hyperlink>
        </w:p>
        <w:p w14:paraId="63534333" w14:textId="77777777" w:rsidR="00FD6ACC" w:rsidRPr="000124EE" w:rsidRDefault="00FD6ACC" w:rsidP="004766CC">
          <w:pPr>
            <w:spacing w:before="120" w:after="120" w:line="280" w:lineRule="atLeast"/>
            <w:rPr>
              <w:rStyle w:val="Hyperlink"/>
              <w:sz w:val="24"/>
              <w:szCs w:val="24"/>
            </w:rPr>
          </w:pPr>
          <w:r w:rsidRPr="000124EE">
            <w:rPr>
              <w:sz w:val="24"/>
              <w:szCs w:val="24"/>
            </w:rPr>
            <w:t xml:space="preserve">Website: </w:t>
          </w:r>
          <w:hyperlink r:id="rId2" w:history="1">
            <w:r w:rsidRPr="000124EE">
              <w:rPr>
                <w:rStyle w:val="Hyperlink"/>
                <w:sz w:val="24"/>
                <w:szCs w:val="24"/>
              </w:rPr>
              <w:t>www.audit.wales</w:t>
            </w:r>
          </w:hyperlink>
        </w:p>
        <w:p w14:paraId="0C45D991" w14:textId="77777777" w:rsidR="00FD6ACC" w:rsidRPr="001A4B15" w:rsidRDefault="00FD6ACC" w:rsidP="004766CC">
          <w:pPr>
            <w:spacing w:before="120" w:after="120" w:line="280" w:lineRule="atLeast"/>
            <w:rPr>
              <w:sz w:val="28"/>
              <w:szCs w:val="28"/>
            </w:rPr>
          </w:pPr>
          <w:r w:rsidRPr="000124EE">
            <w:rPr>
              <w:sz w:val="24"/>
              <w:szCs w:val="24"/>
            </w:rPr>
            <w:t xml:space="preserve">We welcome correspondence and telephone calls in Welsh and English. </w:t>
          </w:r>
          <w:proofErr w:type="spellStart"/>
          <w:r w:rsidRPr="000124EE">
            <w:rPr>
              <w:sz w:val="24"/>
              <w:szCs w:val="24"/>
            </w:rPr>
            <w:t>Rydym</w:t>
          </w:r>
          <w:proofErr w:type="spellEnd"/>
          <w:r w:rsidRPr="000124EE">
            <w:rPr>
              <w:sz w:val="24"/>
              <w:szCs w:val="24"/>
            </w:rPr>
            <w:t xml:space="preserve"> </w:t>
          </w:r>
          <w:proofErr w:type="spellStart"/>
          <w:r w:rsidRPr="000124EE">
            <w:rPr>
              <w:sz w:val="24"/>
              <w:szCs w:val="24"/>
            </w:rPr>
            <w:t>yn</w:t>
          </w:r>
          <w:proofErr w:type="spellEnd"/>
          <w:r w:rsidRPr="000124EE">
            <w:rPr>
              <w:sz w:val="24"/>
              <w:szCs w:val="24"/>
            </w:rPr>
            <w:t xml:space="preserve"> </w:t>
          </w:r>
          <w:proofErr w:type="spellStart"/>
          <w:r w:rsidRPr="000124EE">
            <w:rPr>
              <w:sz w:val="24"/>
              <w:szCs w:val="24"/>
            </w:rPr>
            <w:t>croesawu</w:t>
          </w:r>
          <w:proofErr w:type="spellEnd"/>
          <w:r w:rsidRPr="000124EE">
            <w:rPr>
              <w:sz w:val="24"/>
              <w:szCs w:val="24"/>
            </w:rPr>
            <w:t xml:space="preserve"> </w:t>
          </w:r>
          <w:proofErr w:type="spellStart"/>
          <w:r w:rsidRPr="000124EE">
            <w:rPr>
              <w:sz w:val="24"/>
              <w:szCs w:val="24"/>
            </w:rPr>
            <w:t>gohebiaeth</w:t>
          </w:r>
          <w:proofErr w:type="spellEnd"/>
          <w:r w:rsidRPr="000124EE">
            <w:rPr>
              <w:sz w:val="24"/>
              <w:szCs w:val="24"/>
            </w:rPr>
            <w:t xml:space="preserve"> a </w:t>
          </w:r>
          <w:proofErr w:type="spellStart"/>
          <w:r w:rsidRPr="000124EE">
            <w:rPr>
              <w:sz w:val="24"/>
              <w:szCs w:val="24"/>
            </w:rPr>
            <w:t>galwadau</w:t>
          </w:r>
          <w:proofErr w:type="spellEnd"/>
          <w:r w:rsidRPr="000124EE">
            <w:rPr>
              <w:sz w:val="24"/>
              <w:szCs w:val="24"/>
            </w:rPr>
            <w:t xml:space="preserve"> </w:t>
          </w:r>
          <w:proofErr w:type="spellStart"/>
          <w:r w:rsidRPr="000124EE">
            <w:rPr>
              <w:sz w:val="24"/>
              <w:szCs w:val="24"/>
            </w:rPr>
            <w:t>ffôn</w:t>
          </w:r>
          <w:proofErr w:type="spellEnd"/>
          <w:r w:rsidRPr="000124EE">
            <w:rPr>
              <w:sz w:val="24"/>
              <w:szCs w:val="24"/>
            </w:rPr>
            <w:t xml:space="preserve"> </w:t>
          </w:r>
          <w:proofErr w:type="spellStart"/>
          <w:r w:rsidRPr="000124EE">
            <w:rPr>
              <w:sz w:val="24"/>
              <w:szCs w:val="24"/>
            </w:rPr>
            <w:t>yn</w:t>
          </w:r>
          <w:proofErr w:type="spellEnd"/>
          <w:r w:rsidRPr="000124EE">
            <w:rPr>
              <w:sz w:val="24"/>
              <w:szCs w:val="24"/>
            </w:rPr>
            <w:t xml:space="preserve"> </w:t>
          </w:r>
          <w:proofErr w:type="spellStart"/>
          <w:r w:rsidRPr="000124EE">
            <w:rPr>
              <w:sz w:val="24"/>
              <w:szCs w:val="24"/>
            </w:rPr>
            <w:t>Gymraeg</w:t>
          </w:r>
          <w:proofErr w:type="spellEnd"/>
          <w:r w:rsidRPr="000124EE">
            <w:rPr>
              <w:sz w:val="24"/>
              <w:szCs w:val="24"/>
            </w:rPr>
            <w:t xml:space="preserve"> a </w:t>
          </w:r>
          <w:proofErr w:type="spellStart"/>
          <w:r w:rsidRPr="000124EE">
            <w:rPr>
              <w:sz w:val="24"/>
              <w:szCs w:val="24"/>
            </w:rPr>
            <w:t>Saesneg</w:t>
          </w:r>
          <w:proofErr w:type="spellEnd"/>
          <w:r w:rsidRPr="001A4B15">
            <w:rPr>
              <w:sz w:val="28"/>
              <w:szCs w:val="28"/>
            </w:rPr>
            <w:t>.</w:t>
          </w:r>
        </w:p>
      </w:tc>
    </w:tr>
  </w:tbl>
  <w:p w14:paraId="2DB8A38F" w14:textId="229C9150" w:rsidR="00FD6ACC" w:rsidRDefault="00FD6ACC" w:rsidP="0004382D">
    <w:r>
      <w:rPr>
        <w:noProof/>
        <w:lang w:eastAsia="en-GB"/>
      </w:rPr>
      <w:drawing>
        <wp:anchor distT="0" distB="0" distL="114300" distR="114300" simplePos="0" relativeHeight="251658240" behindDoc="1" locked="0" layoutInCell="1" allowOverlap="1" wp14:anchorId="46896A64" wp14:editId="20C362F6">
          <wp:simplePos x="0" y="0"/>
          <wp:positionH relativeFrom="page">
            <wp:posOffset>-635</wp:posOffset>
          </wp:positionH>
          <wp:positionV relativeFrom="paragraph">
            <wp:posOffset>-450053</wp:posOffset>
          </wp:positionV>
          <wp:extent cx="7566660" cy="10702290"/>
          <wp:effectExtent l="0" t="0" r="0" b="3810"/>
          <wp:wrapNone/>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back_1.png"/>
                  <pic:cNvPicPr/>
                </pic:nvPicPr>
                <pic:blipFill>
                  <a:blip r:embed="rId3">
                    <a:extLst>
                      <a:ext uri="{28A0092B-C50C-407E-A947-70E740481C1C}">
                        <a14:useLocalDpi xmlns:a14="http://schemas.microsoft.com/office/drawing/2010/main" val="0"/>
                      </a:ext>
                    </a:extLst>
                  </a:blip>
                  <a:stretch>
                    <a:fillRect/>
                  </a:stretch>
                </pic:blipFill>
                <pic:spPr>
                  <a:xfrm>
                    <a:off x="0" y="0"/>
                    <a:ext cx="7566660" cy="1070229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514162"/>
    <w:multiLevelType w:val="hybridMultilevel"/>
    <w:tmpl w:val="2018B17E"/>
    <w:lvl w:ilvl="0" w:tplc="2C2AC556">
      <w:start w:val="1"/>
      <w:numFmt w:val="bullet"/>
      <w:pStyle w:val="APrecommendationbullet"/>
      <w:lvlText w:val=""/>
      <w:lvlJc w:val="left"/>
      <w:pPr>
        <w:ind w:left="814" w:hanging="360"/>
      </w:pPr>
      <w:rPr>
        <w:rFonts w:ascii="Symbol" w:hAnsi="Symbol" w:hint="default"/>
        <w:b w:val="0"/>
        <w:i w:val="0"/>
        <w:color w:val="F4633A"/>
        <w:sz w:val="20"/>
        <w:szCs w:val="20"/>
      </w:rPr>
    </w:lvl>
    <w:lvl w:ilvl="1" w:tplc="08090003" w:tentative="1">
      <w:start w:val="1"/>
      <w:numFmt w:val="bullet"/>
      <w:lvlText w:val="o"/>
      <w:lvlJc w:val="left"/>
      <w:pPr>
        <w:ind w:left="2178" w:hanging="360"/>
      </w:pPr>
      <w:rPr>
        <w:rFonts w:ascii="Courier New" w:hAnsi="Courier New" w:cs="Courier New" w:hint="default"/>
      </w:rPr>
    </w:lvl>
    <w:lvl w:ilvl="2" w:tplc="08090005" w:tentative="1">
      <w:start w:val="1"/>
      <w:numFmt w:val="bullet"/>
      <w:lvlText w:val=""/>
      <w:lvlJc w:val="left"/>
      <w:pPr>
        <w:ind w:left="2898" w:hanging="360"/>
      </w:pPr>
      <w:rPr>
        <w:rFonts w:ascii="Wingdings" w:hAnsi="Wingdings" w:hint="default"/>
      </w:rPr>
    </w:lvl>
    <w:lvl w:ilvl="3" w:tplc="08090001" w:tentative="1">
      <w:start w:val="1"/>
      <w:numFmt w:val="bullet"/>
      <w:lvlText w:val=""/>
      <w:lvlJc w:val="left"/>
      <w:pPr>
        <w:ind w:left="3618" w:hanging="360"/>
      </w:pPr>
      <w:rPr>
        <w:rFonts w:ascii="Symbol" w:hAnsi="Symbol" w:hint="default"/>
      </w:rPr>
    </w:lvl>
    <w:lvl w:ilvl="4" w:tplc="08090003" w:tentative="1">
      <w:start w:val="1"/>
      <w:numFmt w:val="bullet"/>
      <w:lvlText w:val="o"/>
      <w:lvlJc w:val="left"/>
      <w:pPr>
        <w:ind w:left="4338" w:hanging="360"/>
      </w:pPr>
      <w:rPr>
        <w:rFonts w:ascii="Courier New" w:hAnsi="Courier New" w:cs="Courier New" w:hint="default"/>
      </w:rPr>
    </w:lvl>
    <w:lvl w:ilvl="5" w:tplc="08090005" w:tentative="1">
      <w:start w:val="1"/>
      <w:numFmt w:val="bullet"/>
      <w:lvlText w:val=""/>
      <w:lvlJc w:val="left"/>
      <w:pPr>
        <w:ind w:left="5058" w:hanging="360"/>
      </w:pPr>
      <w:rPr>
        <w:rFonts w:ascii="Wingdings" w:hAnsi="Wingdings" w:hint="default"/>
      </w:rPr>
    </w:lvl>
    <w:lvl w:ilvl="6" w:tplc="08090001" w:tentative="1">
      <w:start w:val="1"/>
      <w:numFmt w:val="bullet"/>
      <w:lvlText w:val=""/>
      <w:lvlJc w:val="left"/>
      <w:pPr>
        <w:ind w:left="5778" w:hanging="360"/>
      </w:pPr>
      <w:rPr>
        <w:rFonts w:ascii="Symbol" w:hAnsi="Symbol" w:hint="default"/>
      </w:rPr>
    </w:lvl>
    <w:lvl w:ilvl="7" w:tplc="08090003" w:tentative="1">
      <w:start w:val="1"/>
      <w:numFmt w:val="bullet"/>
      <w:lvlText w:val="o"/>
      <w:lvlJc w:val="left"/>
      <w:pPr>
        <w:ind w:left="6498" w:hanging="360"/>
      </w:pPr>
      <w:rPr>
        <w:rFonts w:ascii="Courier New" w:hAnsi="Courier New" w:cs="Courier New" w:hint="default"/>
      </w:rPr>
    </w:lvl>
    <w:lvl w:ilvl="8" w:tplc="08090005" w:tentative="1">
      <w:start w:val="1"/>
      <w:numFmt w:val="bullet"/>
      <w:lvlText w:val=""/>
      <w:lvlJc w:val="left"/>
      <w:pPr>
        <w:ind w:left="7218" w:hanging="360"/>
      </w:pPr>
      <w:rPr>
        <w:rFonts w:ascii="Wingdings" w:hAnsi="Wingdings" w:hint="default"/>
      </w:rPr>
    </w:lvl>
  </w:abstractNum>
  <w:abstractNum w:abstractNumId="1" w15:restartNumberingAfterBreak="0">
    <w:nsid w:val="071B51D0"/>
    <w:multiLevelType w:val="multilevel"/>
    <w:tmpl w:val="73168D2E"/>
    <w:lvl w:ilvl="0">
      <w:start w:val="1"/>
      <w:numFmt w:val="decimal"/>
      <w:lvlText w:val="%1."/>
      <w:lvlJc w:val="left"/>
      <w:pPr>
        <w:ind w:left="360" w:hanging="360"/>
      </w:pPr>
      <w:rPr>
        <w:rFonts w:hint="default"/>
      </w:rPr>
    </w:lvl>
    <w:lvl w:ilvl="1">
      <w:start w:val="1"/>
      <w:numFmt w:val="decimal"/>
      <w:lvlText w:val="2.%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 w15:restartNumberingAfterBreak="0">
    <w:nsid w:val="0E700297"/>
    <w:multiLevelType w:val="hybridMultilevel"/>
    <w:tmpl w:val="03925226"/>
    <w:lvl w:ilvl="0" w:tplc="2F403B0A">
      <w:start w:val="1"/>
      <w:numFmt w:val="bullet"/>
      <w:pStyle w:val="Sub-bullet"/>
      <w:lvlText w:val="‒"/>
      <w:lvlJc w:val="left"/>
      <w:pPr>
        <w:ind w:left="1701" w:hanging="567"/>
      </w:pPr>
      <w:rPr>
        <w:rFonts w:ascii="Arial" w:hAnsi="Arial" w:hint="default"/>
        <w:color w:val="262626" w:themeColor="text1" w:themeTint="D9"/>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01C24B9"/>
    <w:multiLevelType w:val="multilevel"/>
    <w:tmpl w:val="0B201E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47D41CC"/>
    <w:multiLevelType w:val="multilevel"/>
    <w:tmpl w:val="ED0A49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60C07BA"/>
    <w:multiLevelType w:val="hybridMultilevel"/>
    <w:tmpl w:val="B454838E"/>
    <w:lvl w:ilvl="0" w:tplc="5A144812">
      <w:start w:val="1"/>
      <w:numFmt w:val="bullet"/>
      <w:pStyle w:val="Tablebullet"/>
      <w:lvlText w:val=""/>
      <w:lvlJc w:val="left"/>
      <w:pPr>
        <w:ind w:left="360" w:hanging="360"/>
      </w:pPr>
      <w:rPr>
        <w:rFonts w:ascii="Symbol" w:hAnsi="Symbol" w:hint="default"/>
        <w:b w:val="0"/>
        <w:i w:val="0"/>
        <w:color w:val="F4633A"/>
        <w:sz w:val="20"/>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9D9468B"/>
    <w:multiLevelType w:val="multilevel"/>
    <w:tmpl w:val="E5F2F1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EE74046"/>
    <w:multiLevelType w:val="multilevel"/>
    <w:tmpl w:val="F264A2AA"/>
    <w:lvl w:ilvl="0">
      <w:start w:val="1"/>
      <w:numFmt w:val="decimal"/>
      <w:lvlText w:val="%1."/>
      <w:lvlJc w:val="left"/>
      <w:pPr>
        <w:ind w:left="360" w:hanging="360"/>
      </w:pPr>
      <w:rPr>
        <w:rFonts w:hint="default"/>
        <w:b w:val="0"/>
        <w:sz w:val="28"/>
        <w:szCs w:val="28"/>
      </w:rPr>
    </w:lvl>
    <w:lvl w:ilvl="1">
      <w:start w:val="1"/>
      <w:numFmt w:val="decimal"/>
      <w:lvlText w:val="%1.%2."/>
      <w:lvlJc w:val="left"/>
      <w:pPr>
        <w:ind w:left="0" w:firstLine="567"/>
      </w:pPr>
      <w:rPr>
        <w:rFonts w:hint="default"/>
      </w:rPr>
    </w:lvl>
    <w:lvl w:ilvl="2">
      <w:start w:val="1"/>
      <w:numFmt w:val="decimal"/>
      <w:lvlText w:val="12.1.%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8" w15:restartNumberingAfterBreak="0">
    <w:nsid w:val="29AA219B"/>
    <w:multiLevelType w:val="multilevel"/>
    <w:tmpl w:val="7D6634DC"/>
    <w:lvl w:ilvl="0">
      <w:start w:val="1"/>
      <w:numFmt w:val="decimal"/>
      <w:lvlText w:val="%1."/>
      <w:lvlJc w:val="left"/>
      <w:pPr>
        <w:ind w:left="360" w:hanging="360"/>
      </w:pPr>
      <w:rPr>
        <w:rFonts w:hint="default"/>
      </w:rPr>
    </w:lvl>
    <w:lvl w:ilvl="1">
      <w:start w:val="1"/>
      <w:numFmt w:val="decimal"/>
      <w:lvlText w:val="3.%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9" w15:restartNumberingAfterBreak="0">
    <w:nsid w:val="306560FA"/>
    <w:multiLevelType w:val="hybridMultilevel"/>
    <w:tmpl w:val="B2F619D8"/>
    <w:lvl w:ilvl="0" w:tplc="EF2E578C">
      <w:start w:val="1"/>
      <w:numFmt w:val="bullet"/>
      <w:pStyle w:val="Recommendationbullet"/>
      <w:lvlText w:val=""/>
      <w:lvlJc w:val="left"/>
      <w:pPr>
        <w:ind w:left="927" w:hanging="360"/>
      </w:pPr>
      <w:rPr>
        <w:rFonts w:ascii="Symbol" w:hAnsi="Symbol" w:hint="default"/>
        <w:b w:val="0"/>
        <w:i w:val="0"/>
        <w:color w:val="F4633A"/>
        <w:sz w:val="20"/>
        <w:szCs w:val="20"/>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0" w15:restartNumberingAfterBreak="0">
    <w:nsid w:val="31955BAE"/>
    <w:multiLevelType w:val="multilevel"/>
    <w:tmpl w:val="C5EA24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39E966D5"/>
    <w:multiLevelType w:val="hybridMultilevel"/>
    <w:tmpl w:val="E7E4A932"/>
    <w:lvl w:ilvl="0" w:tplc="54FEE442">
      <w:start w:val="1"/>
      <w:numFmt w:val="bullet"/>
      <w:pStyle w:val="Recommendationsub-bullet"/>
      <w:lvlText w:val="‒"/>
      <w:lvlJc w:val="left"/>
      <w:pPr>
        <w:ind w:left="1701" w:hanging="567"/>
      </w:pPr>
      <w:rPr>
        <w:rFonts w:ascii="Arial" w:hAnsi="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40413790"/>
    <w:multiLevelType w:val="multilevel"/>
    <w:tmpl w:val="7800F9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41DA7989"/>
    <w:multiLevelType w:val="multilevel"/>
    <w:tmpl w:val="3A8ED8EE"/>
    <w:lvl w:ilvl="0">
      <w:start w:val="1"/>
      <w:numFmt w:val="decimal"/>
      <w:lvlText w:val="%1."/>
      <w:lvlJc w:val="left"/>
      <w:pPr>
        <w:ind w:left="360" w:hanging="360"/>
      </w:pPr>
      <w:rPr>
        <w:rFonts w:hint="default"/>
        <w:b w:val="0"/>
        <w:sz w:val="28"/>
        <w:szCs w:val="28"/>
      </w:rPr>
    </w:lvl>
    <w:lvl w:ilvl="1">
      <w:start w:val="1"/>
      <w:numFmt w:val="decimal"/>
      <w:lvlText w:val="%1.%2."/>
      <w:lvlJc w:val="left"/>
      <w:pPr>
        <w:ind w:left="0" w:firstLine="567"/>
      </w:pPr>
      <w:rPr>
        <w:rFonts w:hint="default"/>
      </w:rPr>
    </w:lvl>
    <w:lvl w:ilvl="2">
      <w:start w:val="1"/>
      <w:numFmt w:val="decimal"/>
      <w:lvlText w:val="11.1.%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 w15:restartNumberingAfterBreak="0">
    <w:nsid w:val="4A027B19"/>
    <w:multiLevelType w:val="multilevel"/>
    <w:tmpl w:val="91C6F2FE"/>
    <w:lvl w:ilvl="0">
      <w:start w:val="1"/>
      <w:numFmt w:val="decimal"/>
      <w:lvlText w:val="%1."/>
      <w:lvlJc w:val="left"/>
      <w:pPr>
        <w:ind w:left="360" w:hanging="360"/>
      </w:pPr>
      <w:rPr>
        <w:rFonts w:hint="default"/>
        <w:b w:val="0"/>
        <w:sz w:val="28"/>
        <w:szCs w:val="28"/>
      </w:rPr>
    </w:lvl>
    <w:lvl w:ilvl="1">
      <w:start w:val="1"/>
      <w:numFmt w:val="decimal"/>
      <w:lvlText w:val="%1.%2."/>
      <w:lvlJc w:val="left"/>
      <w:pPr>
        <w:ind w:left="0" w:firstLine="567"/>
      </w:pPr>
      <w:rPr>
        <w:rFonts w:hint="default"/>
      </w:rPr>
    </w:lvl>
    <w:lvl w:ilvl="2">
      <w:start w:val="1"/>
      <w:numFmt w:val="decimal"/>
      <w:lvlText w:val="12.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5" w15:restartNumberingAfterBreak="0">
    <w:nsid w:val="506A30C7"/>
    <w:multiLevelType w:val="hybridMultilevel"/>
    <w:tmpl w:val="36A843E4"/>
    <w:lvl w:ilvl="0" w:tplc="0FDCD156">
      <w:start w:val="1"/>
      <w:numFmt w:val="bullet"/>
      <w:pStyle w:val="Tablesub-bullet"/>
      <w:lvlText w:val="‒"/>
      <w:lvlJc w:val="left"/>
      <w:pPr>
        <w:ind w:left="567" w:hanging="283"/>
      </w:pPr>
      <w:rPr>
        <w:rFonts w:cs="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3A06D3E"/>
    <w:multiLevelType w:val="multilevel"/>
    <w:tmpl w:val="9B5804D2"/>
    <w:lvl w:ilvl="0">
      <w:start w:val="1"/>
      <w:numFmt w:val="decimal"/>
      <w:lvlText w:val="%1."/>
      <w:lvlJc w:val="left"/>
      <w:pPr>
        <w:ind w:left="360" w:hanging="360"/>
      </w:pPr>
      <w:rPr>
        <w:rFonts w:hint="default"/>
        <w:b w:val="0"/>
        <w:sz w:val="28"/>
        <w:szCs w:val="28"/>
      </w:rPr>
    </w:lvl>
    <w:lvl w:ilvl="1">
      <w:start w:val="1"/>
      <w:numFmt w:val="decimal"/>
      <w:lvlText w:val="%1.%2."/>
      <w:lvlJc w:val="left"/>
      <w:pPr>
        <w:ind w:left="0" w:firstLine="567"/>
      </w:pPr>
      <w:rPr>
        <w:rFonts w:hint="default"/>
      </w:rPr>
    </w:lvl>
    <w:lvl w:ilvl="2">
      <w:start w:val="1"/>
      <w:numFmt w:val="decimal"/>
      <w:lvlText w:val="%1.%24.%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5B977BA5"/>
    <w:multiLevelType w:val="multilevel"/>
    <w:tmpl w:val="5AB6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C70101F"/>
    <w:multiLevelType w:val="multilevel"/>
    <w:tmpl w:val="D46CD7FA"/>
    <w:lvl w:ilvl="0">
      <w:start w:val="1"/>
      <w:numFmt w:val="decimal"/>
      <w:lvlText w:val="%1."/>
      <w:lvlJc w:val="left"/>
      <w:pPr>
        <w:ind w:left="360" w:hanging="360"/>
      </w:pPr>
      <w:rPr>
        <w:rFonts w:hint="default"/>
      </w:rPr>
    </w:lvl>
    <w:lvl w:ilvl="1">
      <w:start w:val="1"/>
      <w:numFmt w:val="decimal"/>
      <w:lvlText w:val="5.%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9" w15:restartNumberingAfterBreak="0">
    <w:nsid w:val="5CFD1859"/>
    <w:multiLevelType w:val="hybridMultilevel"/>
    <w:tmpl w:val="26C4A6CC"/>
    <w:lvl w:ilvl="0" w:tplc="61021EB2">
      <w:start w:val="1"/>
      <w:numFmt w:val="decimal"/>
      <w:pStyle w:val="Numberedtext"/>
      <w:lvlText w:val="%1"/>
      <w:lvlJc w:val="left"/>
      <w:pPr>
        <w:ind w:left="567" w:hanging="567"/>
      </w:pPr>
      <w:rPr>
        <w:rFonts w:hint="default"/>
        <w:b w:val="0"/>
        <w:color w:val="515254"/>
        <w:sz w:val="20"/>
        <w:szCs w:val="2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5E064950"/>
    <w:multiLevelType w:val="multilevel"/>
    <w:tmpl w:val="7D70C004"/>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2.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1" w15:restartNumberingAfterBreak="0">
    <w:nsid w:val="5E151BE0"/>
    <w:multiLevelType w:val="multilevel"/>
    <w:tmpl w:val="3444A144"/>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2" w15:restartNumberingAfterBreak="0">
    <w:nsid w:val="624957B4"/>
    <w:multiLevelType w:val="multilevel"/>
    <w:tmpl w:val="4DE0DF2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63F325D8"/>
    <w:multiLevelType w:val="hybridMultilevel"/>
    <w:tmpl w:val="2C20416E"/>
    <w:lvl w:ilvl="0" w:tplc="AD32DB80">
      <w:start w:val="1"/>
      <w:numFmt w:val="bullet"/>
      <w:pStyle w:val="Bullet"/>
      <w:lvlText w:val=""/>
      <w:lvlJc w:val="left"/>
      <w:pPr>
        <w:ind w:left="927" w:hanging="360"/>
      </w:pPr>
      <w:rPr>
        <w:rFonts w:ascii="Symbol" w:hAnsi="Symbol" w:hint="default"/>
        <w:b w:val="0"/>
        <w:i w:val="0"/>
        <w:color w:val="F4633A"/>
        <w:sz w:val="20"/>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24" w15:restartNumberingAfterBreak="0">
    <w:nsid w:val="662271AC"/>
    <w:multiLevelType w:val="hybridMultilevel"/>
    <w:tmpl w:val="64E039E4"/>
    <w:lvl w:ilvl="0" w:tplc="4FDACE9A">
      <w:start w:val="1"/>
      <w:numFmt w:val="bullet"/>
      <w:pStyle w:val="Appendixbullet"/>
      <w:lvlText w:val=""/>
      <w:lvlJc w:val="left"/>
      <w:pPr>
        <w:ind w:left="360" w:hanging="360"/>
      </w:pPr>
      <w:rPr>
        <w:rFonts w:ascii="Symbol" w:hAnsi="Symbol" w:hint="default"/>
        <w:b w:val="0"/>
        <w:i w:val="0"/>
        <w:color w:val="F4633A"/>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F4B66E3"/>
    <w:multiLevelType w:val="multilevel"/>
    <w:tmpl w:val="6FEC332C"/>
    <w:lvl w:ilvl="0">
      <w:start w:val="1"/>
      <w:numFmt w:val="decimal"/>
      <w:lvlText w:val="%1."/>
      <w:lvlJc w:val="left"/>
      <w:pPr>
        <w:ind w:left="360" w:hanging="360"/>
      </w:pPr>
      <w:rPr>
        <w:rFonts w:hint="default"/>
        <w:b w:val="0"/>
        <w:sz w:val="28"/>
        <w:szCs w:val="28"/>
      </w:rPr>
    </w:lvl>
    <w:lvl w:ilvl="1">
      <w:start w:val="1"/>
      <w:numFmt w:val="decimal"/>
      <w:lvlText w:val="%1.%2."/>
      <w:lvlJc w:val="left"/>
      <w:pPr>
        <w:ind w:left="0" w:firstLine="567"/>
      </w:pPr>
      <w:rPr>
        <w:rFonts w:hint="default"/>
      </w:rPr>
    </w:lvl>
    <w:lvl w:ilvl="2">
      <w:start w:val="1"/>
      <w:numFmt w:val="decimal"/>
      <w:lvlText w:val="13.1.%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6" w15:restartNumberingAfterBreak="0">
    <w:nsid w:val="711E56CB"/>
    <w:multiLevelType w:val="hybridMultilevel"/>
    <w:tmpl w:val="2D76765E"/>
    <w:lvl w:ilvl="0" w:tplc="60E6D884">
      <w:start w:val="1"/>
      <w:numFmt w:val="bullet"/>
      <w:pStyle w:val="APrecommendationsub-bullet"/>
      <w:lvlText w:val="‒"/>
      <w:lvlJc w:val="left"/>
      <w:pPr>
        <w:ind w:left="1021" w:hanging="284"/>
      </w:pPr>
      <w:rPr>
        <w:rFonts w:ascii="Arial" w:hAnsi="Arial" w:hint="default"/>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1D835FA"/>
    <w:multiLevelType w:val="hybridMultilevel"/>
    <w:tmpl w:val="92928E86"/>
    <w:lvl w:ilvl="0" w:tplc="D00E2AFC">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72D3543B"/>
    <w:multiLevelType w:val="hybridMultilevel"/>
    <w:tmpl w:val="FC7CD808"/>
    <w:lvl w:ilvl="0" w:tplc="FBA4824E">
      <w:start w:val="1"/>
      <w:numFmt w:val="bullet"/>
      <w:pStyle w:val="Appendixsub-bullet"/>
      <w:lvlText w:val="‒"/>
      <w:lvlJc w:val="left"/>
      <w:pPr>
        <w:ind w:left="1134" w:hanging="567"/>
      </w:pPr>
      <w:rPr>
        <w:rFonts w:ascii="Arial" w:hAnsi="Arial" w:hint="default"/>
        <w:color w:val="auto"/>
        <w:sz w:val="20"/>
        <w:szCs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F105458"/>
    <w:multiLevelType w:val="multilevel"/>
    <w:tmpl w:val="0D16596A"/>
    <w:lvl w:ilvl="0">
      <w:start w:val="1"/>
      <w:numFmt w:val="decimal"/>
      <w:lvlText w:val="%1."/>
      <w:lvlJc w:val="left"/>
      <w:pPr>
        <w:ind w:left="360" w:hanging="360"/>
      </w:pPr>
      <w:rPr>
        <w:rFonts w:hint="default"/>
        <w:b w:val="0"/>
        <w:sz w:val="28"/>
        <w:szCs w:val="28"/>
      </w:rPr>
    </w:lvl>
    <w:lvl w:ilvl="1">
      <w:start w:val="1"/>
      <w:numFmt w:val="decimal"/>
      <w:lvlText w:val="%1.%2."/>
      <w:lvlJc w:val="left"/>
      <w:pPr>
        <w:ind w:left="0" w:firstLine="567"/>
      </w:pPr>
      <w:rPr>
        <w:rFonts w:hint="default"/>
      </w:rPr>
    </w:lvl>
    <w:lvl w:ilvl="2">
      <w:start w:val="1"/>
      <w:numFmt w:val="decimal"/>
      <w:lvlText w:val="%10.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num w:numId="1" w16cid:durableId="1515000369">
    <w:abstractNumId w:val="0"/>
  </w:num>
  <w:num w:numId="2" w16cid:durableId="449205277">
    <w:abstractNumId w:val="26"/>
  </w:num>
  <w:num w:numId="3" w16cid:durableId="1317027337">
    <w:abstractNumId w:val="24"/>
  </w:num>
  <w:num w:numId="4" w16cid:durableId="975338184">
    <w:abstractNumId w:val="28"/>
  </w:num>
  <w:num w:numId="5" w16cid:durableId="1180580953">
    <w:abstractNumId w:val="23"/>
  </w:num>
  <w:num w:numId="6" w16cid:durableId="1429738822">
    <w:abstractNumId w:val="9"/>
  </w:num>
  <w:num w:numId="7" w16cid:durableId="1134642272">
    <w:abstractNumId w:val="11"/>
  </w:num>
  <w:num w:numId="8" w16cid:durableId="1576739136">
    <w:abstractNumId w:val="2"/>
  </w:num>
  <w:num w:numId="9" w16cid:durableId="1073314053">
    <w:abstractNumId w:val="5"/>
  </w:num>
  <w:num w:numId="10" w16cid:durableId="1973705418">
    <w:abstractNumId w:val="15"/>
  </w:num>
  <w:num w:numId="11" w16cid:durableId="1905027851">
    <w:abstractNumId w:val="19"/>
  </w:num>
  <w:num w:numId="12" w16cid:durableId="362100006">
    <w:abstractNumId w:val="29"/>
  </w:num>
  <w:num w:numId="13" w16cid:durableId="1567061657">
    <w:abstractNumId w:val="13"/>
  </w:num>
  <w:num w:numId="14" w16cid:durableId="1239825490">
    <w:abstractNumId w:val="7"/>
  </w:num>
  <w:num w:numId="15" w16cid:durableId="1144856357">
    <w:abstractNumId w:val="14"/>
  </w:num>
  <w:num w:numId="16" w16cid:durableId="800000884">
    <w:abstractNumId w:val="1"/>
  </w:num>
  <w:num w:numId="17" w16cid:durableId="1561935833">
    <w:abstractNumId w:val="8"/>
  </w:num>
  <w:num w:numId="18" w16cid:durableId="626006245">
    <w:abstractNumId w:val="18"/>
  </w:num>
  <w:num w:numId="19" w16cid:durableId="1990017491">
    <w:abstractNumId w:val="20"/>
  </w:num>
  <w:num w:numId="20" w16cid:durableId="639727854">
    <w:abstractNumId w:val="22"/>
    <w:lvlOverride w:ilvl="0">
      <w:lvl w:ilvl="0">
        <w:start w:val="1"/>
        <w:numFmt w:val="decimal"/>
        <w:lvlText w:val="%1."/>
        <w:lvlJc w:val="left"/>
        <w:pPr>
          <w:ind w:left="360" w:hanging="360"/>
        </w:pPr>
        <w:rPr>
          <w:b/>
          <w:bCs/>
          <w:sz w:val="28"/>
          <w:szCs w:val="28"/>
        </w:rPr>
      </w:lvl>
    </w:lvlOverride>
    <w:lvlOverride w:ilvl="1">
      <w:lvl w:ilvl="1">
        <w:start w:val="1"/>
        <w:numFmt w:val="decimal"/>
        <w:lvlText w:val="%1.%2."/>
        <w:lvlJc w:val="left"/>
        <w:pPr>
          <w:ind w:left="-567" w:firstLine="567"/>
        </w:pPr>
        <w:rPr>
          <w:color w:val="515254"/>
          <w:sz w:val="20"/>
          <w:szCs w:val="20"/>
        </w:rPr>
      </w:lvl>
    </w:lvlOverride>
    <w:lvlOverride w:ilvl="2">
      <w:lvl w:ilvl="2">
        <w:start w:val="1"/>
        <w:numFmt w:val="decimal"/>
        <w:lvlText w:val="%1.%2.%3."/>
        <w:lvlJc w:val="left"/>
        <w:pPr>
          <w:ind w:left="1922" w:hanging="504"/>
        </w:pPr>
      </w:lvl>
    </w:lvlOverride>
    <w:lvlOverride w:ilvl="3">
      <w:lvl w:ilvl="3">
        <w:start w:val="1"/>
        <w:numFmt w:val="decimal"/>
        <w:lvlText w:val="%1.%2.%3.%4."/>
        <w:lvlJc w:val="left"/>
        <w:pPr>
          <w:ind w:left="1728" w:hanging="648"/>
        </w:pPr>
      </w:lvl>
    </w:lvlOverride>
    <w:lvlOverride w:ilvl="4">
      <w:lvl w:ilvl="4">
        <w:start w:val="1"/>
        <w:numFmt w:val="decimal"/>
        <w:lvlText w:val="%1.%2.%3.%4.%5."/>
        <w:lvlJc w:val="left"/>
        <w:pPr>
          <w:ind w:left="2232" w:hanging="792"/>
        </w:pPr>
      </w:lvl>
    </w:lvlOverride>
    <w:lvlOverride w:ilvl="5">
      <w:lvl w:ilvl="5">
        <w:start w:val="1"/>
        <w:numFmt w:val="decimal"/>
        <w:lvlText w:val="%1.%2.%3.%4.%5.%6."/>
        <w:lvlJc w:val="left"/>
        <w:pPr>
          <w:ind w:left="2736" w:hanging="936"/>
        </w:pPr>
      </w:lvl>
    </w:lvlOverride>
    <w:lvlOverride w:ilvl="6">
      <w:lvl w:ilvl="6">
        <w:start w:val="1"/>
        <w:numFmt w:val="decimal"/>
        <w:lvlText w:val="%1.%2.%3.%4.%5.%6.%7."/>
        <w:lvlJc w:val="left"/>
        <w:pPr>
          <w:ind w:left="3240" w:hanging="1080"/>
        </w:pPr>
      </w:lvl>
    </w:lvlOverride>
    <w:lvlOverride w:ilvl="7">
      <w:lvl w:ilvl="7">
        <w:start w:val="1"/>
        <w:numFmt w:val="decimal"/>
        <w:lvlText w:val="%1.%2.%3.%4.%5.%6.%7.%8."/>
        <w:lvlJc w:val="left"/>
        <w:pPr>
          <w:ind w:left="3744" w:hanging="1224"/>
        </w:pPr>
      </w:lvl>
    </w:lvlOverride>
    <w:lvlOverride w:ilvl="8">
      <w:lvl w:ilvl="8">
        <w:start w:val="1"/>
        <w:numFmt w:val="decimal"/>
        <w:lvlText w:val="%1.%2.%3.%4.%5.%6.%7.%8.%9."/>
        <w:lvlJc w:val="left"/>
        <w:pPr>
          <w:ind w:left="4320" w:hanging="1440"/>
        </w:pPr>
      </w:lvl>
    </w:lvlOverride>
  </w:num>
  <w:num w:numId="21" w16cid:durableId="1001392329">
    <w:abstractNumId w:val="16"/>
  </w:num>
  <w:num w:numId="22" w16cid:durableId="721250441">
    <w:abstractNumId w:val="22"/>
    <w:lvlOverride w:ilvl="0">
      <w:lvl w:ilvl="0">
        <w:start w:val="1"/>
        <w:numFmt w:val="decimal"/>
        <w:lvlText w:val="%1."/>
        <w:lvlJc w:val="left"/>
        <w:pPr>
          <w:ind w:left="360" w:hanging="360"/>
        </w:pPr>
        <w:rPr>
          <w:rFonts w:hint="default"/>
          <w:b/>
          <w:sz w:val="20"/>
          <w:szCs w:val="20"/>
        </w:rPr>
      </w:lvl>
    </w:lvlOverride>
    <w:lvlOverride w:ilvl="1">
      <w:lvl w:ilvl="1">
        <w:start w:val="1"/>
        <w:numFmt w:val="decimal"/>
        <w:lvlText w:val="%1.%2."/>
        <w:lvlJc w:val="left"/>
        <w:pPr>
          <w:ind w:left="-425" w:firstLine="567"/>
        </w:pPr>
        <w:rPr>
          <w:rFonts w:hint="default"/>
          <w:b w:val="0"/>
          <w:bCs/>
          <w:color w:val="595959" w:themeColor="text1" w:themeTint="A6"/>
          <w:sz w:val="20"/>
          <w:szCs w:val="20"/>
        </w:rPr>
      </w:lvl>
    </w:lvlOverride>
    <w:lvlOverride w:ilvl="2">
      <w:lvl w:ilvl="2">
        <w:start w:val="1"/>
        <w:numFmt w:val="decimal"/>
        <w:lvlText w:val="%1.%2.%3."/>
        <w:lvlJc w:val="left"/>
        <w:pPr>
          <w:ind w:left="1224" w:hanging="504"/>
        </w:pPr>
        <w:rPr>
          <w:rFonts w:hint="default"/>
        </w:rPr>
      </w:lvl>
    </w:lvlOverride>
    <w:lvlOverride w:ilvl="3">
      <w:lvl w:ilvl="3">
        <w:start w:val="1"/>
        <w:numFmt w:val="decimal"/>
        <w:lvlText w:val="%1.%2.%3.%4."/>
        <w:lvlJc w:val="left"/>
        <w:pPr>
          <w:ind w:left="1728" w:hanging="648"/>
        </w:pPr>
        <w:rPr>
          <w:rFonts w:hint="default"/>
        </w:rPr>
      </w:lvl>
    </w:lvlOverride>
    <w:lvlOverride w:ilvl="4">
      <w:lvl w:ilvl="4">
        <w:start w:val="1"/>
        <w:numFmt w:val="decimal"/>
        <w:lvlText w:val="%1.%2.%3.%4.%5."/>
        <w:lvlJc w:val="left"/>
        <w:pPr>
          <w:ind w:left="2232" w:hanging="792"/>
        </w:pPr>
        <w:rPr>
          <w:rFonts w:hint="default"/>
        </w:rPr>
      </w:lvl>
    </w:lvlOverride>
    <w:lvlOverride w:ilvl="5">
      <w:lvl w:ilvl="5">
        <w:start w:val="1"/>
        <w:numFmt w:val="decimal"/>
        <w:lvlText w:val="%1.%2.%3.%4.%5.%6."/>
        <w:lvlJc w:val="left"/>
        <w:pPr>
          <w:ind w:left="2736" w:hanging="936"/>
        </w:pPr>
        <w:rPr>
          <w:rFonts w:hint="default"/>
        </w:rPr>
      </w:lvl>
    </w:lvlOverride>
    <w:lvlOverride w:ilvl="6">
      <w:lvl w:ilvl="6">
        <w:start w:val="1"/>
        <w:numFmt w:val="decimal"/>
        <w:lvlText w:val="%1.%2.%3.%4.%5.%6.%7."/>
        <w:lvlJc w:val="left"/>
        <w:pPr>
          <w:ind w:left="3240" w:hanging="1080"/>
        </w:pPr>
        <w:rPr>
          <w:rFonts w:hint="default"/>
        </w:rPr>
      </w:lvl>
    </w:lvlOverride>
    <w:lvlOverride w:ilvl="7">
      <w:lvl w:ilvl="7">
        <w:start w:val="1"/>
        <w:numFmt w:val="decimal"/>
        <w:lvlText w:val="%1.%2.%3.%4.%5.%6.%7.%8."/>
        <w:lvlJc w:val="left"/>
        <w:pPr>
          <w:ind w:left="3744" w:hanging="1224"/>
        </w:pPr>
        <w:rPr>
          <w:rFonts w:hint="default"/>
        </w:rPr>
      </w:lvl>
    </w:lvlOverride>
    <w:lvlOverride w:ilvl="8">
      <w:lvl w:ilvl="8">
        <w:start w:val="1"/>
        <w:numFmt w:val="decimal"/>
        <w:lvlText w:val="%1.%2.%3.%4.%5.%6.%7.%8.%9."/>
        <w:lvlJc w:val="left"/>
        <w:pPr>
          <w:ind w:left="4320" w:hanging="1440"/>
        </w:pPr>
        <w:rPr>
          <w:rFonts w:hint="default"/>
        </w:rPr>
      </w:lvl>
    </w:lvlOverride>
  </w:num>
  <w:num w:numId="23" w16cid:durableId="998078584">
    <w:abstractNumId w:val="19"/>
  </w:num>
  <w:num w:numId="24" w16cid:durableId="512720770">
    <w:abstractNumId w:val="25"/>
  </w:num>
  <w:num w:numId="25" w16cid:durableId="1527324529">
    <w:abstractNumId w:val="12"/>
  </w:num>
  <w:num w:numId="26" w16cid:durableId="1941335197">
    <w:abstractNumId w:val="17"/>
  </w:num>
  <w:num w:numId="27" w16cid:durableId="385689382">
    <w:abstractNumId w:val="4"/>
  </w:num>
  <w:num w:numId="28" w16cid:durableId="1154029451">
    <w:abstractNumId w:val="10"/>
  </w:num>
  <w:num w:numId="29" w16cid:durableId="1173494118">
    <w:abstractNumId w:val="6"/>
  </w:num>
  <w:num w:numId="30" w16cid:durableId="1186166662">
    <w:abstractNumId w:val="3"/>
  </w:num>
  <w:num w:numId="31" w16cid:durableId="242035865">
    <w:abstractNumId w:val="21"/>
  </w:num>
  <w:num w:numId="32" w16cid:durableId="561597577">
    <w:abstractNumId w:val="27"/>
  </w:num>
  <w:numIdMacAtCleanup w:val="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linkStyles/>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35E55"/>
    <w:rsid w:val="000036D7"/>
    <w:rsid w:val="00005282"/>
    <w:rsid w:val="0000628B"/>
    <w:rsid w:val="00006D6D"/>
    <w:rsid w:val="00007B8A"/>
    <w:rsid w:val="00010346"/>
    <w:rsid w:val="000154D8"/>
    <w:rsid w:val="000154D9"/>
    <w:rsid w:val="000171DD"/>
    <w:rsid w:val="0001777B"/>
    <w:rsid w:val="00020D1D"/>
    <w:rsid w:val="00024A29"/>
    <w:rsid w:val="00024F2E"/>
    <w:rsid w:val="000254B1"/>
    <w:rsid w:val="00025BCE"/>
    <w:rsid w:val="000279D8"/>
    <w:rsid w:val="00031AC2"/>
    <w:rsid w:val="00031F2C"/>
    <w:rsid w:val="000341CB"/>
    <w:rsid w:val="000369BB"/>
    <w:rsid w:val="000377BC"/>
    <w:rsid w:val="000379EF"/>
    <w:rsid w:val="00040438"/>
    <w:rsid w:val="000408E2"/>
    <w:rsid w:val="00040B42"/>
    <w:rsid w:val="0004382D"/>
    <w:rsid w:val="00046BC2"/>
    <w:rsid w:val="00046EB7"/>
    <w:rsid w:val="00047731"/>
    <w:rsid w:val="00050002"/>
    <w:rsid w:val="00053166"/>
    <w:rsid w:val="00055E43"/>
    <w:rsid w:val="000572E3"/>
    <w:rsid w:val="00060AB8"/>
    <w:rsid w:val="00060B72"/>
    <w:rsid w:val="000619F3"/>
    <w:rsid w:val="00062B1E"/>
    <w:rsid w:val="00062BA5"/>
    <w:rsid w:val="000638C5"/>
    <w:rsid w:val="00065035"/>
    <w:rsid w:val="00065B5D"/>
    <w:rsid w:val="0006686E"/>
    <w:rsid w:val="00067298"/>
    <w:rsid w:val="00075E8F"/>
    <w:rsid w:val="000761DB"/>
    <w:rsid w:val="00076B00"/>
    <w:rsid w:val="00081BDB"/>
    <w:rsid w:val="00084A11"/>
    <w:rsid w:val="00084BA8"/>
    <w:rsid w:val="0008752C"/>
    <w:rsid w:val="0008753D"/>
    <w:rsid w:val="00087670"/>
    <w:rsid w:val="00087B60"/>
    <w:rsid w:val="00090084"/>
    <w:rsid w:val="00090270"/>
    <w:rsid w:val="00090C72"/>
    <w:rsid w:val="00095846"/>
    <w:rsid w:val="00095A5E"/>
    <w:rsid w:val="00096619"/>
    <w:rsid w:val="000A0767"/>
    <w:rsid w:val="000A13C6"/>
    <w:rsid w:val="000A1A30"/>
    <w:rsid w:val="000A4211"/>
    <w:rsid w:val="000A4D5D"/>
    <w:rsid w:val="000A553D"/>
    <w:rsid w:val="000B011E"/>
    <w:rsid w:val="000B23BE"/>
    <w:rsid w:val="000B2A03"/>
    <w:rsid w:val="000B47B6"/>
    <w:rsid w:val="000B6520"/>
    <w:rsid w:val="000C2ABB"/>
    <w:rsid w:val="000C4D9C"/>
    <w:rsid w:val="000C6042"/>
    <w:rsid w:val="000C68D8"/>
    <w:rsid w:val="000C7233"/>
    <w:rsid w:val="000C7FC2"/>
    <w:rsid w:val="000D0256"/>
    <w:rsid w:val="000D11BF"/>
    <w:rsid w:val="000D170A"/>
    <w:rsid w:val="000D1895"/>
    <w:rsid w:val="000D5E66"/>
    <w:rsid w:val="000D604E"/>
    <w:rsid w:val="000E2D93"/>
    <w:rsid w:val="000E4444"/>
    <w:rsid w:val="000E5770"/>
    <w:rsid w:val="000E5AC4"/>
    <w:rsid w:val="000E65DE"/>
    <w:rsid w:val="000F0387"/>
    <w:rsid w:val="000F1CC6"/>
    <w:rsid w:val="000F38E4"/>
    <w:rsid w:val="000F4823"/>
    <w:rsid w:val="000F6DA6"/>
    <w:rsid w:val="000F74CF"/>
    <w:rsid w:val="00101786"/>
    <w:rsid w:val="00101D09"/>
    <w:rsid w:val="001032AA"/>
    <w:rsid w:val="00106F8F"/>
    <w:rsid w:val="0010742B"/>
    <w:rsid w:val="00114B97"/>
    <w:rsid w:val="0011751C"/>
    <w:rsid w:val="001176FD"/>
    <w:rsid w:val="0012145B"/>
    <w:rsid w:val="00121A87"/>
    <w:rsid w:val="00121D92"/>
    <w:rsid w:val="00122E49"/>
    <w:rsid w:val="001234EB"/>
    <w:rsid w:val="00123B53"/>
    <w:rsid w:val="00130289"/>
    <w:rsid w:val="0013296D"/>
    <w:rsid w:val="001338A0"/>
    <w:rsid w:val="00133A86"/>
    <w:rsid w:val="00137085"/>
    <w:rsid w:val="001407D0"/>
    <w:rsid w:val="0014135F"/>
    <w:rsid w:val="0014220A"/>
    <w:rsid w:val="00144A7B"/>
    <w:rsid w:val="00150FDE"/>
    <w:rsid w:val="0015172D"/>
    <w:rsid w:val="00151FE3"/>
    <w:rsid w:val="00153F53"/>
    <w:rsid w:val="00156863"/>
    <w:rsid w:val="00156928"/>
    <w:rsid w:val="00157EBC"/>
    <w:rsid w:val="001606E8"/>
    <w:rsid w:val="001630DA"/>
    <w:rsid w:val="00163677"/>
    <w:rsid w:val="001649D2"/>
    <w:rsid w:val="0016686D"/>
    <w:rsid w:val="001669AD"/>
    <w:rsid w:val="0017258B"/>
    <w:rsid w:val="00174B7D"/>
    <w:rsid w:val="00174BF7"/>
    <w:rsid w:val="001761D7"/>
    <w:rsid w:val="00177334"/>
    <w:rsid w:val="00177F07"/>
    <w:rsid w:val="00182116"/>
    <w:rsid w:val="00182905"/>
    <w:rsid w:val="00184CFF"/>
    <w:rsid w:val="001850D5"/>
    <w:rsid w:val="00185CBB"/>
    <w:rsid w:val="001860D0"/>
    <w:rsid w:val="0018668B"/>
    <w:rsid w:val="0018707A"/>
    <w:rsid w:val="0018736D"/>
    <w:rsid w:val="00187B54"/>
    <w:rsid w:val="001903B6"/>
    <w:rsid w:val="001945D9"/>
    <w:rsid w:val="0019581E"/>
    <w:rsid w:val="00196CE4"/>
    <w:rsid w:val="001A0FCC"/>
    <w:rsid w:val="001A472F"/>
    <w:rsid w:val="001B113D"/>
    <w:rsid w:val="001B2755"/>
    <w:rsid w:val="001B2B3A"/>
    <w:rsid w:val="001B526D"/>
    <w:rsid w:val="001B7A67"/>
    <w:rsid w:val="001B7ED2"/>
    <w:rsid w:val="001C0CEF"/>
    <w:rsid w:val="001C13F0"/>
    <w:rsid w:val="001C2022"/>
    <w:rsid w:val="001C2B8E"/>
    <w:rsid w:val="001C30B5"/>
    <w:rsid w:val="001D0683"/>
    <w:rsid w:val="001D24D5"/>
    <w:rsid w:val="001D4A9F"/>
    <w:rsid w:val="001D5F4E"/>
    <w:rsid w:val="001D695F"/>
    <w:rsid w:val="001E01F7"/>
    <w:rsid w:val="001E2778"/>
    <w:rsid w:val="001E2B92"/>
    <w:rsid w:val="001E4FD5"/>
    <w:rsid w:val="001E50C0"/>
    <w:rsid w:val="001E6E2D"/>
    <w:rsid w:val="001F0DE6"/>
    <w:rsid w:val="001F2572"/>
    <w:rsid w:val="001F6118"/>
    <w:rsid w:val="001F76B3"/>
    <w:rsid w:val="002005B3"/>
    <w:rsid w:val="00200BE0"/>
    <w:rsid w:val="002028DC"/>
    <w:rsid w:val="002035B5"/>
    <w:rsid w:val="00204485"/>
    <w:rsid w:val="00212601"/>
    <w:rsid w:val="00212A48"/>
    <w:rsid w:val="00212F0E"/>
    <w:rsid w:val="00212FF6"/>
    <w:rsid w:val="00214152"/>
    <w:rsid w:val="002141DC"/>
    <w:rsid w:val="00214EC4"/>
    <w:rsid w:val="00217176"/>
    <w:rsid w:val="0022107C"/>
    <w:rsid w:val="00221D46"/>
    <w:rsid w:val="00222279"/>
    <w:rsid w:val="00222333"/>
    <w:rsid w:val="00226C1E"/>
    <w:rsid w:val="00231307"/>
    <w:rsid w:val="002317C4"/>
    <w:rsid w:val="002322A9"/>
    <w:rsid w:val="002350BB"/>
    <w:rsid w:val="002409F4"/>
    <w:rsid w:val="00240FBF"/>
    <w:rsid w:val="002410DC"/>
    <w:rsid w:val="00243215"/>
    <w:rsid w:val="00244A7B"/>
    <w:rsid w:val="0024503A"/>
    <w:rsid w:val="002460D0"/>
    <w:rsid w:val="002469A6"/>
    <w:rsid w:val="002477CF"/>
    <w:rsid w:val="00250758"/>
    <w:rsid w:val="002520FE"/>
    <w:rsid w:val="00253892"/>
    <w:rsid w:val="00262BCA"/>
    <w:rsid w:val="00262DA6"/>
    <w:rsid w:val="00266421"/>
    <w:rsid w:val="002665B8"/>
    <w:rsid w:val="0026665B"/>
    <w:rsid w:val="00267EB6"/>
    <w:rsid w:val="00271E33"/>
    <w:rsid w:val="00272391"/>
    <w:rsid w:val="00272BEB"/>
    <w:rsid w:val="00272ED6"/>
    <w:rsid w:val="00273EC0"/>
    <w:rsid w:val="00275422"/>
    <w:rsid w:val="002812F1"/>
    <w:rsid w:val="0028191A"/>
    <w:rsid w:val="00281D09"/>
    <w:rsid w:val="0028350A"/>
    <w:rsid w:val="00285A34"/>
    <w:rsid w:val="002916ED"/>
    <w:rsid w:val="00291FDF"/>
    <w:rsid w:val="00295B7A"/>
    <w:rsid w:val="00296E0C"/>
    <w:rsid w:val="00297AB6"/>
    <w:rsid w:val="002A012C"/>
    <w:rsid w:val="002A3D0F"/>
    <w:rsid w:val="002A4508"/>
    <w:rsid w:val="002A47B3"/>
    <w:rsid w:val="002B0990"/>
    <w:rsid w:val="002B0EAA"/>
    <w:rsid w:val="002B5323"/>
    <w:rsid w:val="002B56E7"/>
    <w:rsid w:val="002B6500"/>
    <w:rsid w:val="002B66E3"/>
    <w:rsid w:val="002B720B"/>
    <w:rsid w:val="002C3101"/>
    <w:rsid w:val="002C5D43"/>
    <w:rsid w:val="002C6274"/>
    <w:rsid w:val="002C6EA4"/>
    <w:rsid w:val="002C6F67"/>
    <w:rsid w:val="002C7E6C"/>
    <w:rsid w:val="002D04B1"/>
    <w:rsid w:val="002D0665"/>
    <w:rsid w:val="002D0E81"/>
    <w:rsid w:val="002D16A5"/>
    <w:rsid w:val="002D4070"/>
    <w:rsid w:val="002D6813"/>
    <w:rsid w:val="002D73EC"/>
    <w:rsid w:val="002E2F13"/>
    <w:rsid w:val="002E389D"/>
    <w:rsid w:val="002E4432"/>
    <w:rsid w:val="002E46F8"/>
    <w:rsid w:val="002E52A2"/>
    <w:rsid w:val="002E65A4"/>
    <w:rsid w:val="002E75FB"/>
    <w:rsid w:val="002F10B7"/>
    <w:rsid w:val="002F3B02"/>
    <w:rsid w:val="00300AA5"/>
    <w:rsid w:val="00301607"/>
    <w:rsid w:val="00301DFA"/>
    <w:rsid w:val="00302DA6"/>
    <w:rsid w:val="003039EE"/>
    <w:rsid w:val="00303DF0"/>
    <w:rsid w:val="00304F20"/>
    <w:rsid w:val="00306E1D"/>
    <w:rsid w:val="00307420"/>
    <w:rsid w:val="003074DB"/>
    <w:rsid w:val="00307A38"/>
    <w:rsid w:val="00311081"/>
    <w:rsid w:val="003117B2"/>
    <w:rsid w:val="003119C6"/>
    <w:rsid w:val="00314AE9"/>
    <w:rsid w:val="00314B1F"/>
    <w:rsid w:val="00314FD3"/>
    <w:rsid w:val="00315CF7"/>
    <w:rsid w:val="003165B2"/>
    <w:rsid w:val="00317239"/>
    <w:rsid w:val="003268D6"/>
    <w:rsid w:val="00330279"/>
    <w:rsid w:val="0033099D"/>
    <w:rsid w:val="003309C0"/>
    <w:rsid w:val="0033206D"/>
    <w:rsid w:val="00333607"/>
    <w:rsid w:val="00335357"/>
    <w:rsid w:val="0033711B"/>
    <w:rsid w:val="0034010F"/>
    <w:rsid w:val="00340C49"/>
    <w:rsid w:val="00341A0D"/>
    <w:rsid w:val="0034254F"/>
    <w:rsid w:val="00343639"/>
    <w:rsid w:val="00344475"/>
    <w:rsid w:val="00344CC8"/>
    <w:rsid w:val="00345A4C"/>
    <w:rsid w:val="00345DDC"/>
    <w:rsid w:val="00347947"/>
    <w:rsid w:val="00347FA9"/>
    <w:rsid w:val="003513D6"/>
    <w:rsid w:val="00351DAF"/>
    <w:rsid w:val="00351EA7"/>
    <w:rsid w:val="003527A4"/>
    <w:rsid w:val="003532EE"/>
    <w:rsid w:val="0035429C"/>
    <w:rsid w:val="00360272"/>
    <w:rsid w:val="00360D49"/>
    <w:rsid w:val="003610BA"/>
    <w:rsid w:val="00363E29"/>
    <w:rsid w:val="00364225"/>
    <w:rsid w:val="00365926"/>
    <w:rsid w:val="00366C4E"/>
    <w:rsid w:val="003719EF"/>
    <w:rsid w:val="00372041"/>
    <w:rsid w:val="00373381"/>
    <w:rsid w:val="0037792C"/>
    <w:rsid w:val="00382867"/>
    <w:rsid w:val="00382BA1"/>
    <w:rsid w:val="00382EBB"/>
    <w:rsid w:val="00383034"/>
    <w:rsid w:val="00384403"/>
    <w:rsid w:val="00390146"/>
    <w:rsid w:val="003915FA"/>
    <w:rsid w:val="003927B4"/>
    <w:rsid w:val="00395907"/>
    <w:rsid w:val="00395F61"/>
    <w:rsid w:val="0039650D"/>
    <w:rsid w:val="00397C95"/>
    <w:rsid w:val="00397CD6"/>
    <w:rsid w:val="00397FE4"/>
    <w:rsid w:val="003A061A"/>
    <w:rsid w:val="003A53C2"/>
    <w:rsid w:val="003A552C"/>
    <w:rsid w:val="003A5C19"/>
    <w:rsid w:val="003A73BD"/>
    <w:rsid w:val="003B1BFB"/>
    <w:rsid w:val="003B1DE5"/>
    <w:rsid w:val="003B21AF"/>
    <w:rsid w:val="003B26C3"/>
    <w:rsid w:val="003B4237"/>
    <w:rsid w:val="003B437B"/>
    <w:rsid w:val="003B43FC"/>
    <w:rsid w:val="003B4622"/>
    <w:rsid w:val="003B68CB"/>
    <w:rsid w:val="003B717B"/>
    <w:rsid w:val="003B7CDD"/>
    <w:rsid w:val="003B7F61"/>
    <w:rsid w:val="003C0A71"/>
    <w:rsid w:val="003C138C"/>
    <w:rsid w:val="003C1993"/>
    <w:rsid w:val="003C3D9A"/>
    <w:rsid w:val="003C4BCA"/>
    <w:rsid w:val="003C5286"/>
    <w:rsid w:val="003C5521"/>
    <w:rsid w:val="003C552F"/>
    <w:rsid w:val="003C6A1E"/>
    <w:rsid w:val="003C70FC"/>
    <w:rsid w:val="003C7249"/>
    <w:rsid w:val="003D1C46"/>
    <w:rsid w:val="003D223B"/>
    <w:rsid w:val="003D27D3"/>
    <w:rsid w:val="003D3317"/>
    <w:rsid w:val="003D3448"/>
    <w:rsid w:val="003D38AB"/>
    <w:rsid w:val="003D5E50"/>
    <w:rsid w:val="003D5EC8"/>
    <w:rsid w:val="003D6AFB"/>
    <w:rsid w:val="003D727E"/>
    <w:rsid w:val="003E2349"/>
    <w:rsid w:val="003E4EC9"/>
    <w:rsid w:val="003E51D7"/>
    <w:rsid w:val="003E57F4"/>
    <w:rsid w:val="003E6AC6"/>
    <w:rsid w:val="003E6DF1"/>
    <w:rsid w:val="003F0CE4"/>
    <w:rsid w:val="003F10BB"/>
    <w:rsid w:val="003F1DFF"/>
    <w:rsid w:val="003F2D1C"/>
    <w:rsid w:val="003F3582"/>
    <w:rsid w:val="003F5832"/>
    <w:rsid w:val="003F64A7"/>
    <w:rsid w:val="003F7572"/>
    <w:rsid w:val="003F75C5"/>
    <w:rsid w:val="003F7F3C"/>
    <w:rsid w:val="004009AF"/>
    <w:rsid w:val="0040162F"/>
    <w:rsid w:val="004024D5"/>
    <w:rsid w:val="004029BA"/>
    <w:rsid w:val="00404B16"/>
    <w:rsid w:val="0040631D"/>
    <w:rsid w:val="00406F3F"/>
    <w:rsid w:val="00412D0C"/>
    <w:rsid w:val="004131F1"/>
    <w:rsid w:val="004133CB"/>
    <w:rsid w:val="0041379B"/>
    <w:rsid w:val="00413826"/>
    <w:rsid w:val="00415E8B"/>
    <w:rsid w:val="00416035"/>
    <w:rsid w:val="00420C62"/>
    <w:rsid w:val="00422A9E"/>
    <w:rsid w:val="00424E85"/>
    <w:rsid w:val="00424F1F"/>
    <w:rsid w:val="00427447"/>
    <w:rsid w:val="004278D3"/>
    <w:rsid w:val="0043000E"/>
    <w:rsid w:val="00432B6D"/>
    <w:rsid w:val="00433770"/>
    <w:rsid w:val="004338B4"/>
    <w:rsid w:val="00435E55"/>
    <w:rsid w:val="00440BCE"/>
    <w:rsid w:val="0044135C"/>
    <w:rsid w:val="004437EE"/>
    <w:rsid w:val="00443CD7"/>
    <w:rsid w:val="004445EA"/>
    <w:rsid w:val="00444BBA"/>
    <w:rsid w:val="00447F98"/>
    <w:rsid w:val="004522DA"/>
    <w:rsid w:val="004547EA"/>
    <w:rsid w:val="0046189D"/>
    <w:rsid w:val="00461BE2"/>
    <w:rsid w:val="0046486F"/>
    <w:rsid w:val="00465471"/>
    <w:rsid w:val="0047205B"/>
    <w:rsid w:val="00472920"/>
    <w:rsid w:val="004731BD"/>
    <w:rsid w:val="0047420E"/>
    <w:rsid w:val="00475F02"/>
    <w:rsid w:val="004766CC"/>
    <w:rsid w:val="004768F3"/>
    <w:rsid w:val="00476E56"/>
    <w:rsid w:val="00477382"/>
    <w:rsid w:val="00477EBE"/>
    <w:rsid w:val="00485C82"/>
    <w:rsid w:val="00487170"/>
    <w:rsid w:val="004879CC"/>
    <w:rsid w:val="004923E0"/>
    <w:rsid w:val="00492CDD"/>
    <w:rsid w:val="00492EB9"/>
    <w:rsid w:val="00493E9E"/>
    <w:rsid w:val="00495D07"/>
    <w:rsid w:val="00497383"/>
    <w:rsid w:val="004A1A1E"/>
    <w:rsid w:val="004A220F"/>
    <w:rsid w:val="004A472B"/>
    <w:rsid w:val="004A4BE6"/>
    <w:rsid w:val="004A5A2F"/>
    <w:rsid w:val="004A6FA5"/>
    <w:rsid w:val="004B2489"/>
    <w:rsid w:val="004B3254"/>
    <w:rsid w:val="004B4B53"/>
    <w:rsid w:val="004B5B8A"/>
    <w:rsid w:val="004B6218"/>
    <w:rsid w:val="004B6CFE"/>
    <w:rsid w:val="004B6DA9"/>
    <w:rsid w:val="004C41E3"/>
    <w:rsid w:val="004C50E0"/>
    <w:rsid w:val="004C591B"/>
    <w:rsid w:val="004C6D93"/>
    <w:rsid w:val="004D0B55"/>
    <w:rsid w:val="004D14AA"/>
    <w:rsid w:val="004D297A"/>
    <w:rsid w:val="004D38D1"/>
    <w:rsid w:val="004D4284"/>
    <w:rsid w:val="004D4ED6"/>
    <w:rsid w:val="004D55EA"/>
    <w:rsid w:val="004E0FC7"/>
    <w:rsid w:val="004E1A15"/>
    <w:rsid w:val="004E1CF3"/>
    <w:rsid w:val="004E22A0"/>
    <w:rsid w:val="004E4723"/>
    <w:rsid w:val="004E6049"/>
    <w:rsid w:val="004F07C5"/>
    <w:rsid w:val="004F3932"/>
    <w:rsid w:val="004F48C1"/>
    <w:rsid w:val="004F529E"/>
    <w:rsid w:val="004F52DA"/>
    <w:rsid w:val="004F5984"/>
    <w:rsid w:val="004F741D"/>
    <w:rsid w:val="004F7792"/>
    <w:rsid w:val="00500842"/>
    <w:rsid w:val="00500F76"/>
    <w:rsid w:val="005010B6"/>
    <w:rsid w:val="005014E6"/>
    <w:rsid w:val="00503109"/>
    <w:rsid w:val="00507106"/>
    <w:rsid w:val="00510D17"/>
    <w:rsid w:val="0051148B"/>
    <w:rsid w:val="005114DC"/>
    <w:rsid w:val="00512D3B"/>
    <w:rsid w:val="005132FE"/>
    <w:rsid w:val="00515C1B"/>
    <w:rsid w:val="00516C81"/>
    <w:rsid w:val="00517EAB"/>
    <w:rsid w:val="00520F46"/>
    <w:rsid w:val="00522055"/>
    <w:rsid w:val="00523C46"/>
    <w:rsid w:val="005247A6"/>
    <w:rsid w:val="0052507F"/>
    <w:rsid w:val="0052580E"/>
    <w:rsid w:val="00525C9B"/>
    <w:rsid w:val="00530696"/>
    <w:rsid w:val="005328AB"/>
    <w:rsid w:val="00532BE7"/>
    <w:rsid w:val="00533669"/>
    <w:rsid w:val="00533816"/>
    <w:rsid w:val="00536264"/>
    <w:rsid w:val="005407F1"/>
    <w:rsid w:val="0054178D"/>
    <w:rsid w:val="005432CC"/>
    <w:rsid w:val="00545046"/>
    <w:rsid w:val="0055083C"/>
    <w:rsid w:val="00551734"/>
    <w:rsid w:val="00552571"/>
    <w:rsid w:val="00553022"/>
    <w:rsid w:val="00553655"/>
    <w:rsid w:val="005547B2"/>
    <w:rsid w:val="0055659A"/>
    <w:rsid w:val="0055787C"/>
    <w:rsid w:val="00557913"/>
    <w:rsid w:val="005622B9"/>
    <w:rsid w:val="00562E6F"/>
    <w:rsid w:val="005639FE"/>
    <w:rsid w:val="00566E49"/>
    <w:rsid w:val="0057246F"/>
    <w:rsid w:val="005729B0"/>
    <w:rsid w:val="00574160"/>
    <w:rsid w:val="0057465D"/>
    <w:rsid w:val="0057529B"/>
    <w:rsid w:val="0058037A"/>
    <w:rsid w:val="00580622"/>
    <w:rsid w:val="00580F47"/>
    <w:rsid w:val="00582E4F"/>
    <w:rsid w:val="005831BF"/>
    <w:rsid w:val="005850BB"/>
    <w:rsid w:val="005850D6"/>
    <w:rsid w:val="00585D18"/>
    <w:rsid w:val="00586A34"/>
    <w:rsid w:val="005937D6"/>
    <w:rsid w:val="005942CA"/>
    <w:rsid w:val="00595D50"/>
    <w:rsid w:val="0059601A"/>
    <w:rsid w:val="005A0233"/>
    <w:rsid w:val="005A0DDD"/>
    <w:rsid w:val="005A28BC"/>
    <w:rsid w:val="005A431C"/>
    <w:rsid w:val="005A5170"/>
    <w:rsid w:val="005A5443"/>
    <w:rsid w:val="005B394F"/>
    <w:rsid w:val="005B4814"/>
    <w:rsid w:val="005B519E"/>
    <w:rsid w:val="005B62BD"/>
    <w:rsid w:val="005B69BF"/>
    <w:rsid w:val="005C1C3C"/>
    <w:rsid w:val="005C1D2C"/>
    <w:rsid w:val="005C20B0"/>
    <w:rsid w:val="005C25CE"/>
    <w:rsid w:val="005C525D"/>
    <w:rsid w:val="005D2B2A"/>
    <w:rsid w:val="005D4329"/>
    <w:rsid w:val="005D56F6"/>
    <w:rsid w:val="005D6C21"/>
    <w:rsid w:val="005D6D3B"/>
    <w:rsid w:val="005D7A83"/>
    <w:rsid w:val="005E1C51"/>
    <w:rsid w:val="005E2703"/>
    <w:rsid w:val="005E3322"/>
    <w:rsid w:val="005E3954"/>
    <w:rsid w:val="005E45AA"/>
    <w:rsid w:val="005E464B"/>
    <w:rsid w:val="005E5E66"/>
    <w:rsid w:val="005E76DD"/>
    <w:rsid w:val="005E7988"/>
    <w:rsid w:val="005F01CF"/>
    <w:rsid w:val="005F0D95"/>
    <w:rsid w:val="005F29D1"/>
    <w:rsid w:val="005F29E4"/>
    <w:rsid w:val="005F50F0"/>
    <w:rsid w:val="005F730E"/>
    <w:rsid w:val="005F73CB"/>
    <w:rsid w:val="00600F90"/>
    <w:rsid w:val="00602494"/>
    <w:rsid w:val="0060377E"/>
    <w:rsid w:val="00604625"/>
    <w:rsid w:val="00604B0B"/>
    <w:rsid w:val="00610031"/>
    <w:rsid w:val="0061093F"/>
    <w:rsid w:val="00611869"/>
    <w:rsid w:val="006139AF"/>
    <w:rsid w:val="00614E60"/>
    <w:rsid w:val="006178DA"/>
    <w:rsid w:val="00617BE2"/>
    <w:rsid w:val="006204D5"/>
    <w:rsid w:val="00620845"/>
    <w:rsid w:val="0062404C"/>
    <w:rsid w:val="00625F93"/>
    <w:rsid w:val="00626DED"/>
    <w:rsid w:val="00631344"/>
    <w:rsid w:val="006328DB"/>
    <w:rsid w:val="00633115"/>
    <w:rsid w:val="00634106"/>
    <w:rsid w:val="006355D0"/>
    <w:rsid w:val="006413C4"/>
    <w:rsid w:val="006444B6"/>
    <w:rsid w:val="0064462C"/>
    <w:rsid w:val="00647733"/>
    <w:rsid w:val="00650BB6"/>
    <w:rsid w:val="00651174"/>
    <w:rsid w:val="006517A5"/>
    <w:rsid w:val="00651A34"/>
    <w:rsid w:val="00656594"/>
    <w:rsid w:val="0066197E"/>
    <w:rsid w:val="00661CEF"/>
    <w:rsid w:val="0066419F"/>
    <w:rsid w:val="006646D8"/>
    <w:rsid w:val="00664B46"/>
    <w:rsid w:val="00664D34"/>
    <w:rsid w:val="00676F7F"/>
    <w:rsid w:val="00680687"/>
    <w:rsid w:val="006817D0"/>
    <w:rsid w:val="00682E0F"/>
    <w:rsid w:val="00685DD7"/>
    <w:rsid w:val="00687366"/>
    <w:rsid w:val="00692465"/>
    <w:rsid w:val="006932FB"/>
    <w:rsid w:val="00694978"/>
    <w:rsid w:val="006950BF"/>
    <w:rsid w:val="006951B2"/>
    <w:rsid w:val="00695743"/>
    <w:rsid w:val="006A03D7"/>
    <w:rsid w:val="006A06C7"/>
    <w:rsid w:val="006A171F"/>
    <w:rsid w:val="006A2C62"/>
    <w:rsid w:val="006A3434"/>
    <w:rsid w:val="006A575E"/>
    <w:rsid w:val="006A5B1C"/>
    <w:rsid w:val="006A7F88"/>
    <w:rsid w:val="006B28E3"/>
    <w:rsid w:val="006B3054"/>
    <w:rsid w:val="006B37CD"/>
    <w:rsid w:val="006B5D2C"/>
    <w:rsid w:val="006B64FE"/>
    <w:rsid w:val="006B7DAC"/>
    <w:rsid w:val="006B7F13"/>
    <w:rsid w:val="006C33E8"/>
    <w:rsid w:val="006C6163"/>
    <w:rsid w:val="006C6242"/>
    <w:rsid w:val="006D2BE2"/>
    <w:rsid w:val="006D327C"/>
    <w:rsid w:val="006D3A86"/>
    <w:rsid w:val="006D6E1C"/>
    <w:rsid w:val="006D6F48"/>
    <w:rsid w:val="006D7723"/>
    <w:rsid w:val="006E22AB"/>
    <w:rsid w:val="006E3B02"/>
    <w:rsid w:val="006E4CDF"/>
    <w:rsid w:val="006E5BCD"/>
    <w:rsid w:val="006E7859"/>
    <w:rsid w:val="006E7F80"/>
    <w:rsid w:val="006F23F2"/>
    <w:rsid w:val="006F36CF"/>
    <w:rsid w:val="006F46CA"/>
    <w:rsid w:val="006F4DDF"/>
    <w:rsid w:val="00701523"/>
    <w:rsid w:val="00701955"/>
    <w:rsid w:val="007034A0"/>
    <w:rsid w:val="00704FE5"/>
    <w:rsid w:val="00706598"/>
    <w:rsid w:val="00716180"/>
    <w:rsid w:val="00716189"/>
    <w:rsid w:val="00716410"/>
    <w:rsid w:val="007209B8"/>
    <w:rsid w:val="00720DCD"/>
    <w:rsid w:val="00721FD1"/>
    <w:rsid w:val="00722068"/>
    <w:rsid w:val="00722A92"/>
    <w:rsid w:val="00725927"/>
    <w:rsid w:val="007269E5"/>
    <w:rsid w:val="007277B1"/>
    <w:rsid w:val="007277CD"/>
    <w:rsid w:val="00730943"/>
    <w:rsid w:val="007318D7"/>
    <w:rsid w:val="00732B83"/>
    <w:rsid w:val="00733C1E"/>
    <w:rsid w:val="00736181"/>
    <w:rsid w:val="007361C1"/>
    <w:rsid w:val="007362C9"/>
    <w:rsid w:val="007364E6"/>
    <w:rsid w:val="00737559"/>
    <w:rsid w:val="00740D48"/>
    <w:rsid w:val="007416F7"/>
    <w:rsid w:val="007423FE"/>
    <w:rsid w:val="00742A6B"/>
    <w:rsid w:val="007438F1"/>
    <w:rsid w:val="00744549"/>
    <w:rsid w:val="00745410"/>
    <w:rsid w:val="0074562F"/>
    <w:rsid w:val="00745E82"/>
    <w:rsid w:val="00745F69"/>
    <w:rsid w:val="00746612"/>
    <w:rsid w:val="0074762E"/>
    <w:rsid w:val="00750676"/>
    <w:rsid w:val="007516A0"/>
    <w:rsid w:val="00753647"/>
    <w:rsid w:val="00754402"/>
    <w:rsid w:val="00754DFF"/>
    <w:rsid w:val="00756023"/>
    <w:rsid w:val="007563BD"/>
    <w:rsid w:val="00757253"/>
    <w:rsid w:val="007612E6"/>
    <w:rsid w:val="00761648"/>
    <w:rsid w:val="00761F21"/>
    <w:rsid w:val="00763FB8"/>
    <w:rsid w:val="00765ACD"/>
    <w:rsid w:val="007661B0"/>
    <w:rsid w:val="00767D3B"/>
    <w:rsid w:val="0077049A"/>
    <w:rsid w:val="00772FA8"/>
    <w:rsid w:val="00773976"/>
    <w:rsid w:val="00773B63"/>
    <w:rsid w:val="00774009"/>
    <w:rsid w:val="007741BC"/>
    <w:rsid w:val="00776D9C"/>
    <w:rsid w:val="0078108A"/>
    <w:rsid w:val="00782365"/>
    <w:rsid w:val="007829CE"/>
    <w:rsid w:val="0078302A"/>
    <w:rsid w:val="007847C9"/>
    <w:rsid w:val="00784963"/>
    <w:rsid w:val="00786D28"/>
    <w:rsid w:val="00787E7D"/>
    <w:rsid w:val="0079068E"/>
    <w:rsid w:val="0079280B"/>
    <w:rsid w:val="00792B4B"/>
    <w:rsid w:val="007933E1"/>
    <w:rsid w:val="00795A67"/>
    <w:rsid w:val="007963E2"/>
    <w:rsid w:val="007967B9"/>
    <w:rsid w:val="00797416"/>
    <w:rsid w:val="00797676"/>
    <w:rsid w:val="007A2573"/>
    <w:rsid w:val="007A3940"/>
    <w:rsid w:val="007A5D50"/>
    <w:rsid w:val="007A7D3E"/>
    <w:rsid w:val="007B342B"/>
    <w:rsid w:val="007B546B"/>
    <w:rsid w:val="007B79AE"/>
    <w:rsid w:val="007C0568"/>
    <w:rsid w:val="007C1190"/>
    <w:rsid w:val="007C28DB"/>
    <w:rsid w:val="007C29DB"/>
    <w:rsid w:val="007C3D8C"/>
    <w:rsid w:val="007C4D11"/>
    <w:rsid w:val="007C5680"/>
    <w:rsid w:val="007C6BBD"/>
    <w:rsid w:val="007C74DD"/>
    <w:rsid w:val="007C784C"/>
    <w:rsid w:val="007D1805"/>
    <w:rsid w:val="007D1B88"/>
    <w:rsid w:val="007D259E"/>
    <w:rsid w:val="007D598F"/>
    <w:rsid w:val="007D61ED"/>
    <w:rsid w:val="007E0A0A"/>
    <w:rsid w:val="007E165B"/>
    <w:rsid w:val="007E2F57"/>
    <w:rsid w:val="007E318B"/>
    <w:rsid w:val="007E3466"/>
    <w:rsid w:val="007E5434"/>
    <w:rsid w:val="007F0635"/>
    <w:rsid w:val="007F1FF3"/>
    <w:rsid w:val="007F2573"/>
    <w:rsid w:val="007F47CC"/>
    <w:rsid w:val="007F4A18"/>
    <w:rsid w:val="007F5CD3"/>
    <w:rsid w:val="00800ED6"/>
    <w:rsid w:val="00801AB4"/>
    <w:rsid w:val="0081017F"/>
    <w:rsid w:val="008101C5"/>
    <w:rsid w:val="00810C24"/>
    <w:rsid w:val="00810FE4"/>
    <w:rsid w:val="00811FAD"/>
    <w:rsid w:val="00813BE6"/>
    <w:rsid w:val="00814972"/>
    <w:rsid w:val="00814BED"/>
    <w:rsid w:val="00816754"/>
    <w:rsid w:val="008201D6"/>
    <w:rsid w:val="0082068C"/>
    <w:rsid w:val="00821E4C"/>
    <w:rsid w:val="00822113"/>
    <w:rsid w:val="008245D2"/>
    <w:rsid w:val="0082499C"/>
    <w:rsid w:val="00830459"/>
    <w:rsid w:val="008306AC"/>
    <w:rsid w:val="00830D5D"/>
    <w:rsid w:val="0083384E"/>
    <w:rsid w:val="00834D42"/>
    <w:rsid w:val="0083683B"/>
    <w:rsid w:val="00840475"/>
    <w:rsid w:val="00841438"/>
    <w:rsid w:val="00841CC2"/>
    <w:rsid w:val="00844D42"/>
    <w:rsid w:val="00845FF9"/>
    <w:rsid w:val="008460E8"/>
    <w:rsid w:val="00850B6B"/>
    <w:rsid w:val="0085502F"/>
    <w:rsid w:val="008555B3"/>
    <w:rsid w:val="00860EF6"/>
    <w:rsid w:val="00861594"/>
    <w:rsid w:val="00863192"/>
    <w:rsid w:val="00863D9C"/>
    <w:rsid w:val="0086418D"/>
    <w:rsid w:val="00864B62"/>
    <w:rsid w:val="0086517E"/>
    <w:rsid w:val="00870B95"/>
    <w:rsid w:val="00870E51"/>
    <w:rsid w:val="00870FF5"/>
    <w:rsid w:val="0087157D"/>
    <w:rsid w:val="0087229D"/>
    <w:rsid w:val="0087315A"/>
    <w:rsid w:val="00875AF9"/>
    <w:rsid w:val="00877E51"/>
    <w:rsid w:val="0088100E"/>
    <w:rsid w:val="0088276A"/>
    <w:rsid w:val="00882B98"/>
    <w:rsid w:val="00885372"/>
    <w:rsid w:val="00885902"/>
    <w:rsid w:val="008876DA"/>
    <w:rsid w:val="00887761"/>
    <w:rsid w:val="0089079E"/>
    <w:rsid w:val="008926C5"/>
    <w:rsid w:val="00897808"/>
    <w:rsid w:val="00897989"/>
    <w:rsid w:val="008A2940"/>
    <w:rsid w:val="008A68D3"/>
    <w:rsid w:val="008A69B7"/>
    <w:rsid w:val="008B054C"/>
    <w:rsid w:val="008B0FF4"/>
    <w:rsid w:val="008B132F"/>
    <w:rsid w:val="008B1DB6"/>
    <w:rsid w:val="008B2516"/>
    <w:rsid w:val="008B3F3B"/>
    <w:rsid w:val="008B419A"/>
    <w:rsid w:val="008B4359"/>
    <w:rsid w:val="008B54CA"/>
    <w:rsid w:val="008B5776"/>
    <w:rsid w:val="008B6139"/>
    <w:rsid w:val="008C01D8"/>
    <w:rsid w:val="008C0315"/>
    <w:rsid w:val="008C31B6"/>
    <w:rsid w:val="008C4AEA"/>
    <w:rsid w:val="008C7886"/>
    <w:rsid w:val="008C78D3"/>
    <w:rsid w:val="008D0568"/>
    <w:rsid w:val="008D2A6E"/>
    <w:rsid w:val="008D40F3"/>
    <w:rsid w:val="008D437F"/>
    <w:rsid w:val="008D508C"/>
    <w:rsid w:val="008D5846"/>
    <w:rsid w:val="008D5885"/>
    <w:rsid w:val="008D5D8E"/>
    <w:rsid w:val="008D5F49"/>
    <w:rsid w:val="008E0280"/>
    <w:rsid w:val="008E1DD6"/>
    <w:rsid w:val="008E1F31"/>
    <w:rsid w:val="008E23DD"/>
    <w:rsid w:val="008E2CE4"/>
    <w:rsid w:val="008E32C8"/>
    <w:rsid w:val="008E5AA4"/>
    <w:rsid w:val="008E6601"/>
    <w:rsid w:val="008E6BAB"/>
    <w:rsid w:val="008E7DF4"/>
    <w:rsid w:val="008F3D59"/>
    <w:rsid w:val="008F6126"/>
    <w:rsid w:val="008F6ED6"/>
    <w:rsid w:val="008F762F"/>
    <w:rsid w:val="008F77E6"/>
    <w:rsid w:val="008F7912"/>
    <w:rsid w:val="0090083D"/>
    <w:rsid w:val="00902C6F"/>
    <w:rsid w:val="00905028"/>
    <w:rsid w:val="00905BD0"/>
    <w:rsid w:val="00906E61"/>
    <w:rsid w:val="00911D7A"/>
    <w:rsid w:val="00911D8A"/>
    <w:rsid w:val="00911E4D"/>
    <w:rsid w:val="009130EF"/>
    <w:rsid w:val="00913A4B"/>
    <w:rsid w:val="009159B5"/>
    <w:rsid w:val="00915C04"/>
    <w:rsid w:val="00917D97"/>
    <w:rsid w:val="00921741"/>
    <w:rsid w:val="009217C6"/>
    <w:rsid w:val="0092254E"/>
    <w:rsid w:val="00922B7D"/>
    <w:rsid w:val="00926211"/>
    <w:rsid w:val="0092767E"/>
    <w:rsid w:val="00927697"/>
    <w:rsid w:val="00927AD7"/>
    <w:rsid w:val="00932E4C"/>
    <w:rsid w:val="00933AC5"/>
    <w:rsid w:val="00935A7C"/>
    <w:rsid w:val="009365BD"/>
    <w:rsid w:val="00937F94"/>
    <w:rsid w:val="00940096"/>
    <w:rsid w:val="00940B74"/>
    <w:rsid w:val="009418E3"/>
    <w:rsid w:val="00945A1B"/>
    <w:rsid w:val="009465B1"/>
    <w:rsid w:val="00946957"/>
    <w:rsid w:val="00951015"/>
    <w:rsid w:val="00951034"/>
    <w:rsid w:val="0095184E"/>
    <w:rsid w:val="00953EF9"/>
    <w:rsid w:val="009545E4"/>
    <w:rsid w:val="00954AF9"/>
    <w:rsid w:val="00955856"/>
    <w:rsid w:val="009560B2"/>
    <w:rsid w:val="00957012"/>
    <w:rsid w:val="00957557"/>
    <w:rsid w:val="00957CB0"/>
    <w:rsid w:val="009602FB"/>
    <w:rsid w:val="00962FB8"/>
    <w:rsid w:val="00963904"/>
    <w:rsid w:val="0096416F"/>
    <w:rsid w:val="0096565F"/>
    <w:rsid w:val="00967123"/>
    <w:rsid w:val="00967447"/>
    <w:rsid w:val="00970736"/>
    <w:rsid w:val="00971014"/>
    <w:rsid w:val="00971577"/>
    <w:rsid w:val="009715CC"/>
    <w:rsid w:val="0097696C"/>
    <w:rsid w:val="009803E4"/>
    <w:rsid w:val="00982028"/>
    <w:rsid w:val="009830D1"/>
    <w:rsid w:val="00984A9F"/>
    <w:rsid w:val="00984C8E"/>
    <w:rsid w:val="00985095"/>
    <w:rsid w:val="00985D05"/>
    <w:rsid w:val="00986A9F"/>
    <w:rsid w:val="00990019"/>
    <w:rsid w:val="0099013C"/>
    <w:rsid w:val="00990FD1"/>
    <w:rsid w:val="00991C3B"/>
    <w:rsid w:val="0099269F"/>
    <w:rsid w:val="009956C4"/>
    <w:rsid w:val="00996CB7"/>
    <w:rsid w:val="00997BFD"/>
    <w:rsid w:val="00997D31"/>
    <w:rsid w:val="009A2309"/>
    <w:rsid w:val="009A250F"/>
    <w:rsid w:val="009A39D2"/>
    <w:rsid w:val="009A3B79"/>
    <w:rsid w:val="009A3F7B"/>
    <w:rsid w:val="009A4C9A"/>
    <w:rsid w:val="009A5341"/>
    <w:rsid w:val="009A66DE"/>
    <w:rsid w:val="009A7068"/>
    <w:rsid w:val="009B302D"/>
    <w:rsid w:val="009B4B5C"/>
    <w:rsid w:val="009B53AA"/>
    <w:rsid w:val="009B56D4"/>
    <w:rsid w:val="009B6705"/>
    <w:rsid w:val="009C0231"/>
    <w:rsid w:val="009C1864"/>
    <w:rsid w:val="009C32C3"/>
    <w:rsid w:val="009C35DE"/>
    <w:rsid w:val="009C4E53"/>
    <w:rsid w:val="009C4FFD"/>
    <w:rsid w:val="009C5A53"/>
    <w:rsid w:val="009C6D0D"/>
    <w:rsid w:val="009C781D"/>
    <w:rsid w:val="009D065F"/>
    <w:rsid w:val="009D1A40"/>
    <w:rsid w:val="009D1DEF"/>
    <w:rsid w:val="009D28E1"/>
    <w:rsid w:val="009E0D7A"/>
    <w:rsid w:val="009E1132"/>
    <w:rsid w:val="009E608B"/>
    <w:rsid w:val="009E7AC0"/>
    <w:rsid w:val="009F0E1F"/>
    <w:rsid w:val="009F42E3"/>
    <w:rsid w:val="009F76FA"/>
    <w:rsid w:val="00A02DCF"/>
    <w:rsid w:val="00A03071"/>
    <w:rsid w:val="00A0357F"/>
    <w:rsid w:val="00A03867"/>
    <w:rsid w:val="00A03B47"/>
    <w:rsid w:val="00A04C21"/>
    <w:rsid w:val="00A05233"/>
    <w:rsid w:val="00A07290"/>
    <w:rsid w:val="00A07526"/>
    <w:rsid w:val="00A106F1"/>
    <w:rsid w:val="00A10C67"/>
    <w:rsid w:val="00A10D6E"/>
    <w:rsid w:val="00A11745"/>
    <w:rsid w:val="00A12601"/>
    <w:rsid w:val="00A13BC3"/>
    <w:rsid w:val="00A14407"/>
    <w:rsid w:val="00A148B3"/>
    <w:rsid w:val="00A159C6"/>
    <w:rsid w:val="00A16BC9"/>
    <w:rsid w:val="00A2006B"/>
    <w:rsid w:val="00A216E3"/>
    <w:rsid w:val="00A22703"/>
    <w:rsid w:val="00A22D4E"/>
    <w:rsid w:val="00A245E7"/>
    <w:rsid w:val="00A267E8"/>
    <w:rsid w:val="00A270AB"/>
    <w:rsid w:val="00A27255"/>
    <w:rsid w:val="00A27F73"/>
    <w:rsid w:val="00A3030E"/>
    <w:rsid w:val="00A31AFC"/>
    <w:rsid w:val="00A32BE7"/>
    <w:rsid w:val="00A33A98"/>
    <w:rsid w:val="00A342A1"/>
    <w:rsid w:val="00A344E0"/>
    <w:rsid w:val="00A35832"/>
    <w:rsid w:val="00A364CE"/>
    <w:rsid w:val="00A36984"/>
    <w:rsid w:val="00A4127B"/>
    <w:rsid w:val="00A452AE"/>
    <w:rsid w:val="00A45689"/>
    <w:rsid w:val="00A503D7"/>
    <w:rsid w:val="00A518A4"/>
    <w:rsid w:val="00A527E0"/>
    <w:rsid w:val="00A52F49"/>
    <w:rsid w:val="00A55870"/>
    <w:rsid w:val="00A57717"/>
    <w:rsid w:val="00A57FB0"/>
    <w:rsid w:val="00A60163"/>
    <w:rsid w:val="00A625CC"/>
    <w:rsid w:val="00A64218"/>
    <w:rsid w:val="00A64619"/>
    <w:rsid w:val="00A647B1"/>
    <w:rsid w:val="00A65A85"/>
    <w:rsid w:val="00A66720"/>
    <w:rsid w:val="00A67000"/>
    <w:rsid w:val="00A67437"/>
    <w:rsid w:val="00A717FE"/>
    <w:rsid w:val="00A727C3"/>
    <w:rsid w:val="00A72AD0"/>
    <w:rsid w:val="00A756A7"/>
    <w:rsid w:val="00A7747A"/>
    <w:rsid w:val="00A8047D"/>
    <w:rsid w:val="00A83EBF"/>
    <w:rsid w:val="00A846DE"/>
    <w:rsid w:val="00A85021"/>
    <w:rsid w:val="00A86256"/>
    <w:rsid w:val="00A8747D"/>
    <w:rsid w:val="00A87FF5"/>
    <w:rsid w:val="00A91B83"/>
    <w:rsid w:val="00A92328"/>
    <w:rsid w:val="00A93901"/>
    <w:rsid w:val="00A94D2D"/>
    <w:rsid w:val="00A97A61"/>
    <w:rsid w:val="00AA08CF"/>
    <w:rsid w:val="00AA1C9E"/>
    <w:rsid w:val="00AA1DD3"/>
    <w:rsid w:val="00AA1E75"/>
    <w:rsid w:val="00AA2D3C"/>
    <w:rsid w:val="00AA4A66"/>
    <w:rsid w:val="00AA4A6B"/>
    <w:rsid w:val="00AA5FFF"/>
    <w:rsid w:val="00AA6492"/>
    <w:rsid w:val="00AA78EA"/>
    <w:rsid w:val="00AB0444"/>
    <w:rsid w:val="00AB04A4"/>
    <w:rsid w:val="00AB1087"/>
    <w:rsid w:val="00AB4248"/>
    <w:rsid w:val="00AB5844"/>
    <w:rsid w:val="00AB5DF2"/>
    <w:rsid w:val="00AC1291"/>
    <w:rsid w:val="00AC1B0B"/>
    <w:rsid w:val="00AC2E2C"/>
    <w:rsid w:val="00AC3A72"/>
    <w:rsid w:val="00AC3C0E"/>
    <w:rsid w:val="00AC3F8D"/>
    <w:rsid w:val="00AC4459"/>
    <w:rsid w:val="00AC56B1"/>
    <w:rsid w:val="00AC5EC5"/>
    <w:rsid w:val="00AC6284"/>
    <w:rsid w:val="00AC6C64"/>
    <w:rsid w:val="00AD34BD"/>
    <w:rsid w:val="00AD5AE0"/>
    <w:rsid w:val="00AD5B79"/>
    <w:rsid w:val="00AD6CA5"/>
    <w:rsid w:val="00AD7E5E"/>
    <w:rsid w:val="00AE0CA2"/>
    <w:rsid w:val="00AE2C30"/>
    <w:rsid w:val="00AE2CE8"/>
    <w:rsid w:val="00AE3E63"/>
    <w:rsid w:val="00AE7915"/>
    <w:rsid w:val="00AE7EF5"/>
    <w:rsid w:val="00AF0EEA"/>
    <w:rsid w:val="00AF1C85"/>
    <w:rsid w:val="00AF4FD8"/>
    <w:rsid w:val="00AF7DE7"/>
    <w:rsid w:val="00B01F11"/>
    <w:rsid w:val="00B04CFF"/>
    <w:rsid w:val="00B06A72"/>
    <w:rsid w:val="00B0760B"/>
    <w:rsid w:val="00B0769B"/>
    <w:rsid w:val="00B11AE8"/>
    <w:rsid w:val="00B11DD0"/>
    <w:rsid w:val="00B12059"/>
    <w:rsid w:val="00B12A15"/>
    <w:rsid w:val="00B13288"/>
    <w:rsid w:val="00B135C4"/>
    <w:rsid w:val="00B14CD4"/>
    <w:rsid w:val="00B1577A"/>
    <w:rsid w:val="00B20A0C"/>
    <w:rsid w:val="00B2201B"/>
    <w:rsid w:val="00B2228C"/>
    <w:rsid w:val="00B24FB1"/>
    <w:rsid w:val="00B26369"/>
    <w:rsid w:val="00B2675D"/>
    <w:rsid w:val="00B27CB6"/>
    <w:rsid w:val="00B31163"/>
    <w:rsid w:val="00B319C7"/>
    <w:rsid w:val="00B3410E"/>
    <w:rsid w:val="00B343CD"/>
    <w:rsid w:val="00B35F62"/>
    <w:rsid w:val="00B37AAB"/>
    <w:rsid w:val="00B40A6A"/>
    <w:rsid w:val="00B40B14"/>
    <w:rsid w:val="00B41D84"/>
    <w:rsid w:val="00B42245"/>
    <w:rsid w:val="00B46DB6"/>
    <w:rsid w:val="00B47722"/>
    <w:rsid w:val="00B507C7"/>
    <w:rsid w:val="00B517EF"/>
    <w:rsid w:val="00B51E9D"/>
    <w:rsid w:val="00B5285C"/>
    <w:rsid w:val="00B530BB"/>
    <w:rsid w:val="00B53C3E"/>
    <w:rsid w:val="00B53FD2"/>
    <w:rsid w:val="00B55130"/>
    <w:rsid w:val="00B55AB7"/>
    <w:rsid w:val="00B5686A"/>
    <w:rsid w:val="00B56898"/>
    <w:rsid w:val="00B617C8"/>
    <w:rsid w:val="00B62149"/>
    <w:rsid w:val="00B62714"/>
    <w:rsid w:val="00B6396B"/>
    <w:rsid w:val="00B63EF4"/>
    <w:rsid w:val="00B660D1"/>
    <w:rsid w:val="00B6640B"/>
    <w:rsid w:val="00B665C5"/>
    <w:rsid w:val="00B67330"/>
    <w:rsid w:val="00B67714"/>
    <w:rsid w:val="00B70DFB"/>
    <w:rsid w:val="00B72B16"/>
    <w:rsid w:val="00B74A8A"/>
    <w:rsid w:val="00B76252"/>
    <w:rsid w:val="00B80352"/>
    <w:rsid w:val="00B8209A"/>
    <w:rsid w:val="00B856AE"/>
    <w:rsid w:val="00B86558"/>
    <w:rsid w:val="00B8673F"/>
    <w:rsid w:val="00B940A0"/>
    <w:rsid w:val="00B963B7"/>
    <w:rsid w:val="00B96657"/>
    <w:rsid w:val="00B9797A"/>
    <w:rsid w:val="00BA0C29"/>
    <w:rsid w:val="00BA3CD6"/>
    <w:rsid w:val="00BA44A6"/>
    <w:rsid w:val="00BA5AD3"/>
    <w:rsid w:val="00BB0465"/>
    <w:rsid w:val="00BB098F"/>
    <w:rsid w:val="00BB2687"/>
    <w:rsid w:val="00BB41AA"/>
    <w:rsid w:val="00BB5F97"/>
    <w:rsid w:val="00BB666D"/>
    <w:rsid w:val="00BB6B4E"/>
    <w:rsid w:val="00BC0B48"/>
    <w:rsid w:val="00BC15C0"/>
    <w:rsid w:val="00BC52A3"/>
    <w:rsid w:val="00BC715A"/>
    <w:rsid w:val="00BC7E38"/>
    <w:rsid w:val="00BD2725"/>
    <w:rsid w:val="00BD29A0"/>
    <w:rsid w:val="00BD2AA9"/>
    <w:rsid w:val="00BD6D3E"/>
    <w:rsid w:val="00BD6EA9"/>
    <w:rsid w:val="00BE0FDE"/>
    <w:rsid w:val="00BE14BF"/>
    <w:rsid w:val="00BE33BD"/>
    <w:rsid w:val="00BE4870"/>
    <w:rsid w:val="00BE5CE6"/>
    <w:rsid w:val="00BE5EB4"/>
    <w:rsid w:val="00BE704F"/>
    <w:rsid w:val="00BE7804"/>
    <w:rsid w:val="00BF200B"/>
    <w:rsid w:val="00BF20C1"/>
    <w:rsid w:val="00BF39F0"/>
    <w:rsid w:val="00BF45D6"/>
    <w:rsid w:val="00BF48C1"/>
    <w:rsid w:val="00BF48CE"/>
    <w:rsid w:val="00BF4E98"/>
    <w:rsid w:val="00BF54CF"/>
    <w:rsid w:val="00BF59C5"/>
    <w:rsid w:val="00BF5A17"/>
    <w:rsid w:val="00BF6667"/>
    <w:rsid w:val="00C00A35"/>
    <w:rsid w:val="00C03C94"/>
    <w:rsid w:val="00C03F74"/>
    <w:rsid w:val="00C110F5"/>
    <w:rsid w:val="00C14840"/>
    <w:rsid w:val="00C16B0D"/>
    <w:rsid w:val="00C264A7"/>
    <w:rsid w:val="00C30F21"/>
    <w:rsid w:val="00C34749"/>
    <w:rsid w:val="00C35BEF"/>
    <w:rsid w:val="00C36246"/>
    <w:rsid w:val="00C371C6"/>
    <w:rsid w:val="00C406C1"/>
    <w:rsid w:val="00C40759"/>
    <w:rsid w:val="00C42988"/>
    <w:rsid w:val="00C430DF"/>
    <w:rsid w:val="00C43FF8"/>
    <w:rsid w:val="00C443B3"/>
    <w:rsid w:val="00C44CE3"/>
    <w:rsid w:val="00C4744E"/>
    <w:rsid w:val="00C474D3"/>
    <w:rsid w:val="00C504C5"/>
    <w:rsid w:val="00C50E1D"/>
    <w:rsid w:val="00C52673"/>
    <w:rsid w:val="00C52FF4"/>
    <w:rsid w:val="00C54014"/>
    <w:rsid w:val="00C55951"/>
    <w:rsid w:val="00C55E5E"/>
    <w:rsid w:val="00C55FE7"/>
    <w:rsid w:val="00C56C93"/>
    <w:rsid w:val="00C57C9E"/>
    <w:rsid w:val="00C6010D"/>
    <w:rsid w:val="00C61DDD"/>
    <w:rsid w:val="00C62FFD"/>
    <w:rsid w:val="00C71742"/>
    <w:rsid w:val="00C7316C"/>
    <w:rsid w:val="00C736A7"/>
    <w:rsid w:val="00C75EA2"/>
    <w:rsid w:val="00C82044"/>
    <w:rsid w:val="00C8237C"/>
    <w:rsid w:val="00C843CA"/>
    <w:rsid w:val="00C875F5"/>
    <w:rsid w:val="00C87F8C"/>
    <w:rsid w:val="00C90819"/>
    <w:rsid w:val="00C932B7"/>
    <w:rsid w:val="00C94DD6"/>
    <w:rsid w:val="00C957AF"/>
    <w:rsid w:val="00C97704"/>
    <w:rsid w:val="00CA011B"/>
    <w:rsid w:val="00CA13AB"/>
    <w:rsid w:val="00CA2D3F"/>
    <w:rsid w:val="00CA5407"/>
    <w:rsid w:val="00CA6DE0"/>
    <w:rsid w:val="00CA7653"/>
    <w:rsid w:val="00CB0794"/>
    <w:rsid w:val="00CB1996"/>
    <w:rsid w:val="00CB28A8"/>
    <w:rsid w:val="00CB5141"/>
    <w:rsid w:val="00CB55B5"/>
    <w:rsid w:val="00CB5BD8"/>
    <w:rsid w:val="00CB6757"/>
    <w:rsid w:val="00CB71C8"/>
    <w:rsid w:val="00CC21F3"/>
    <w:rsid w:val="00CC533F"/>
    <w:rsid w:val="00CD21F6"/>
    <w:rsid w:val="00CD3441"/>
    <w:rsid w:val="00CD3E5B"/>
    <w:rsid w:val="00CD6442"/>
    <w:rsid w:val="00CD7337"/>
    <w:rsid w:val="00CE0FDD"/>
    <w:rsid w:val="00CE3BA6"/>
    <w:rsid w:val="00CE4793"/>
    <w:rsid w:val="00CE5F7B"/>
    <w:rsid w:val="00CE6635"/>
    <w:rsid w:val="00CE78C6"/>
    <w:rsid w:val="00CF0823"/>
    <w:rsid w:val="00CF0C1C"/>
    <w:rsid w:val="00CF3619"/>
    <w:rsid w:val="00CF39BF"/>
    <w:rsid w:val="00CF5120"/>
    <w:rsid w:val="00D03652"/>
    <w:rsid w:val="00D040BD"/>
    <w:rsid w:val="00D04976"/>
    <w:rsid w:val="00D04D50"/>
    <w:rsid w:val="00D1016A"/>
    <w:rsid w:val="00D10D52"/>
    <w:rsid w:val="00D12124"/>
    <w:rsid w:val="00D12913"/>
    <w:rsid w:val="00D12B67"/>
    <w:rsid w:val="00D13819"/>
    <w:rsid w:val="00D13A9D"/>
    <w:rsid w:val="00D1423C"/>
    <w:rsid w:val="00D144CB"/>
    <w:rsid w:val="00D166CE"/>
    <w:rsid w:val="00D20033"/>
    <w:rsid w:val="00D2097A"/>
    <w:rsid w:val="00D22B55"/>
    <w:rsid w:val="00D22BBC"/>
    <w:rsid w:val="00D233A5"/>
    <w:rsid w:val="00D24084"/>
    <w:rsid w:val="00D256A1"/>
    <w:rsid w:val="00D25ADA"/>
    <w:rsid w:val="00D26C8B"/>
    <w:rsid w:val="00D311C5"/>
    <w:rsid w:val="00D312EF"/>
    <w:rsid w:val="00D3346E"/>
    <w:rsid w:val="00D334BF"/>
    <w:rsid w:val="00D33D32"/>
    <w:rsid w:val="00D33DC4"/>
    <w:rsid w:val="00D34828"/>
    <w:rsid w:val="00D34EE9"/>
    <w:rsid w:val="00D36AA4"/>
    <w:rsid w:val="00D3772E"/>
    <w:rsid w:val="00D379CA"/>
    <w:rsid w:val="00D415E8"/>
    <w:rsid w:val="00D42D93"/>
    <w:rsid w:val="00D4457A"/>
    <w:rsid w:val="00D44977"/>
    <w:rsid w:val="00D4586A"/>
    <w:rsid w:val="00D471E1"/>
    <w:rsid w:val="00D47589"/>
    <w:rsid w:val="00D47BDF"/>
    <w:rsid w:val="00D47FFB"/>
    <w:rsid w:val="00D50DEA"/>
    <w:rsid w:val="00D52C3E"/>
    <w:rsid w:val="00D52E92"/>
    <w:rsid w:val="00D53A21"/>
    <w:rsid w:val="00D55B46"/>
    <w:rsid w:val="00D56172"/>
    <w:rsid w:val="00D57053"/>
    <w:rsid w:val="00D5735D"/>
    <w:rsid w:val="00D60780"/>
    <w:rsid w:val="00D624CE"/>
    <w:rsid w:val="00D65081"/>
    <w:rsid w:val="00D6767B"/>
    <w:rsid w:val="00D704BE"/>
    <w:rsid w:val="00D72DDC"/>
    <w:rsid w:val="00D7353C"/>
    <w:rsid w:val="00D743FA"/>
    <w:rsid w:val="00D7561F"/>
    <w:rsid w:val="00D76180"/>
    <w:rsid w:val="00D766C7"/>
    <w:rsid w:val="00D76936"/>
    <w:rsid w:val="00D8037E"/>
    <w:rsid w:val="00D82043"/>
    <w:rsid w:val="00D8287B"/>
    <w:rsid w:val="00D84A88"/>
    <w:rsid w:val="00D84B99"/>
    <w:rsid w:val="00D90160"/>
    <w:rsid w:val="00D9192B"/>
    <w:rsid w:val="00D93C85"/>
    <w:rsid w:val="00D94FB2"/>
    <w:rsid w:val="00D97113"/>
    <w:rsid w:val="00D9759B"/>
    <w:rsid w:val="00D97FBF"/>
    <w:rsid w:val="00DA0624"/>
    <w:rsid w:val="00DA0AD8"/>
    <w:rsid w:val="00DA1347"/>
    <w:rsid w:val="00DA1FB0"/>
    <w:rsid w:val="00DA35BF"/>
    <w:rsid w:val="00DA7359"/>
    <w:rsid w:val="00DA7844"/>
    <w:rsid w:val="00DA7AE2"/>
    <w:rsid w:val="00DB0CA0"/>
    <w:rsid w:val="00DB0F94"/>
    <w:rsid w:val="00DB1A35"/>
    <w:rsid w:val="00DB1F65"/>
    <w:rsid w:val="00DB56B3"/>
    <w:rsid w:val="00DC2D15"/>
    <w:rsid w:val="00DC3A32"/>
    <w:rsid w:val="00DC4FE5"/>
    <w:rsid w:val="00DC5E76"/>
    <w:rsid w:val="00DC5EEB"/>
    <w:rsid w:val="00DC654B"/>
    <w:rsid w:val="00DD1891"/>
    <w:rsid w:val="00DD19EB"/>
    <w:rsid w:val="00DD383A"/>
    <w:rsid w:val="00DD4DD2"/>
    <w:rsid w:val="00DD69D6"/>
    <w:rsid w:val="00DE0144"/>
    <w:rsid w:val="00DE05AE"/>
    <w:rsid w:val="00DE13A9"/>
    <w:rsid w:val="00DE17C3"/>
    <w:rsid w:val="00DE3A9E"/>
    <w:rsid w:val="00DE3C8D"/>
    <w:rsid w:val="00DE5AF9"/>
    <w:rsid w:val="00DE60FB"/>
    <w:rsid w:val="00DF152C"/>
    <w:rsid w:val="00DF2532"/>
    <w:rsid w:val="00DF26DB"/>
    <w:rsid w:val="00DF4464"/>
    <w:rsid w:val="00DF51EF"/>
    <w:rsid w:val="00DF5514"/>
    <w:rsid w:val="00DF5E8F"/>
    <w:rsid w:val="00DF6DF0"/>
    <w:rsid w:val="00DF7E87"/>
    <w:rsid w:val="00E01057"/>
    <w:rsid w:val="00E01629"/>
    <w:rsid w:val="00E0204C"/>
    <w:rsid w:val="00E03898"/>
    <w:rsid w:val="00E066A7"/>
    <w:rsid w:val="00E107BD"/>
    <w:rsid w:val="00E11D39"/>
    <w:rsid w:val="00E126A0"/>
    <w:rsid w:val="00E12E3D"/>
    <w:rsid w:val="00E16B76"/>
    <w:rsid w:val="00E1724B"/>
    <w:rsid w:val="00E203DA"/>
    <w:rsid w:val="00E2144D"/>
    <w:rsid w:val="00E21C40"/>
    <w:rsid w:val="00E24429"/>
    <w:rsid w:val="00E2442C"/>
    <w:rsid w:val="00E2585E"/>
    <w:rsid w:val="00E27213"/>
    <w:rsid w:val="00E2764F"/>
    <w:rsid w:val="00E34714"/>
    <w:rsid w:val="00E36A7B"/>
    <w:rsid w:val="00E36B9D"/>
    <w:rsid w:val="00E37F7D"/>
    <w:rsid w:val="00E41FDC"/>
    <w:rsid w:val="00E44B1E"/>
    <w:rsid w:val="00E452B2"/>
    <w:rsid w:val="00E45F7A"/>
    <w:rsid w:val="00E4685C"/>
    <w:rsid w:val="00E501ED"/>
    <w:rsid w:val="00E524F5"/>
    <w:rsid w:val="00E5312C"/>
    <w:rsid w:val="00E5398E"/>
    <w:rsid w:val="00E56AF3"/>
    <w:rsid w:val="00E56D34"/>
    <w:rsid w:val="00E577EC"/>
    <w:rsid w:val="00E605D1"/>
    <w:rsid w:val="00E6068F"/>
    <w:rsid w:val="00E6306A"/>
    <w:rsid w:val="00E652E8"/>
    <w:rsid w:val="00E66418"/>
    <w:rsid w:val="00E737AE"/>
    <w:rsid w:val="00E750D3"/>
    <w:rsid w:val="00E75F0B"/>
    <w:rsid w:val="00E7765D"/>
    <w:rsid w:val="00E82A2B"/>
    <w:rsid w:val="00E82C17"/>
    <w:rsid w:val="00E82CBE"/>
    <w:rsid w:val="00E835C3"/>
    <w:rsid w:val="00E8499F"/>
    <w:rsid w:val="00E86C0D"/>
    <w:rsid w:val="00E9057A"/>
    <w:rsid w:val="00E9159B"/>
    <w:rsid w:val="00E92D43"/>
    <w:rsid w:val="00E92EA2"/>
    <w:rsid w:val="00E93C0C"/>
    <w:rsid w:val="00E95FD8"/>
    <w:rsid w:val="00EA118D"/>
    <w:rsid w:val="00EA137B"/>
    <w:rsid w:val="00EA412D"/>
    <w:rsid w:val="00EA64C9"/>
    <w:rsid w:val="00EB175D"/>
    <w:rsid w:val="00EB2301"/>
    <w:rsid w:val="00EB5142"/>
    <w:rsid w:val="00EB6E1B"/>
    <w:rsid w:val="00EC011E"/>
    <w:rsid w:val="00EC1369"/>
    <w:rsid w:val="00EC1807"/>
    <w:rsid w:val="00EC3308"/>
    <w:rsid w:val="00EC3850"/>
    <w:rsid w:val="00EC3D2C"/>
    <w:rsid w:val="00EC45FD"/>
    <w:rsid w:val="00ED272E"/>
    <w:rsid w:val="00ED7ABF"/>
    <w:rsid w:val="00EE1EC4"/>
    <w:rsid w:val="00EE27D1"/>
    <w:rsid w:val="00EE35E1"/>
    <w:rsid w:val="00EE6996"/>
    <w:rsid w:val="00EE700D"/>
    <w:rsid w:val="00EF06E4"/>
    <w:rsid w:val="00EF0ED6"/>
    <w:rsid w:val="00EF191B"/>
    <w:rsid w:val="00EF1B72"/>
    <w:rsid w:val="00EF1E82"/>
    <w:rsid w:val="00EF2152"/>
    <w:rsid w:val="00EF2507"/>
    <w:rsid w:val="00EF2983"/>
    <w:rsid w:val="00EF2E12"/>
    <w:rsid w:val="00EF302D"/>
    <w:rsid w:val="00EF4F18"/>
    <w:rsid w:val="00EF5D6D"/>
    <w:rsid w:val="00EF6302"/>
    <w:rsid w:val="00EF655C"/>
    <w:rsid w:val="00EF6B05"/>
    <w:rsid w:val="00F001AE"/>
    <w:rsid w:val="00F0051D"/>
    <w:rsid w:val="00F01AD9"/>
    <w:rsid w:val="00F02CB9"/>
    <w:rsid w:val="00F035E5"/>
    <w:rsid w:val="00F039AC"/>
    <w:rsid w:val="00F07156"/>
    <w:rsid w:val="00F07D3E"/>
    <w:rsid w:val="00F10C10"/>
    <w:rsid w:val="00F11061"/>
    <w:rsid w:val="00F11DE3"/>
    <w:rsid w:val="00F13DCA"/>
    <w:rsid w:val="00F14CC8"/>
    <w:rsid w:val="00F169B2"/>
    <w:rsid w:val="00F21EF3"/>
    <w:rsid w:val="00F24AAD"/>
    <w:rsid w:val="00F30796"/>
    <w:rsid w:val="00F32632"/>
    <w:rsid w:val="00F41E2B"/>
    <w:rsid w:val="00F43808"/>
    <w:rsid w:val="00F43974"/>
    <w:rsid w:val="00F43F35"/>
    <w:rsid w:val="00F44E36"/>
    <w:rsid w:val="00F45AB7"/>
    <w:rsid w:val="00F472B8"/>
    <w:rsid w:val="00F4765B"/>
    <w:rsid w:val="00F50DE9"/>
    <w:rsid w:val="00F55B14"/>
    <w:rsid w:val="00F5626B"/>
    <w:rsid w:val="00F574F9"/>
    <w:rsid w:val="00F579BD"/>
    <w:rsid w:val="00F57C7A"/>
    <w:rsid w:val="00F616D6"/>
    <w:rsid w:val="00F62223"/>
    <w:rsid w:val="00F62748"/>
    <w:rsid w:val="00F62922"/>
    <w:rsid w:val="00F64269"/>
    <w:rsid w:val="00F6580F"/>
    <w:rsid w:val="00F67F22"/>
    <w:rsid w:val="00F70916"/>
    <w:rsid w:val="00F713AD"/>
    <w:rsid w:val="00F726C7"/>
    <w:rsid w:val="00F745B4"/>
    <w:rsid w:val="00F747B2"/>
    <w:rsid w:val="00F7642E"/>
    <w:rsid w:val="00F820FB"/>
    <w:rsid w:val="00F82982"/>
    <w:rsid w:val="00F840FE"/>
    <w:rsid w:val="00F87C75"/>
    <w:rsid w:val="00F87E6C"/>
    <w:rsid w:val="00F96A67"/>
    <w:rsid w:val="00FA2974"/>
    <w:rsid w:val="00FA7FB1"/>
    <w:rsid w:val="00FB3622"/>
    <w:rsid w:val="00FB3B10"/>
    <w:rsid w:val="00FB5456"/>
    <w:rsid w:val="00FB5DFA"/>
    <w:rsid w:val="00FB6CD2"/>
    <w:rsid w:val="00FB75CD"/>
    <w:rsid w:val="00FC1752"/>
    <w:rsid w:val="00FC2F45"/>
    <w:rsid w:val="00FC3834"/>
    <w:rsid w:val="00FC5BDC"/>
    <w:rsid w:val="00FC5FE5"/>
    <w:rsid w:val="00FC69DF"/>
    <w:rsid w:val="00FD20AF"/>
    <w:rsid w:val="00FD2B03"/>
    <w:rsid w:val="00FD2FDB"/>
    <w:rsid w:val="00FD326D"/>
    <w:rsid w:val="00FD34D3"/>
    <w:rsid w:val="00FD432A"/>
    <w:rsid w:val="00FD620F"/>
    <w:rsid w:val="00FD6ACC"/>
    <w:rsid w:val="00FD70A3"/>
    <w:rsid w:val="00FE01D8"/>
    <w:rsid w:val="00FE13B8"/>
    <w:rsid w:val="00FE1456"/>
    <w:rsid w:val="00FE2614"/>
    <w:rsid w:val="00FE274D"/>
    <w:rsid w:val="00FE4014"/>
    <w:rsid w:val="00FE5910"/>
    <w:rsid w:val="00FE66D7"/>
    <w:rsid w:val="00FE78DF"/>
    <w:rsid w:val="00FE7C82"/>
    <w:rsid w:val="00FF0122"/>
    <w:rsid w:val="00FF2A7B"/>
    <w:rsid w:val="00FF34F0"/>
    <w:rsid w:val="00FF52C9"/>
    <w:rsid w:val="00FF63B3"/>
    <w:rsid w:val="0AA79B82"/>
    <w:rsid w:val="13DD2E58"/>
    <w:rsid w:val="24B48C5F"/>
    <w:rsid w:val="326B4A38"/>
    <w:rsid w:val="352A584F"/>
    <w:rsid w:val="387B415F"/>
    <w:rsid w:val="4C44C16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FD15E3"/>
  <w15:docId w15:val="{671A541A-18CB-4513-A6BE-086C0682F76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lang w:val="en-GB" w:eastAsia="en-US" w:bidi="ar-SA"/>
      </w:rPr>
    </w:rPrDefault>
    <w:pPrDefault>
      <w:pPr>
        <w:spacing w:before="60" w:after="60" w:line="280" w:lineRule="atLeast"/>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lsdException w:name="heading 7" w:semiHidden="1" w:uiPriority="9"/>
    <w:lsdException w:name="heading 8" w:semiHidden="1" w:uiPriority="9" w:qFormat="1"/>
    <w:lsdException w:name="heading 9" w:semiHidden="1" w:uiPriority="9" w:qFormat="1"/>
    <w:lsdException w:name="index 1" w:locked="0" w:semiHidden="1" w:unhideWhenUsed="1"/>
    <w:lsdException w:name="index 2" w:locked="0" w:semiHidden="1" w:unhideWhenUsed="1"/>
    <w:lsdException w:name="index 3" w:locked="0" w:semiHidden="1" w:unhideWhenUsed="1"/>
    <w:lsdException w:name="index 4" w:locked="0" w:semiHidden="1" w:unhideWhenUsed="1"/>
    <w:lsdException w:name="index 5" w:locked="0" w:semiHidden="1" w:unhideWhenUsed="1"/>
    <w:lsdException w:name="index 6" w:locked="0" w:semiHidden="1" w:unhideWhenUsed="1"/>
    <w:lsdException w:name="index 7" w:locked="0" w:semiHidden="1" w:unhideWhenUsed="1"/>
    <w:lsdException w:name="index 8" w:locked="0" w:semiHidden="1" w:unhideWhenUsed="1"/>
    <w:lsdException w:name="index 9" w:locked="0"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locked="0" w:semiHidden="1" w:uiPriority="39" w:unhideWhenUsed="1"/>
    <w:lsdException w:name="toc 7" w:locked="0" w:semiHidden="1" w:uiPriority="39" w:unhideWhenUsed="1"/>
    <w:lsdException w:name="toc 8" w:locked="0" w:semiHidden="1" w:uiPriority="39" w:unhideWhenUsed="1"/>
    <w:lsdException w:name="toc 9" w:locked="0" w:semiHidden="1" w:uiPriority="39" w:unhideWhenUsed="1"/>
    <w:lsdException w:name="Normal Indent" w:locked="0" w:semiHidden="1" w:unhideWhenUsed="1"/>
    <w:lsdException w:name="footnote text" w:locked="0" w:semiHidden="1" w:unhideWhenUsed="1"/>
    <w:lsdException w:name="annotation text" w:locked="0" w:semiHidden="1" w:unhideWhenUsed="1"/>
    <w:lsdException w:name="header" w:locked="0" w:semiHidden="1" w:unhideWhenUsed="1"/>
    <w:lsdException w:name="footer" w:locked="0" w:semiHidden="1" w:unhideWhenUsed="1"/>
    <w:lsdException w:name="index heading" w:locked="0" w:semiHidden="1" w:unhideWhenUsed="1"/>
    <w:lsdException w:name="caption" w:locked="0" w:semiHidden="1" w:uiPriority="35" w:unhideWhenUsed="1" w:qFormat="1"/>
    <w:lsdException w:name="table of figures" w:locked="0" w:semiHidden="1" w:unhideWhenUsed="1"/>
    <w:lsdException w:name="envelope address" w:locked="0" w:semiHidden="1" w:unhideWhenUsed="1"/>
    <w:lsdException w:name="envelope return" w:locked="0" w:semiHidden="1" w:unhideWhenUsed="1"/>
    <w:lsdException w:name="footnote reference" w:locked="0" w:semiHidden="1" w:unhideWhenUsed="1"/>
    <w:lsdException w:name="annotation reference" w:locked="0" w:semiHidden="1" w:unhideWhenUsed="1"/>
    <w:lsdException w:name="line number" w:locked="0" w:semiHidden="1" w:unhideWhenUsed="1"/>
    <w:lsdException w:name="page number" w:locked="0" w:semiHidden="1" w:unhideWhenUsed="1"/>
    <w:lsdException w:name="endnote reference" w:locked="0" w:semiHidden="1" w:unhideWhenUsed="1"/>
    <w:lsdException w:name="endnote text" w:locked="0" w:semiHidden="1" w:unhideWhenUsed="1"/>
    <w:lsdException w:name="table of authorities" w:locked="0" w:semiHidden="1" w:unhideWhenUsed="1"/>
    <w:lsdException w:name="macro" w:locked="0" w:semiHidden="1" w:unhideWhenUsed="1"/>
    <w:lsdException w:name="toa heading" w:locked="0" w:semiHidden="1" w:unhideWhenUsed="1"/>
    <w:lsdException w:name="List" w:locked="0" w:semiHidden="1" w:unhideWhenUsed="1"/>
    <w:lsdException w:name="List Bullet" w:locked="0" w:semiHidden="1" w:unhideWhenUsed="1"/>
    <w:lsdException w:name="List Number" w:locked="0" w:semiHidden="1" w:unhideWhenUsed="1"/>
    <w:lsdException w:name="List 2" w:locked="0" w:semiHidden="1" w:unhideWhenUsed="1"/>
    <w:lsdException w:name="List 3" w:locked="0" w:semiHidden="1" w:unhideWhenUsed="1"/>
    <w:lsdException w:name="List 4" w:locked="0" w:semiHidden="1" w:unhideWhenUsed="1"/>
    <w:lsdException w:name="List 5" w:locked="0" w:semiHidden="1" w:unhideWhenUsed="1"/>
    <w:lsdException w:name="List Bullet 2" w:locked="0" w:semiHidden="1" w:unhideWhenUsed="1"/>
    <w:lsdException w:name="List Bullet 3" w:locked="0" w:semiHidden="1" w:unhideWhenUsed="1"/>
    <w:lsdException w:name="List Bullet 4" w:locked="0" w:semiHidden="1" w:unhideWhenUsed="1"/>
    <w:lsdException w:name="List Bullet 5" w:locked="0" w:semiHidden="1" w:unhideWhenUsed="1"/>
    <w:lsdException w:name="List Number 2" w:locked="0" w:semiHidden="1" w:unhideWhenUsed="1"/>
    <w:lsdException w:name="List Number 3" w:locked="0" w:semiHidden="1" w:unhideWhenUsed="1"/>
    <w:lsdException w:name="List Number 4" w:locked="0" w:semiHidden="1" w:unhideWhenUsed="1"/>
    <w:lsdException w:name="List Number 5" w:locked="0" w:semiHidden="1" w:unhideWhenUsed="1"/>
    <w:lsdException w:name="Title" w:locked="0" w:uiPriority="10" w:qFormat="1"/>
    <w:lsdException w:name="Closing" w:locked="0" w:semiHidden="1" w:unhideWhenUsed="1"/>
    <w:lsdException w:name="Signature" w:locked="0" w:semiHidden="1" w:unhideWhenUsed="1"/>
    <w:lsdException w:name="Default Paragraph Font" w:locked="0" w:semiHidden="1" w:uiPriority="1" w:unhideWhenUsed="1"/>
    <w:lsdException w:name="Body Text" w:locked="0" w:semiHidden="1" w:unhideWhenUsed="1"/>
    <w:lsdException w:name="Body Text Indent" w:locked="0" w:semiHidden="1" w:unhideWhenUsed="1"/>
    <w:lsdException w:name="List Continue" w:locked="0" w:semiHidden="1" w:unhideWhenUsed="1"/>
    <w:lsdException w:name="List Continue 2" w:locked="0" w:semiHidden="1" w:unhideWhenUsed="1"/>
    <w:lsdException w:name="List Continue 3" w:locked="0" w:semiHidden="1" w:unhideWhenUsed="1"/>
    <w:lsdException w:name="List Continue 4" w:locked="0" w:semiHidden="1" w:unhideWhenUsed="1"/>
    <w:lsdException w:name="List Continue 5" w:locked="0" w:semiHidden="1" w:unhideWhenUsed="1"/>
    <w:lsdException w:name="Message Header" w:locked="0" w:semiHidden="1" w:unhideWhenUsed="1"/>
    <w:lsdException w:name="Subtitle" w:locked="0" w:semiHidden="1" w:uiPriority="11" w:qFormat="1"/>
    <w:lsdException w:name="Salutation" w:locked="0" w:semiHidden="1" w:unhideWhenUsed="1"/>
    <w:lsdException w:name="Date" w:locked="0" w:semiHidden="1" w:unhideWhenUsed="1"/>
    <w:lsdException w:name="Body Text First Indent" w:locked="0" w:semiHidden="1" w:unhideWhenUsed="1"/>
    <w:lsdException w:name="Body Text First Indent 2" w:locked="0" w:semiHidden="1" w:unhideWhenUsed="1"/>
    <w:lsdException w:name="Note Heading" w:locked="0" w:semiHidden="1" w:unhideWhenUsed="1"/>
    <w:lsdException w:name="Body Text 2" w:locked="0" w:semiHidden="1" w:unhideWhenUsed="1"/>
    <w:lsdException w:name="Body Text 3" w:locked="0" w:semiHidden="1" w:unhideWhenUsed="1"/>
    <w:lsdException w:name="Body Text Indent 2" w:locked="0" w:semiHidden="1" w:unhideWhenUsed="1"/>
    <w:lsdException w:name="Body Text Indent 3" w:locked="0" w:semiHidden="1" w:unhideWhenUsed="1"/>
    <w:lsdException w:name="Block Text" w:locked="0" w:semiHidden="1" w:unhideWhenUsed="1"/>
    <w:lsdException w:name="Hyperlink" w:locked="0" w:semiHidden="1" w:unhideWhenUsed="1"/>
    <w:lsdException w:name="FollowedHyperlink" w:locked="0" w:semiHidden="1" w:unhideWhenUsed="1"/>
    <w:lsdException w:name="Strong" w:locked="0" w:semiHidden="1" w:uiPriority="22" w:qFormat="1"/>
    <w:lsdException w:name="Emphasis" w:locked="0" w:semiHidden="1" w:uiPriority="20" w:unhideWhenUsed="1" w:qFormat="1"/>
    <w:lsdException w:name="Document Map" w:locked="0" w:semiHidden="1" w:unhideWhenUsed="1"/>
    <w:lsdException w:name="Plain Text" w:locked="0" w:semiHidden="1" w:unhideWhenUsed="1"/>
    <w:lsdException w:name="E-mail Signature" w:locked="0" w:semiHidden="1" w:unhideWhenUsed="1"/>
    <w:lsdException w:name="HTML Top of Form" w:locked="0" w:semiHidden="1" w:unhideWhenUsed="1"/>
    <w:lsdException w:name="HTML Bottom of Form" w:locked="0" w:semiHidden="1" w:unhideWhenUsed="1"/>
    <w:lsdException w:name="Normal (Web)" w:locked="0" w:semiHidden="1" w:unhideWhenUsed="1"/>
    <w:lsdException w:name="HTML Acronym" w:locked="0" w:semiHidden="1" w:unhideWhenUsed="1"/>
    <w:lsdException w:name="HTML Address" w:locked="0" w:semiHidden="1" w:unhideWhenUsed="1"/>
    <w:lsdException w:name="HTML Cite" w:locked="0" w:semiHidden="1" w:unhideWhenUsed="1"/>
    <w:lsdException w:name="HTML Code" w:locked="0" w:semiHidden="1" w:unhideWhenUsed="1"/>
    <w:lsdException w:name="HTML Definition" w:locked="0" w:semiHidden="1" w:unhideWhenUsed="1"/>
    <w:lsdException w:name="HTML Keyboard" w:locked="0" w:semiHidden="1" w:unhideWhenUsed="1"/>
    <w:lsdException w:name="HTML Preformatted" w:locked="0" w:semiHidden="1" w:unhideWhenUsed="1"/>
    <w:lsdException w:name="HTML Sample" w:locked="0" w:semiHidden="1" w:unhideWhenUsed="1"/>
    <w:lsdException w:name="HTML Typewriter" w:locked="0" w:semiHidden="1" w:unhideWhenUsed="1"/>
    <w:lsdException w:name="HTML Variable" w:locked="0"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locked="0" w:semiHidden="1" w:unhideWhenUsed="1"/>
    <w:lsdException w:name="Outline List 2" w:locked="0" w:semiHidden="1" w:unhideWhenUsed="1"/>
    <w:lsdException w:name="Outline List 3" w:locked="0" w:semiHidden="1" w:unhideWhenUsed="1"/>
    <w:lsdException w:name="Table Simple 1" w:locked="0" w:semiHidden="1" w:unhideWhenUsed="1"/>
    <w:lsdException w:name="Table Simple 2" w:locked="0" w:semiHidden="1" w:unhideWhenUsed="1"/>
    <w:lsdException w:name="Table Simple 3" w:locked="0" w:semiHidden="1" w:unhideWhenUsed="1"/>
    <w:lsdException w:name="Table Classic 1" w:locked="0" w:semiHidden="1" w:unhideWhenUsed="1"/>
    <w:lsdException w:name="Table Classic 2" w:locked="0" w:semiHidden="1" w:unhideWhenUsed="1"/>
    <w:lsdException w:name="Table Classic 3" w:locked="0" w:semiHidden="1" w:unhideWhenUsed="1"/>
    <w:lsdException w:name="Table Classic 4" w:locked="0" w:semiHidden="1" w:unhideWhenUsed="1"/>
    <w:lsdException w:name="Table Colorful 1" w:locked="0" w:semiHidden="1" w:unhideWhenUsed="1"/>
    <w:lsdException w:name="Table Colorful 2" w:locked="0" w:semiHidden="1" w:unhideWhenUsed="1"/>
    <w:lsdException w:name="Table Colorful 3" w:locked="0" w:semiHidden="1" w:unhideWhenUsed="1"/>
    <w:lsdException w:name="Table Columns 1" w:locked="0" w:semiHidden="1" w:unhideWhenUsed="1"/>
    <w:lsdException w:name="Table Columns 2" w:locked="0" w:semiHidden="1" w:unhideWhenUsed="1"/>
    <w:lsdException w:name="Table Columns 3" w:locked="0" w:semiHidden="1" w:unhideWhenUsed="1"/>
    <w:lsdException w:name="Table Columns 4" w:locked="0" w:semiHidden="1" w:unhideWhenUsed="1"/>
    <w:lsdException w:name="Table Columns 5" w:locked="0" w:semiHidden="1" w:unhideWhenUsed="1"/>
    <w:lsdException w:name="Table Grid 1" w:locked="0" w:semiHidden="1" w:unhideWhenUsed="1"/>
    <w:lsdException w:name="Table Grid 2" w:locked="0" w:semiHidden="1" w:unhideWhenUsed="1"/>
    <w:lsdException w:name="Table Grid 3" w:locked="0" w:semiHidden="1" w:unhideWhenUsed="1"/>
    <w:lsdException w:name="Table Grid 4" w:locked="0" w:semiHidden="1" w:unhideWhenUsed="1"/>
    <w:lsdException w:name="Table Grid 5" w:locked="0" w:semiHidden="1" w:unhideWhenUsed="1"/>
    <w:lsdException w:name="Table Grid 6" w:locked="0" w:semiHidden="1" w:unhideWhenUsed="1"/>
    <w:lsdException w:name="Table Grid 7" w:locked="0" w:semiHidden="1" w:unhideWhenUsed="1"/>
    <w:lsdException w:name="Table Grid 8" w:locked="0" w:semiHidden="1" w:unhideWhenUsed="1"/>
    <w:lsdException w:name="Table List 1" w:locked="0" w:semiHidden="1" w:unhideWhenUsed="1"/>
    <w:lsdException w:name="Table List 2" w:locked="0" w:semiHidden="1" w:unhideWhenUsed="1"/>
    <w:lsdException w:name="Table List 3" w:locked="0" w:semiHidden="1" w:unhideWhenUsed="1"/>
    <w:lsdException w:name="Table List 4" w:locked="0" w:semiHidden="1" w:unhideWhenUsed="1"/>
    <w:lsdException w:name="Table List 5" w:locked="0" w:semiHidden="1" w:unhideWhenUsed="1"/>
    <w:lsdException w:name="Table List 6" w:locked="0" w:semiHidden="1" w:unhideWhenUsed="1"/>
    <w:lsdException w:name="Table List 7" w:locked="0" w:semiHidden="1" w:unhideWhenUsed="1"/>
    <w:lsdException w:name="Table List 8" w:locked="0" w:semiHidden="1" w:unhideWhenUsed="1"/>
    <w:lsdException w:name="Table 3D effects 1" w:locked="0" w:semiHidden="1" w:unhideWhenUsed="1"/>
    <w:lsdException w:name="Table 3D effects 2" w:locked="0" w:semiHidden="1" w:unhideWhenUsed="1"/>
    <w:lsdException w:name="Table 3D effects 3" w:locked="0" w:semiHidden="1" w:unhideWhenUsed="1"/>
    <w:lsdException w:name="Table Contemporary" w:locked="0" w:semiHidden="1" w:unhideWhenUsed="1"/>
    <w:lsdException w:name="Table Elegant" w:locked="0" w:semiHidden="1" w:unhideWhenUsed="1"/>
    <w:lsdException w:name="Table Professional" w:locked="0" w:semiHidden="1" w:unhideWhenUsed="1"/>
    <w:lsdException w:name="Table Subtle 1" w:locked="0" w:semiHidden="1" w:unhideWhenUsed="1"/>
    <w:lsdException w:name="Table Subtle 2" w:locked="0" w:semiHidden="1" w:unhideWhenUsed="1"/>
    <w:lsdException w:name="Table Web 1" w:locked="0" w:semiHidden="1" w:unhideWhenUsed="1"/>
    <w:lsdException w:name="Table Web 2" w:locked="0" w:semiHidden="1" w:unhideWhenUsed="1"/>
    <w:lsdException w:name="Table Web 3" w:locked="0" w:semiHidden="1" w:unhideWhenUsed="1"/>
    <w:lsdException w:name="Balloon Text" w:locked="0" w:semiHidden="1" w:unhideWhenUsed="1"/>
    <w:lsdException w:name="Table Grid" w:locked="0" w:uiPriority="59"/>
    <w:lsdException w:name="Table Theme" w:locked="0" w:semiHidden="1" w:unhideWhenUsed="1"/>
    <w:lsdException w:name="Placeholder Text" w:locked="0" w:semiHidden="1"/>
    <w:lsdException w:name="No Spacing" w:locked="0" w:uiPriority="1" w:qFormat="1"/>
    <w:lsdException w:name="Light Shading" w:locked="0" w:uiPriority="60"/>
    <w:lsdException w:name="Light List" w:locked="0"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locked="0" w:uiPriority="60"/>
    <w:lsdException w:name="Light List Accent 1" w:locked="0"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locked="0" w:semiHidden="1" w:uiPriority="29" w:qFormat="1"/>
    <w:lsdException w:name="Intense Quote" w:locked="0"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locked="0" w:uiPriority="60"/>
    <w:lsdException w:name="Light List Accent 2" w:locked="0"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locked="0" w:uiPriority="60"/>
    <w:lsdException w:name="Light List Accent 3" w:locked="0"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locked="0" w:uiPriority="60"/>
    <w:lsdException w:name="Light List Accent 4" w:locked="0"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locked="0" w:uiPriority="60"/>
    <w:lsdException w:name="Light List Accent 5" w:locked="0"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semiHidden="1" w:uiPriority="19" w:qFormat="1"/>
    <w:lsdException w:name="Intense Emphasis" w:locked="0" w:uiPriority="21" w:qFormat="1"/>
    <w:lsdException w:name="Subtle Reference" w:locked="0" w:semiHidden="1" w:uiPriority="31" w:qFormat="1"/>
    <w:lsdException w:name="Intense Reference" w:locked="0" w:uiPriority="32" w:qFormat="1"/>
    <w:lsdException w:name="Book Title" w:locked="0" w:semiHidden="1" w:uiPriority="33" w:qFormat="1"/>
    <w:lsdException w:name="Bibliography" w:locked="0" w:semiHidden="1" w:uiPriority="37" w:unhideWhenUsed="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locked="0"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784963"/>
    <w:rPr>
      <w:color w:val="515254"/>
    </w:rPr>
  </w:style>
  <w:style w:type="paragraph" w:styleId="Heading1">
    <w:name w:val="heading 1"/>
    <w:basedOn w:val="Normal"/>
    <w:next w:val="Heading2"/>
    <w:link w:val="Heading1Char"/>
    <w:uiPriority w:val="9"/>
    <w:qFormat/>
    <w:rsid w:val="00784963"/>
    <w:pPr>
      <w:spacing w:before="2640" w:after="240"/>
      <w:ind w:left="-284" w:right="1655"/>
      <w:outlineLvl w:val="0"/>
    </w:pPr>
    <w:rPr>
      <w:rFonts w:eastAsia="Calibri" w:cs="Arial"/>
      <w:color w:val="F4633A"/>
      <w:sz w:val="44"/>
      <w:szCs w:val="44"/>
    </w:rPr>
  </w:style>
  <w:style w:type="paragraph" w:styleId="Heading2">
    <w:name w:val="heading 2"/>
    <w:basedOn w:val="Normal"/>
    <w:next w:val="Heading3"/>
    <w:link w:val="Heading2Char"/>
    <w:uiPriority w:val="9"/>
    <w:qFormat/>
    <w:rsid w:val="00784963"/>
    <w:pPr>
      <w:spacing w:before="480" w:after="840" w:line="240" w:lineRule="auto"/>
      <w:outlineLvl w:val="1"/>
    </w:pPr>
    <w:rPr>
      <w:rFonts w:eastAsia="Calibri" w:cs="Times New Roman"/>
      <w:color w:val="7F7F7F" w:themeColor="text1" w:themeTint="80"/>
      <w:sz w:val="48"/>
    </w:rPr>
  </w:style>
  <w:style w:type="paragraph" w:styleId="Heading3">
    <w:name w:val="heading 3"/>
    <w:next w:val="Heading4"/>
    <w:link w:val="Heading3Char"/>
    <w:uiPriority w:val="9"/>
    <w:qFormat/>
    <w:rsid w:val="00784963"/>
    <w:pPr>
      <w:spacing w:before="360" w:after="120" w:line="360" w:lineRule="atLeast"/>
      <w:outlineLvl w:val="2"/>
    </w:pPr>
    <w:rPr>
      <w:rFonts w:eastAsia="Calibri" w:cs="Times New Roman"/>
      <w:color w:val="F4633A"/>
      <w:sz w:val="36"/>
      <w:szCs w:val="36"/>
    </w:rPr>
  </w:style>
  <w:style w:type="paragraph" w:styleId="Heading4">
    <w:name w:val="heading 4"/>
    <w:basedOn w:val="Heading3"/>
    <w:next w:val="Normal"/>
    <w:link w:val="Heading4Char"/>
    <w:uiPriority w:val="9"/>
    <w:rsid w:val="00784963"/>
    <w:pPr>
      <w:outlineLvl w:val="3"/>
    </w:pPr>
    <w:rPr>
      <w:b/>
      <w:sz w:val="28"/>
      <w:szCs w:val="28"/>
    </w:rPr>
  </w:style>
  <w:style w:type="paragraph" w:styleId="Heading5">
    <w:name w:val="heading 5"/>
    <w:basedOn w:val="Heading4"/>
    <w:next w:val="Normal"/>
    <w:link w:val="Heading5Char"/>
    <w:uiPriority w:val="9"/>
    <w:qFormat/>
    <w:rsid w:val="00784963"/>
    <w:pPr>
      <w:spacing w:line="300" w:lineRule="atLeast"/>
      <w:outlineLvl w:val="4"/>
    </w:pPr>
    <w:rPr>
      <w:color w:val="515254"/>
      <w:sz w:val="24"/>
      <w:szCs w:val="20"/>
    </w:rPr>
  </w:style>
  <w:style w:type="paragraph" w:styleId="Heading6">
    <w:name w:val="heading 6"/>
    <w:basedOn w:val="Heading5"/>
    <w:next w:val="Normal"/>
    <w:link w:val="Heading6Char"/>
    <w:uiPriority w:val="9"/>
    <w:unhideWhenUsed/>
    <w:rsid w:val="00784963"/>
    <w:pPr>
      <w:ind w:left="567"/>
      <w:outlineLvl w:val="5"/>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784963"/>
    <w:pPr>
      <w:tabs>
        <w:tab w:val="center" w:pos="4513"/>
        <w:tab w:val="right" w:pos="9026"/>
      </w:tabs>
      <w:spacing w:after="0" w:line="240" w:lineRule="auto"/>
    </w:pPr>
  </w:style>
  <w:style w:type="character" w:customStyle="1" w:styleId="HeaderChar">
    <w:name w:val="Header Char"/>
    <w:basedOn w:val="DefaultParagraphFont"/>
    <w:link w:val="Header"/>
    <w:uiPriority w:val="99"/>
    <w:rsid w:val="00784963"/>
    <w:rPr>
      <w:color w:val="515254"/>
    </w:rPr>
  </w:style>
  <w:style w:type="paragraph" w:styleId="Footer">
    <w:name w:val="footer"/>
    <w:basedOn w:val="Normal"/>
    <w:link w:val="FooterChar"/>
    <w:uiPriority w:val="99"/>
    <w:rsid w:val="00784963"/>
    <w:rPr>
      <w:rFonts w:eastAsia="Calibri" w:cs="Times New Roman"/>
      <w:color w:val="262626"/>
      <w:sz w:val="18"/>
      <w:szCs w:val="18"/>
      <w14:textFill>
        <w14:solidFill>
          <w14:srgbClr w14:val="262626">
            <w14:lumMod w14:val="85000"/>
            <w14:lumOff w14:val="15000"/>
            <w14:lumMod w14:val="75000"/>
            <w14:lumOff w14:val="25000"/>
          </w14:srgbClr>
        </w14:solidFill>
      </w14:textFill>
    </w:rPr>
  </w:style>
  <w:style w:type="character" w:customStyle="1" w:styleId="FooterChar">
    <w:name w:val="Footer Char"/>
    <w:basedOn w:val="DefaultParagraphFont"/>
    <w:link w:val="Footer"/>
    <w:uiPriority w:val="99"/>
    <w:rsid w:val="00784963"/>
    <w:rPr>
      <w:rFonts w:eastAsia="Calibri" w:cs="Times New Roman"/>
      <w:color w:val="262626"/>
      <w:sz w:val="18"/>
      <w:szCs w:val="18"/>
      <w14:textFill>
        <w14:solidFill>
          <w14:srgbClr w14:val="262626">
            <w14:lumMod w14:val="85000"/>
            <w14:lumOff w14:val="15000"/>
            <w14:lumMod w14:val="75000"/>
            <w14:lumOff w14:val="25000"/>
          </w14:srgbClr>
        </w14:solidFill>
      </w14:textFill>
    </w:rPr>
  </w:style>
  <w:style w:type="paragraph" w:styleId="BalloonText">
    <w:name w:val="Balloon Text"/>
    <w:basedOn w:val="Normal"/>
    <w:link w:val="BalloonTextChar"/>
    <w:uiPriority w:val="99"/>
    <w:semiHidden/>
    <w:unhideWhenUsed/>
    <w:rsid w:val="00784963"/>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84963"/>
    <w:rPr>
      <w:rFonts w:ascii="Tahoma" w:hAnsi="Tahoma" w:cs="Tahoma"/>
      <w:color w:val="515254"/>
      <w:sz w:val="16"/>
      <w:szCs w:val="16"/>
    </w:rPr>
  </w:style>
  <w:style w:type="character" w:styleId="Hyperlink">
    <w:name w:val="Hyperlink"/>
    <w:basedOn w:val="DefaultParagraphFont"/>
    <w:uiPriority w:val="99"/>
    <w:unhideWhenUsed/>
    <w:rsid w:val="00784963"/>
    <w:rPr>
      <w:color w:val="515254"/>
      <w:u w:val="single" w:color="F4633A"/>
    </w:rPr>
  </w:style>
  <w:style w:type="paragraph" w:customStyle="1" w:styleId="Audityear">
    <w:name w:val="Audit year"/>
    <w:aliases w:val="issued,ref"/>
    <w:basedOn w:val="Normal"/>
    <w:qFormat/>
    <w:rsid w:val="00784963"/>
    <w:pPr>
      <w:spacing w:before="120" w:after="120"/>
      <w:ind w:left="-284" w:right="1655"/>
    </w:pPr>
    <w:rPr>
      <w:rFonts w:eastAsia="Calibri" w:cs="Times New Roman"/>
    </w:rPr>
  </w:style>
  <w:style w:type="paragraph" w:customStyle="1" w:styleId="Appendixtext">
    <w:name w:val="Appendix text"/>
    <w:basedOn w:val="Normal"/>
    <w:qFormat/>
    <w:rsid w:val="00784963"/>
  </w:style>
  <w:style w:type="paragraph" w:customStyle="1" w:styleId="Statusofdocument">
    <w:name w:val="Status of document"/>
    <w:basedOn w:val="Normal"/>
    <w:qFormat/>
    <w:rsid w:val="00784963"/>
    <w:pPr>
      <w:autoSpaceDE w:val="0"/>
      <w:autoSpaceDN w:val="0"/>
      <w:adjustRightInd w:val="0"/>
      <w:spacing w:before="240" w:after="240"/>
    </w:pPr>
    <w:rPr>
      <w:rFonts w:eastAsia="Calibri" w:cs="Arial"/>
      <w:szCs w:val="18"/>
    </w:rPr>
  </w:style>
  <w:style w:type="paragraph" w:customStyle="1" w:styleId="APrecommendationbullet">
    <w:name w:val="AP recommendation bullet"/>
    <w:basedOn w:val="Normal"/>
    <w:qFormat/>
    <w:rsid w:val="00784963"/>
    <w:pPr>
      <w:numPr>
        <w:numId w:val="1"/>
      </w:numPr>
      <w:tabs>
        <w:tab w:val="left" w:pos="737"/>
      </w:tabs>
      <w:spacing w:before="40" w:after="40" w:line="240" w:lineRule="atLeast"/>
    </w:pPr>
    <w:rPr>
      <w:rFonts w:cs="Arial"/>
    </w:rPr>
  </w:style>
  <w:style w:type="paragraph" w:customStyle="1" w:styleId="APrecommendationsub-bullet">
    <w:name w:val="AP recommendation sub-bullet"/>
    <w:basedOn w:val="Normal"/>
    <w:qFormat/>
    <w:rsid w:val="00784963"/>
    <w:pPr>
      <w:numPr>
        <w:numId w:val="2"/>
      </w:numPr>
      <w:tabs>
        <w:tab w:val="left" w:pos="1021"/>
      </w:tabs>
      <w:spacing w:before="40" w:after="40" w:line="240" w:lineRule="atLeast"/>
    </w:pPr>
  </w:style>
  <w:style w:type="paragraph" w:customStyle="1" w:styleId="Tabletext">
    <w:name w:val="Table text"/>
    <w:basedOn w:val="Normal"/>
    <w:link w:val="TabletextChar"/>
    <w:qFormat/>
    <w:rsid w:val="00784963"/>
    <w:pPr>
      <w:spacing w:before="40" w:after="40" w:line="240" w:lineRule="atLeast"/>
    </w:pPr>
    <w:rPr>
      <w:rFonts w:eastAsia="Calibri" w:cs="Times New Roman"/>
      <w:lang w:eastAsia="en-GB"/>
    </w:rPr>
  </w:style>
  <w:style w:type="character" w:customStyle="1" w:styleId="TabletextChar">
    <w:name w:val="Table text Char"/>
    <w:basedOn w:val="DefaultParagraphFont"/>
    <w:link w:val="Tabletext"/>
    <w:rsid w:val="00784963"/>
    <w:rPr>
      <w:rFonts w:eastAsia="Calibri" w:cs="Times New Roman"/>
      <w:color w:val="515254"/>
      <w:lang w:eastAsia="en-GB"/>
    </w:rPr>
  </w:style>
  <w:style w:type="paragraph" w:customStyle="1" w:styleId="APrecommendationtext">
    <w:name w:val="AP recommendation text"/>
    <w:basedOn w:val="Tabletext"/>
    <w:qFormat/>
    <w:rsid w:val="00784963"/>
    <w:pPr>
      <w:tabs>
        <w:tab w:val="left" w:pos="454"/>
      </w:tabs>
      <w:ind w:left="454" w:hanging="454"/>
    </w:pPr>
  </w:style>
  <w:style w:type="paragraph" w:customStyle="1" w:styleId="Appendixbullet">
    <w:name w:val="Appendix bullet"/>
    <w:basedOn w:val="Normal"/>
    <w:qFormat/>
    <w:rsid w:val="00784963"/>
    <w:pPr>
      <w:numPr>
        <w:numId w:val="3"/>
      </w:numPr>
      <w:tabs>
        <w:tab w:val="left" w:pos="567"/>
      </w:tabs>
      <w:ind w:left="567" w:hanging="567"/>
    </w:pPr>
  </w:style>
  <w:style w:type="paragraph" w:customStyle="1" w:styleId="Appendixsub-bullet">
    <w:name w:val="Appendix sub-bullet"/>
    <w:basedOn w:val="Normal"/>
    <w:qFormat/>
    <w:rsid w:val="00784963"/>
    <w:pPr>
      <w:numPr>
        <w:numId w:val="4"/>
      </w:numPr>
      <w:tabs>
        <w:tab w:val="left" w:pos="1134"/>
      </w:tabs>
    </w:pPr>
  </w:style>
  <w:style w:type="paragraph" w:customStyle="1" w:styleId="Auditteam">
    <w:name w:val="Audit team"/>
    <w:basedOn w:val="Normal"/>
    <w:qFormat/>
    <w:rsid w:val="00784963"/>
    <w:pPr>
      <w:spacing w:before="1080"/>
    </w:pPr>
    <w:rPr>
      <w:rFonts w:eastAsia="Calibri" w:cs="Arial"/>
    </w:rPr>
  </w:style>
  <w:style w:type="paragraph" w:customStyle="1" w:styleId="Bullet">
    <w:name w:val="Bullet"/>
    <w:basedOn w:val="Normal"/>
    <w:link w:val="BulletChar"/>
    <w:qFormat/>
    <w:rsid w:val="00784963"/>
    <w:pPr>
      <w:numPr>
        <w:numId w:val="5"/>
      </w:numPr>
      <w:tabs>
        <w:tab w:val="left" w:pos="1134"/>
      </w:tabs>
      <w:ind w:left="1134" w:hanging="567"/>
    </w:pPr>
    <w:rPr>
      <w:rFonts w:eastAsia="Calibri" w:cs="Times New Roman"/>
    </w:rPr>
  </w:style>
  <w:style w:type="character" w:customStyle="1" w:styleId="BulletChar">
    <w:name w:val="Bullet Char"/>
    <w:basedOn w:val="DefaultParagraphFont"/>
    <w:link w:val="Bullet"/>
    <w:rsid w:val="00784963"/>
    <w:rPr>
      <w:rFonts w:eastAsia="Calibri" w:cs="Times New Roman"/>
      <w:color w:val="515254"/>
    </w:rPr>
  </w:style>
  <w:style w:type="paragraph" w:customStyle="1" w:styleId="Contentsheading3">
    <w:name w:val="Contents: heading 3"/>
    <w:basedOn w:val="Normal"/>
    <w:link w:val="Contentsheading3Char"/>
    <w:qFormat/>
    <w:rsid w:val="00784963"/>
    <w:pPr>
      <w:tabs>
        <w:tab w:val="left" w:pos="7796"/>
      </w:tabs>
      <w:spacing w:before="240" w:after="240"/>
    </w:pPr>
    <w:rPr>
      <w:rFonts w:eastAsia="Calibri" w:cs="Times New Roman"/>
    </w:rPr>
  </w:style>
  <w:style w:type="character" w:customStyle="1" w:styleId="Contentsheading3Char">
    <w:name w:val="Contents: heading 3 Char"/>
    <w:basedOn w:val="DefaultParagraphFont"/>
    <w:link w:val="Contentsheading3"/>
    <w:rsid w:val="00784963"/>
    <w:rPr>
      <w:rFonts w:eastAsia="Calibri" w:cs="Times New Roman"/>
      <w:color w:val="515254"/>
    </w:rPr>
  </w:style>
  <w:style w:type="paragraph" w:customStyle="1" w:styleId="Contentsheading4">
    <w:name w:val="Contents: heading 4"/>
    <w:basedOn w:val="Normal"/>
    <w:qFormat/>
    <w:rsid w:val="00784963"/>
    <w:pPr>
      <w:tabs>
        <w:tab w:val="left" w:pos="7796"/>
      </w:tabs>
      <w:spacing w:before="240" w:after="240"/>
      <w:ind w:left="567"/>
    </w:pPr>
    <w:rPr>
      <w:rFonts w:eastAsia="Calibri" w:cs="Times New Roman"/>
    </w:rPr>
  </w:style>
  <w:style w:type="paragraph" w:customStyle="1" w:styleId="Contentssectionheading">
    <w:name w:val="Contents: section heading"/>
    <w:basedOn w:val="Normal"/>
    <w:link w:val="ContentssectionheadingChar"/>
    <w:qFormat/>
    <w:rsid w:val="00784963"/>
    <w:pPr>
      <w:spacing w:before="240" w:after="240"/>
    </w:pPr>
    <w:rPr>
      <w:rFonts w:eastAsia="Calibri" w:cs="Times New Roman"/>
    </w:rPr>
  </w:style>
  <w:style w:type="character" w:customStyle="1" w:styleId="ContentssectionheadingChar">
    <w:name w:val="Contents: section heading Char"/>
    <w:basedOn w:val="DefaultParagraphFont"/>
    <w:link w:val="Contentssectionheading"/>
    <w:rsid w:val="00784963"/>
    <w:rPr>
      <w:rFonts w:eastAsia="Calibri" w:cs="Times New Roman"/>
      <w:color w:val="515254"/>
    </w:rPr>
  </w:style>
  <w:style w:type="paragraph" w:customStyle="1" w:styleId="Exhibitheading">
    <w:name w:val="Exhibit heading"/>
    <w:basedOn w:val="Normal"/>
    <w:next w:val="Normal"/>
    <w:link w:val="ExhibitheadingChar"/>
    <w:qFormat/>
    <w:rsid w:val="00784963"/>
    <w:pPr>
      <w:spacing w:before="360" w:after="240" w:line="300" w:lineRule="atLeast"/>
    </w:pPr>
    <w:rPr>
      <w:rFonts w:eastAsia="Calibri" w:cs="Times New Roman"/>
      <w:b/>
    </w:rPr>
  </w:style>
  <w:style w:type="character" w:customStyle="1" w:styleId="ExhibitheadingChar">
    <w:name w:val="Exhibit heading Char"/>
    <w:basedOn w:val="DefaultParagraphFont"/>
    <w:link w:val="Exhibitheading"/>
    <w:rsid w:val="00784963"/>
    <w:rPr>
      <w:rFonts w:eastAsia="Calibri" w:cs="Times New Roman"/>
      <w:b/>
      <w:color w:val="515254"/>
    </w:rPr>
  </w:style>
  <w:style w:type="paragraph" w:customStyle="1" w:styleId="Exhibitsource">
    <w:name w:val="Exhibit source"/>
    <w:basedOn w:val="Normal"/>
    <w:link w:val="ExhibitsourceChar"/>
    <w:qFormat/>
    <w:rsid w:val="00784963"/>
    <w:pPr>
      <w:spacing w:before="240" w:after="360"/>
    </w:pPr>
    <w:rPr>
      <w:rFonts w:eastAsia="Calibri" w:cs="Times New Roman"/>
    </w:rPr>
  </w:style>
  <w:style w:type="character" w:customStyle="1" w:styleId="ExhibitsourceChar">
    <w:name w:val="Exhibit source Char"/>
    <w:basedOn w:val="DefaultParagraphFont"/>
    <w:link w:val="Exhibitsource"/>
    <w:rsid w:val="00784963"/>
    <w:rPr>
      <w:rFonts w:eastAsia="Calibri" w:cs="Times New Roman"/>
      <w:color w:val="515254"/>
    </w:rPr>
  </w:style>
  <w:style w:type="paragraph" w:customStyle="1" w:styleId="Exhibitsummary">
    <w:name w:val="Exhibit summary"/>
    <w:basedOn w:val="Normal"/>
    <w:qFormat/>
    <w:rsid w:val="00784963"/>
    <w:pPr>
      <w:spacing w:after="240"/>
    </w:pPr>
  </w:style>
  <w:style w:type="table" w:customStyle="1" w:styleId="Texttable">
    <w:name w:val="Text table"/>
    <w:basedOn w:val="TableNormal"/>
    <w:uiPriority w:val="99"/>
    <w:qFormat/>
    <w:rsid w:val="00784963"/>
    <w:pPr>
      <w:spacing w:after="0" w:line="240" w:lineRule="auto"/>
    </w:pPr>
    <w:rPr>
      <w:rFonts w:eastAsia="Calibri" w:cs="Times New Roman"/>
      <w:color w:val="262626" w:themeColor="text1" w:themeTint="D9"/>
      <w:lang w:eastAsia="en-GB"/>
    </w:rPr>
    <w:tblPr>
      <w:tblBorders>
        <w:top w:val="single" w:sz="8" w:space="0" w:color="7F7F7F" w:themeColor="text1" w:themeTint="80"/>
        <w:left w:val="single" w:sz="8" w:space="0" w:color="7F7F7F" w:themeColor="text1" w:themeTint="80"/>
        <w:bottom w:val="single" w:sz="8" w:space="0" w:color="7F7F7F" w:themeColor="text1" w:themeTint="80"/>
        <w:right w:val="single" w:sz="8" w:space="0" w:color="7F7F7F" w:themeColor="text1" w:themeTint="80"/>
        <w:insideH w:val="single" w:sz="8" w:space="0" w:color="7F7F7F" w:themeColor="text1" w:themeTint="80"/>
        <w:insideV w:val="single" w:sz="8" w:space="0" w:color="7F7F7F" w:themeColor="text1" w:themeTint="80"/>
      </w:tblBorders>
    </w:tblPr>
    <w:tcPr>
      <w:shd w:val="clear" w:color="auto" w:fill="auto"/>
    </w:tcPr>
    <w:tblStylePr w:type="firstRow">
      <w:rPr>
        <w:rFonts w:ascii="Arial" w:hAnsi="Arial"/>
        <w:b w:val="0"/>
        <w:color w:val="FFFFFF" w:themeColor="background1"/>
        <w:sz w:val="20"/>
      </w:rPr>
      <w:tblPr/>
      <w:tcPr>
        <w:shd w:val="clear" w:color="auto" w:fill="434343"/>
      </w:tcPr>
    </w:tblStylePr>
  </w:style>
  <w:style w:type="table" w:customStyle="1" w:styleId="Figuretable">
    <w:name w:val="Figure table"/>
    <w:basedOn w:val="Texttable"/>
    <w:uiPriority w:val="99"/>
    <w:rsid w:val="00784963"/>
    <w:tblPr>
      <w:tblBorders>
        <w:top w:val="none" w:sz="0" w:space="0" w:color="auto"/>
        <w:left w:val="none" w:sz="0" w:space="0" w:color="auto"/>
        <w:bottom w:val="none" w:sz="0" w:space="0" w:color="auto"/>
        <w:right w:val="none" w:sz="0" w:space="0" w:color="auto"/>
        <w:insideH w:val="none" w:sz="0" w:space="0" w:color="auto"/>
        <w:insideV w:val="none" w:sz="0" w:space="0" w:color="auto"/>
      </w:tblBorders>
    </w:tblPr>
    <w:tblStylePr w:type="firstRow">
      <w:pPr>
        <w:jc w:val="left"/>
      </w:pPr>
      <w:rPr>
        <w:rFonts w:ascii="Arial" w:hAnsi="Arial"/>
        <w:b w:val="0"/>
        <w:color w:val="FFFFFF" w:themeColor="background1"/>
        <w:sz w:val="20"/>
      </w:rPr>
      <w:tblPr/>
      <w:tcPr>
        <w:tcBorders>
          <w:bottom w:val="single" w:sz="4" w:space="0" w:color="808080" w:themeColor="background1" w:themeShade="80"/>
        </w:tcBorders>
        <w:shd w:val="clear" w:color="auto" w:fill="auto"/>
      </w:tcPr>
    </w:tblStylePr>
  </w:style>
  <w:style w:type="character" w:styleId="FootnoteReference">
    <w:name w:val="footnote reference"/>
    <w:basedOn w:val="DefaultParagraphFont"/>
    <w:uiPriority w:val="99"/>
    <w:rsid w:val="00784963"/>
    <w:rPr>
      <w:color w:val="515254"/>
      <w:vertAlign w:val="superscript"/>
    </w:rPr>
  </w:style>
  <w:style w:type="paragraph" w:styleId="FootnoteText">
    <w:name w:val="footnote text"/>
    <w:basedOn w:val="Normal"/>
    <w:link w:val="FootnoteTextChar"/>
    <w:uiPriority w:val="99"/>
    <w:semiHidden/>
    <w:unhideWhenUsed/>
    <w:rsid w:val="00784963"/>
    <w:pPr>
      <w:spacing w:line="240" w:lineRule="atLeast"/>
    </w:pPr>
    <w:rPr>
      <w:color w:val="B01717"/>
    </w:rPr>
  </w:style>
  <w:style w:type="character" w:customStyle="1" w:styleId="FootnoteTextChar">
    <w:name w:val="Footnote Text Char"/>
    <w:basedOn w:val="DefaultParagraphFont"/>
    <w:link w:val="FootnoteText"/>
    <w:uiPriority w:val="99"/>
    <w:semiHidden/>
    <w:rsid w:val="00784963"/>
    <w:rPr>
      <w:color w:val="B01717"/>
    </w:rPr>
  </w:style>
  <w:style w:type="character" w:customStyle="1" w:styleId="Heading1Char">
    <w:name w:val="Heading 1 Char"/>
    <w:basedOn w:val="DefaultParagraphFont"/>
    <w:link w:val="Heading1"/>
    <w:uiPriority w:val="9"/>
    <w:rsid w:val="00784963"/>
    <w:rPr>
      <w:rFonts w:eastAsia="Calibri" w:cs="Arial"/>
      <w:color w:val="F4633A"/>
      <w:sz w:val="44"/>
      <w:szCs w:val="44"/>
    </w:rPr>
  </w:style>
  <w:style w:type="character" w:customStyle="1" w:styleId="Heading2Char">
    <w:name w:val="Heading 2 Char"/>
    <w:basedOn w:val="DefaultParagraphFont"/>
    <w:link w:val="Heading2"/>
    <w:uiPriority w:val="9"/>
    <w:rsid w:val="00784963"/>
    <w:rPr>
      <w:rFonts w:eastAsia="Calibri" w:cs="Times New Roman"/>
      <w:color w:val="7F7F7F" w:themeColor="text1" w:themeTint="80"/>
      <w:sz w:val="48"/>
    </w:rPr>
  </w:style>
  <w:style w:type="character" w:customStyle="1" w:styleId="Heading3Char">
    <w:name w:val="Heading 3 Char"/>
    <w:basedOn w:val="DefaultParagraphFont"/>
    <w:link w:val="Heading3"/>
    <w:uiPriority w:val="9"/>
    <w:rsid w:val="00784963"/>
    <w:rPr>
      <w:rFonts w:eastAsia="Calibri" w:cs="Times New Roman"/>
      <w:color w:val="F4633A"/>
      <w:sz w:val="36"/>
      <w:szCs w:val="36"/>
    </w:rPr>
  </w:style>
  <w:style w:type="character" w:customStyle="1" w:styleId="Heading4Char">
    <w:name w:val="Heading 4 Char"/>
    <w:basedOn w:val="DefaultParagraphFont"/>
    <w:link w:val="Heading4"/>
    <w:uiPriority w:val="9"/>
    <w:rsid w:val="00784963"/>
    <w:rPr>
      <w:rFonts w:eastAsia="Calibri" w:cs="Times New Roman"/>
      <w:b/>
      <w:color w:val="F4633A"/>
      <w:sz w:val="28"/>
      <w:szCs w:val="28"/>
    </w:rPr>
  </w:style>
  <w:style w:type="table" w:styleId="GridTable5Dark-Accent2">
    <w:name w:val="Grid Table 5 Dark Accent 2"/>
    <w:basedOn w:val="TableNormal"/>
    <w:uiPriority w:val="50"/>
    <w:locked/>
    <w:rsid w:val="00784963"/>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paragraph" w:customStyle="1" w:styleId="Numberedtext">
    <w:name w:val="Numbered text"/>
    <w:basedOn w:val="Normal"/>
    <w:link w:val="NumberedtextChar"/>
    <w:qFormat/>
    <w:rsid w:val="00784963"/>
    <w:pPr>
      <w:numPr>
        <w:numId w:val="23"/>
      </w:numPr>
    </w:pPr>
    <w:rPr>
      <w:rFonts w:eastAsia="Calibri" w:cs="Arial"/>
    </w:rPr>
  </w:style>
  <w:style w:type="character" w:customStyle="1" w:styleId="NumberedtextChar">
    <w:name w:val="Numbered text Char"/>
    <w:basedOn w:val="DefaultParagraphFont"/>
    <w:link w:val="Numberedtext"/>
    <w:rsid w:val="00784963"/>
    <w:rPr>
      <w:rFonts w:eastAsia="Calibri" w:cs="Arial"/>
      <w:color w:val="515254"/>
    </w:rPr>
  </w:style>
  <w:style w:type="character" w:styleId="PlaceholderText">
    <w:name w:val="Placeholder Text"/>
    <w:basedOn w:val="DefaultParagraphFont"/>
    <w:uiPriority w:val="99"/>
    <w:semiHidden/>
    <w:rsid w:val="00784963"/>
    <w:rPr>
      <w:color w:val="808080"/>
    </w:rPr>
  </w:style>
  <w:style w:type="paragraph" w:customStyle="1" w:styleId="Recommendationbullet">
    <w:name w:val="Recommendation bullet"/>
    <w:basedOn w:val="Normal"/>
    <w:qFormat/>
    <w:rsid w:val="00784963"/>
    <w:pPr>
      <w:numPr>
        <w:numId w:val="6"/>
      </w:numPr>
      <w:spacing w:before="40" w:after="40" w:line="260" w:lineRule="atLeast"/>
      <w:ind w:left="924" w:hanging="357"/>
    </w:pPr>
    <w:rPr>
      <w:rFonts w:eastAsia="Calibri" w:cs="Times New Roman"/>
      <w:lang w:eastAsia="en-GB"/>
    </w:rPr>
  </w:style>
  <w:style w:type="paragraph" w:customStyle="1" w:styleId="Tabletextbold">
    <w:name w:val="Table text bold"/>
    <w:basedOn w:val="Tabletext"/>
    <w:qFormat/>
    <w:rsid w:val="00784963"/>
    <w:rPr>
      <w:b/>
    </w:rPr>
  </w:style>
  <w:style w:type="paragraph" w:customStyle="1" w:styleId="Recommendationheading">
    <w:name w:val="Recommendation heading"/>
    <w:basedOn w:val="Tabletextbold"/>
    <w:qFormat/>
    <w:rsid w:val="00784963"/>
    <w:pPr>
      <w:spacing w:before="60" w:after="60" w:line="260" w:lineRule="atLeast"/>
    </w:pPr>
  </w:style>
  <w:style w:type="paragraph" w:customStyle="1" w:styleId="Recommendationsub-bullet">
    <w:name w:val="Recommendation sub-bullet"/>
    <w:basedOn w:val="Normal"/>
    <w:qFormat/>
    <w:rsid w:val="00784963"/>
    <w:pPr>
      <w:numPr>
        <w:numId w:val="7"/>
      </w:numPr>
      <w:spacing w:before="40" w:after="40" w:line="260" w:lineRule="atLeast"/>
      <w:ind w:left="1281" w:hanging="357"/>
    </w:pPr>
    <w:rPr>
      <w:rFonts w:eastAsia="Calibri" w:cs="Times New Roman"/>
      <w:lang w:eastAsia="en-GB"/>
    </w:rPr>
  </w:style>
  <w:style w:type="paragraph" w:customStyle="1" w:styleId="Recommendationtext">
    <w:name w:val="Recommendation text"/>
    <w:basedOn w:val="Tabletext"/>
    <w:qFormat/>
    <w:rsid w:val="00784963"/>
    <w:pPr>
      <w:tabs>
        <w:tab w:val="left" w:pos="567"/>
      </w:tabs>
      <w:spacing w:before="60" w:after="60" w:line="260" w:lineRule="atLeast"/>
      <w:ind w:left="567" w:hanging="567"/>
    </w:pPr>
  </w:style>
  <w:style w:type="paragraph" w:customStyle="1" w:styleId="Sub-bullet">
    <w:name w:val="Sub-bullet"/>
    <w:basedOn w:val="Normal"/>
    <w:link w:val="Sub-bulletChar"/>
    <w:qFormat/>
    <w:rsid w:val="00784963"/>
    <w:pPr>
      <w:numPr>
        <w:numId w:val="8"/>
      </w:numPr>
      <w:tabs>
        <w:tab w:val="left" w:pos="1701"/>
      </w:tabs>
    </w:pPr>
    <w:rPr>
      <w:rFonts w:eastAsia="Calibri" w:cs="Times New Roman"/>
    </w:rPr>
  </w:style>
  <w:style w:type="character" w:customStyle="1" w:styleId="Sub-bulletChar">
    <w:name w:val="Sub-bullet Char"/>
    <w:basedOn w:val="DefaultParagraphFont"/>
    <w:link w:val="Sub-bullet"/>
    <w:rsid w:val="00784963"/>
    <w:rPr>
      <w:rFonts w:eastAsia="Calibri" w:cs="Times New Roman"/>
      <w:color w:val="515254"/>
    </w:rPr>
  </w:style>
  <w:style w:type="paragraph" w:customStyle="1" w:styleId="Tablebullet">
    <w:name w:val="Table bullet"/>
    <w:basedOn w:val="Normal"/>
    <w:link w:val="TablebulletChar"/>
    <w:qFormat/>
    <w:rsid w:val="00784963"/>
    <w:pPr>
      <w:numPr>
        <w:numId w:val="9"/>
      </w:numPr>
      <w:spacing w:before="40" w:after="40" w:line="240" w:lineRule="atLeast"/>
    </w:pPr>
    <w:rPr>
      <w:rFonts w:eastAsia="Calibri" w:cs="Times New Roman"/>
      <w:lang w:eastAsia="en-GB"/>
    </w:rPr>
  </w:style>
  <w:style w:type="character" w:customStyle="1" w:styleId="TablebulletChar">
    <w:name w:val="Table bullet Char"/>
    <w:basedOn w:val="DefaultParagraphFont"/>
    <w:link w:val="Tablebullet"/>
    <w:rsid w:val="00784963"/>
    <w:rPr>
      <w:rFonts w:eastAsia="Calibri" w:cs="Times New Roman"/>
      <w:color w:val="515254"/>
      <w:lang w:eastAsia="en-GB"/>
    </w:rPr>
  </w:style>
  <w:style w:type="table" w:styleId="TableGrid">
    <w:name w:val="Table Grid"/>
    <w:basedOn w:val="TableNormal"/>
    <w:uiPriority w:val="59"/>
    <w:rsid w:val="0078496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ableheading">
    <w:name w:val="Table heading"/>
    <w:basedOn w:val="Normal"/>
    <w:link w:val="TableheadingChar"/>
    <w:qFormat/>
    <w:rsid w:val="00784963"/>
    <w:pPr>
      <w:spacing w:before="40" w:after="40" w:line="240" w:lineRule="atLeast"/>
    </w:pPr>
    <w:rPr>
      <w:rFonts w:eastAsia="Calibri" w:cs="Times New Roman"/>
      <w:b/>
      <w:lang w:eastAsia="en-GB"/>
    </w:rPr>
  </w:style>
  <w:style w:type="character" w:customStyle="1" w:styleId="TableheadingChar">
    <w:name w:val="Table heading Char"/>
    <w:basedOn w:val="DefaultParagraphFont"/>
    <w:link w:val="Tableheading"/>
    <w:rsid w:val="00784963"/>
    <w:rPr>
      <w:rFonts w:eastAsia="Calibri" w:cs="Times New Roman"/>
      <w:b/>
      <w:color w:val="515254"/>
      <w:lang w:eastAsia="en-GB"/>
    </w:rPr>
  </w:style>
  <w:style w:type="paragraph" w:customStyle="1" w:styleId="Tablesub-bullet">
    <w:name w:val="Table sub-bullet"/>
    <w:basedOn w:val="Normal"/>
    <w:link w:val="Tablesub-bulletChar"/>
    <w:qFormat/>
    <w:rsid w:val="00784963"/>
    <w:pPr>
      <w:numPr>
        <w:numId w:val="10"/>
      </w:numPr>
      <w:spacing w:before="40" w:after="40" w:line="240" w:lineRule="atLeast"/>
      <w:ind w:left="714" w:hanging="357"/>
    </w:pPr>
    <w:rPr>
      <w:rFonts w:eastAsia="Calibri" w:cs="Times New Roman"/>
      <w:lang w:eastAsia="en-GB"/>
    </w:rPr>
  </w:style>
  <w:style w:type="character" w:customStyle="1" w:styleId="Tablesub-bulletChar">
    <w:name w:val="Table sub-bullet Char"/>
    <w:basedOn w:val="DefaultParagraphFont"/>
    <w:link w:val="Tablesub-bullet"/>
    <w:rsid w:val="00784963"/>
    <w:rPr>
      <w:rFonts w:eastAsia="Calibri" w:cs="Times New Roman"/>
      <w:color w:val="515254"/>
      <w:lang w:eastAsia="en-GB"/>
    </w:rPr>
  </w:style>
  <w:style w:type="character" w:customStyle="1" w:styleId="Heading5Char">
    <w:name w:val="Heading 5 Char"/>
    <w:basedOn w:val="DefaultParagraphFont"/>
    <w:link w:val="Heading5"/>
    <w:uiPriority w:val="9"/>
    <w:rsid w:val="00784963"/>
    <w:rPr>
      <w:rFonts w:eastAsia="Calibri" w:cs="Times New Roman"/>
      <w:b/>
      <w:color w:val="515254"/>
      <w:sz w:val="24"/>
    </w:rPr>
  </w:style>
  <w:style w:type="character" w:customStyle="1" w:styleId="Heading6Char">
    <w:name w:val="Heading 6 Char"/>
    <w:basedOn w:val="DefaultParagraphFont"/>
    <w:link w:val="Heading6"/>
    <w:uiPriority w:val="9"/>
    <w:rsid w:val="00784963"/>
    <w:rPr>
      <w:rFonts w:eastAsia="Calibri" w:cs="Times New Roman"/>
      <w:b/>
      <w:color w:val="515254"/>
      <w:sz w:val="24"/>
    </w:rPr>
  </w:style>
  <w:style w:type="paragraph" w:customStyle="1" w:styleId="FootnoteText1">
    <w:name w:val="Footnote Text1"/>
    <w:basedOn w:val="FootnoteText"/>
    <w:qFormat/>
    <w:rsid w:val="00784963"/>
    <w:rPr>
      <w:color w:val="515254"/>
    </w:rPr>
  </w:style>
  <w:style w:type="paragraph" w:customStyle="1" w:styleId="Contentsheading1">
    <w:name w:val="Contents heading 1"/>
    <w:basedOn w:val="Normal"/>
    <w:link w:val="Contentsheading1Char"/>
    <w:qFormat/>
    <w:rsid w:val="00784963"/>
    <w:pPr>
      <w:spacing w:before="120" w:after="120"/>
    </w:pPr>
    <w:rPr>
      <w:rFonts w:eastAsia="Calibri" w:cs="Times New Roman"/>
      <w:color w:val="262626" w:themeColor="text1" w:themeTint="D9"/>
      <w:szCs w:val="22"/>
    </w:rPr>
  </w:style>
  <w:style w:type="character" w:customStyle="1" w:styleId="Contentsheading1Char">
    <w:name w:val="Contents heading 1 Char"/>
    <w:basedOn w:val="DefaultParagraphFont"/>
    <w:link w:val="Contentsheading1"/>
    <w:rsid w:val="00784963"/>
    <w:rPr>
      <w:rFonts w:eastAsia="Calibri" w:cs="Times New Roman"/>
      <w:color w:val="262626" w:themeColor="text1" w:themeTint="D9"/>
      <w:szCs w:val="22"/>
    </w:rPr>
  </w:style>
  <w:style w:type="table" w:customStyle="1" w:styleId="NewTextTable">
    <w:name w:val="New Text Table"/>
    <w:basedOn w:val="TableNormal"/>
    <w:uiPriority w:val="99"/>
    <w:rsid w:val="00784963"/>
    <w:pPr>
      <w:spacing w:before="40" w:after="40" w:line="240" w:lineRule="atLeast"/>
    </w:pPr>
    <w:rPr>
      <w:color w:val="515254"/>
    </w:rPr>
    <w:tblPr>
      <w:tblBorders>
        <w:insideH w:val="single" w:sz="8" w:space="0" w:color="F4633A"/>
        <w:insideV w:val="single" w:sz="8" w:space="0" w:color="F4633A"/>
      </w:tblBorders>
    </w:tblPr>
    <w:tcPr>
      <w:shd w:val="clear" w:color="auto" w:fill="F2F2F2"/>
      <w:tcMar>
        <w:top w:w="227" w:type="dxa"/>
        <w:left w:w="227" w:type="dxa"/>
        <w:bottom w:w="227" w:type="dxa"/>
        <w:right w:w="227" w:type="dxa"/>
      </w:tcMar>
    </w:tcPr>
  </w:style>
  <w:style w:type="paragraph" w:styleId="ListParagraph">
    <w:name w:val="List Paragraph"/>
    <w:basedOn w:val="Normal"/>
    <w:uiPriority w:val="34"/>
    <w:qFormat/>
    <w:rsid w:val="00784963"/>
    <w:pPr>
      <w:ind w:left="720"/>
      <w:contextualSpacing/>
    </w:pPr>
  </w:style>
  <w:style w:type="character" w:styleId="UnresolvedMention">
    <w:name w:val="Unresolved Mention"/>
    <w:basedOn w:val="DefaultParagraphFont"/>
    <w:uiPriority w:val="99"/>
    <w:semiHidden/>
    <w:unhideWhenUsed/>
    <w:rsid w:val="00BD2AA9"/>
    <w:rPr>
      <w:color w:val="605E5C"/>
      <w:shd w:val="clear" w:color="auto" w:fill="E1DFDD"/>
    </w:rPr>
  </w:style>
  <w:style w:type="paragraph" w:customStyle="1" w:styleId="Tablebullets">
    <w:name w:val="Table bullets"/>
    <w:basedOn w:val="Normal"/>
    <w:link w:val="TablebulletsChar"/>
    <w:qFormat/>
    <w:rsid w:val="00122E49"/>
    <w:pPr>
      <w:tabs>
        <w:tab w:val="left" w:pos="284"/>
      </w:tabs>
      <w:spacing w:before="40" w:after="40" w:line="240" w:lineRule="atLeast"/>
      <w:ind w:left="284" w:hanging="284"/>
    </w:pPr>
    <w:rPr>
      <w:rFonts w:eastAsia="Calibri" w:cs="Times New Roman"/>
      <w:color w:val="auto"/>
      <w:szCs w:val="22"/>
    </w:rPr>
  </w:style>
  <w:style w:type="character" w:customStyle="1" w:styleId="TablebulletsChar">
    <w:name w:val="Table bullets Char"/>
    <w:basedOn w:val="DefaultParagraphFont"/>
    <w:link w:val="Tablebullets"/>
    <w:rsid w:val="00122E49"/>
    <w:rPr>
      <w:rFonts w:eastAsia="Calibri" w:cs="Times New Roman"/>
      <w:szCs w:val="22"/>
    </w:rPr>
  </w:style>
  <w:style w:type="table" w:customStyle="1" w:styleId="Localreporttable1">
    <w:name w:val="Local report table 1"/>
    <w:basedOn w:val="TableNormal"/>
    <w:uiPriority w:val="99"/>
    <w:qFormat/>
    <w:rsid w:val="00122E49"/>
    <w:pPr>
      <w:spacing w:before="0" w:after="0" w:line="240" w:lineRule="auto"/>
    </w:pPr>
    <w:rPr>
      <w:rFonts w:eastAsia="Calibri" w:cs="Times New Roman"/>
      <w:lang w:eastAsia="en-GB"/>
    </w:rPr>
    <w:tblPr>
      <w:tblBorders>
        <w:top w:val="single" w:sz="36" w:space="0" w:color="FFFFFF" w:themeColor="background1"/>
        <w:left w:val="single" w:sz="36" w:space="0" w:color="FFFFFF" w:themeColor="background1"/>
        <w:bottom w:val="single" w:sz="36" w:space="0" w:color="FFFFFF" w:themeColor="background1"/>
        <w:right w:val="single" w:sz="36" w:space="0" w:color="FFFFFF" w:themeColor="background1"/>
        <w:insideH w:val="single" w:sz="36" w:space="0" w:color="FFFFFF" w:themeColor="background1"/>
        <w:insideV w:val="single" w:sz="36" w:space="0" w:color="FFFFFF" w:themeColor="background1"/>
      </w:tblBorders>
    </w:tblPr>
    <w:tcPr>
      <w:shd w:val="pct10" w:color="auto" w:fill="auto"/>
    </w:tcPr>
    <w:tblStylePr w:type="firstRow">
      <w:rPr>
        <w:rFonts w:ascii="Arial" w:hAnsi="Arial"/>
        <w:b w:val="0"/>
        <w:color w:val="auto"/>
        <w:sz w:val="20"/>
      </w:rPr>
      <w:tblPr/>
      <w:tcPr>
        <w:shd w:val="clear" w:color="auto" w:fill="B01717"/>
      </w:tcPr>
    </w:tblStylePr>
  </w:style>
  <w:style w:type="table" w:customStyle="1" w:styleId="Adhoctable1">
    <w:name w:val="Ad hoc table 1"/>
    <w:basedOn w:val="TableNormal"/>
    <w:uiPriority w:val="99"/>
    <w:qFormat/>
    <w:rsid w:val="00262BCA"/>
    <w:pPr>
      <w:spacing w:before="0" w:after="0" w:line="240" w:lineRule="auto"/>
    </w:pPr>
    <w:rPr>
      <w:rFonts w:eastAsia="Calibri" w:cs="Times New Roman"/>
      <w:lang w:eastAsia="en-GB"/>
    </w:rPr>
    <w:tblPr>
      <w:tblBorders>
        <w:top w:val="single" w:sz="36" w:space="0" w:color="FFFFFF" w:themeColor="background1"/>
        <w:left w:val="single" w:sz="36" w:space="0" w:color="FFFFFF" w:themeColor="background1"/>
        <w:bottom w:val="single" w:sz="36" w:space="0" w:color="FFFFFF" w:themeColor="background1"/>
        <w:right w:val="single" w:sz="36" w:space="0" w:color="FFFFFF" w:themeColor="background1"/>
        <w:insideH w:val="single" w:sz="36" w:space="0" w:color="FFFFFF" w:themeColor="background1"/>
        <w:insideV w:val="single" w:sz="36" w:space="0" w:color="FFFFFF" w:themeColor="background1"/>
      </w:tblBorders>
    </w:tblPr>
    <w:tcPr>
      <w:shd w:val="pct10" w:color="auto" w:fill="auto"/>
    </w:tcPr>
    <w:tblStylePr w:type="firstRow">
      <w:rPr>
        <w:rFonts w:ascii="Arial" w:hAnsi="Arial"/>
        <w:b w:val="0"/>
        <w:color w:val="auto"/>
        <w:sz w:val="20"/>
      </w:rPr>
      <w:tblPr/>
      <w:tcPr>
        <w:shd w:val="clear" w:color="auto" w:fill="B01717"/>
      </w:tcPr>
    </w:tblStylePr>
  </w:style>
  <w:style w:type="character" w:customStyle="1" w:styleId="DeltaViewInsertion">
    <w:name w:val="DeltaView Insertion"/>
    <w:rsid w:val="00262BCA"/>
    <w:rPr>
      <w:color w:val="0000FF"/>
      <w:spacing w:val="0"/>
      <w:u w:val="double"/>
    </w:rPr>
  </w:style>
  <w:style w:type="character" w:styleId="CommentReference">
    <w:name w:val="annotation reference"/>
    <w:basedOn w:val="DefaultParagraphFont"/>
    <w:uiPriority w:val="99"/>
    <w:semiHidden/>
    <w:unhideWhenUsed/>
    <w:rsid w:val="00701955"/>
    <w:rPr>
      <w:sz w:val="16"/>
      <w:szCs w:val="16"/>
    </w:rPr>
  </w:style>
  <w:style w:type="paragraph" w:styleId="CommentText">
    <w:name w:val="annotation text"/>
    <w:basedOn w:val="Normal"/>
    <w:link w:val="CommentTextChar"/>
    <w:uiPriority w:val="99"/>
    <w:unhideWhenUsed/>
    <w:rsid w:val="00701955"/>
    <w:pPr>
      <w:spacing w:line="240" w:lineRule="auto"/>
    </w:pPr>
  </w:style>
  <w:style w:type="character" w:customStyle="1" w:styleId="CommentTextChar">
    <w:name w:val="Comment Text Char"/>
    <w:basedOn w:val="DefaultParagraphFont"/>
    <w:link w:val="CommentText"/>
    <w:uiPriority w:val="99"/>
    <w:rsid w:val="00701955"/>
    <w:rPr>
      <w:color w:val="515254"/>
    </w:rPr>
  </w:style>
  <w:style w:type="paragraph" w:styleId="CommentSubject">
    <w:name w:val="annotation subject"/>
    <w:basedOn w:val="CommentText"/>
    <w:next w:val="CommentText"/>
    <w:link w:val="CommentSubjectChar"/>
    <w:uiPriority w:val="99"/>
    <w:semiHidden/>
    <w:unhideWhenUsed/>
    <w:rsid w:val="00701955"/>
    <w:rPr>
      <w:b/>
      <w:bCs/>
    </w:rPr>
  </w:style>
  <w:style w:type="character" w:customStyle="1" w:styleId="CommentSubjectChar">
    <w:name w:val="Comment Subject Char"/>
    <w:basedOn w:val="CommentTextChar"/>
    <w:link w:val="CommentSubject"/>
    <w:uiPriority w:val="99"/>
    <w:semiHidden/>
    <w:rsid w:val="00701955"/>
    <w:rPr>
      <w:b/>
      <w:bCs/>
      <w:color w:val="515254"/>
    </w:rPr>
  </w:style>
  <w:style w:type="paragraph" w:styleId="Revision">
    <w:name w:val="Revision"/>
    <w:hidden/>
    <w:uiPriority w:val="99"/>
    <w:semiHidden/>
    <w:rsid w:val="00997D31"/>
    <w:pPr>
      <w:spacing w:before="0" w:after="0" w:line="240" w:lineRule="auto"/>
    </w:pPr>
    <w:rPr>
      <w:color w:val="51525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8765315">
      <w:bodyDiv w:val="1"/>
      <w:marLeft w:val="0"/>
      <w:marRight w:val="0"/>
      <w:marTop w:val="0"/>
      <w:marBottom w:val="0"/>
      <w:divBdr>
        <w:top w:val="none" w:sz="0" w:space="0" w:color="auto"/>
        <w:left w:val="none" w:sz="0" w:space="0" w:color="auto"/>
        <w:bottom w:val="none" w:sz="0" w:space="0" w:color="auto"/>
        <w:right w:val="none" w:sz="0" w:space="0" w:color="auto"/>
      </w:divBdr>
    </w:div>
    <w:div w:id="1573739040">
      <w:bodyDiv w:val="1"/>
      <w:marLeft w:val="0"/>
      <w:marRight w:val="0"/>
      <w:marTop w:val="0"/>
      <w:marBottom w:val="0"/>
      <w:divBdr>
        <w:top w:val="none" w:sz="0" w:space="0" w:color="auto"/>
        <w:left w:val="none" w:sz="0" w:space="0" w:color="auto"/>
        <w:bottom w:val="none" w:sz="0" w:space="0" w:color="auto"/>
        <w:right w:val="none" w:sz="0" w:space="0" w:color="auto"/>
      </w:divBdr>
    </w:div>
    <w:div w:id="18303662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s://www.audit.wales/annual-plan" TargetMode="External"/><Relationship Id="rId26" Type="http://schemas.openxmlformats.org/officeDocument/2006/relationships/header" Target="header8.xml"/><Relationship Id="rId39" Type="http://schemas.openxmlformats.org/officeDocument/2006/relationships/theme" Target="theme/theme1.xml"/><Relationship Id="rId21" Type="http://schemas.openxmlformats.org/officeDocument/2006/relationships/hyperlink" Target="https://www.mrs.org.uk/standards/code-of-conduct" TargetMode="External"/><Relationship Id="rId34" Type="http://schemas.openxmlformats.org/officeDocument/2006/relationships/header" Target="header14.xml"/><Relationship Id="rId7" Type="http://schemas.openxmlformats.org/officeDocument/2006/relationships/settings" Target="settings.xml"/><Relationship Id="rId12" Type="http://schemas.openxmlformats.org/officeDocument/2006/relationships/footer" Target="footer2.xml"/><Relationship Id="rId17" Type="http://schemas.openxmlformats.org/officeDocument/2006/relationships/footer" Target="footer3.xml"/><Relationship Id="rId25" Type="http://schemas.openxmlformats.org/officeDocument/2006/relationships/hyperlink" Target="mailto:business.services@audit.wales" TargetMode="External"/><Relationship Id="rId33" Type="http://schemas.openxmlformats.org/officeDocument/2006/relationships/header" Target="header13.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hyperlink" Target="https://www.livingwage.org.uk/" TargetMode="External"/><Relationship Id="rId29"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footer" Target="footer1.xml"/><Relationship Id="rId24" Type="http://schemas.openxmlformats.org/officeDocument/2006/relationships/header" Target="header7.xml"/><Relationship Id="rId32" Type="http://schemas.openxmlformats.org/officeDocument/2006/relationships/header" Target="header12.xml"/><Relationship Id="rId37" Type="http://schemas.openxmlformats.org/officeDocument/2006/relationships/footer" Target="footer5.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6.xml"/><Relationship Id="rId28" Type="http://schemas.openxmlformats.org/officeDocument/2006/relationships/header" Target="header10.xml"/><Relationship Id="rId36" Type="http://schemas.openxmlformats.org/officeDocument/2006/relationships/header" Target="header16.xml"/><Relationship Id="rId10" Type="http://schemas.openxmlformats.org/officeDocument/2006/relationships/endnotes" Target="endnotes.xml"/><Relationship Id="rId19" Type="http://schemas.openxmlformats.org/officeDocument/2006/relationships/hyperlink" Target="https://www.mrs.org.uk/standards/code-of-conduct" TargetMode="External"/><Relationship Id="rId31"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5.xml"/><Relationship Id="rId27" Type="http://schemas.openxmlformats.org/officeDocument/2006/relationships/header" Target="header9.xml"/><Relationship Id="rId30" Type="http://schemas.openxmlformats.org/officeDocument/2006/relationships/hyperlink" Target="mailto:infoofficer@audit.wales" TargetMode="External"/><Relationship Id="rId35" Type="http://schemas.openxmlformats.org/officeDocument/2006/relationships/header" Target="header15.xml"/><Relationship Id="rId8" Type="http://schemas.openxmlformats.org/officeDocument/2006/relationships/webSettings" Target="webSettings.xm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_rels/header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www.audit.wales/" TargetMode="External"/><Relationship Id="rId1" Type="http://schemas.openxmlformats.org/officeDocument/2006/relationships/hyperlink" Target="mailto:info@audit.wales"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wao%20templates\All%20staff\Tender%20and%20quotation%20templates\invitation_to_tender_template.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4f19e45-5adb-4cf6-a35d-3de709fc0e3e">
      <Terms xmlns="http://schemas.microsoft.com/office/infopath/2007/PartnerControls"/>
    </lcf76f155ced4ddcb4097134ff3c332f>
    <TaxCatchAll xmlns="4b279402-1b91-4957-9ba5-4b305a26bf7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D92B97279983B46B5133788E22CD6C5" ma:contentTypeVersion="16" ma:contentTypeDescription="Create a new document." ma:contentTypeScope="" ma:versionID="2095c882e0004a3c68a73fa1e268f7d3">
  <xsd:schema xmlns:xsd="http://www.w3.org/2001/XMLSchema" xmlns:xs="http://www.w3.org/2001/XMLSchema" xmlns:p="http://schemas.microsoft.com/office/2006/metadata/properties" xmlns:ns2="14f19e45-5adb-4cf6-a35d-3de709fc0e3e" xmlns:ns3="4b279402-1b91-4957-9ba5-4b305a26bf73" targetNamespace="http://schemas.microsoft.com/office/2006/metadata/properties" ma:root="true" ma:fieldsID="1bb8f9295fde7224a950d866a5b74097" ns2:_="" ns3:_="">
    <xsd:import namespace="14f19e45-5adb-4cf6-a35d-3de709fc0e3e"/>
    <xsd:import namespace="4b279402-1b91-4957-9ba5-4b305a26bf73"/>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Location"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f19e45-5adb-4cf6-a35d-3de709fc0e3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c1789b42-5f09-4cdd-b8d4-d1e110464f33"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b279402-1b91-4957-9ba5-4b305a26bf73"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478553fb-c1e6-48f4-87d5-9397f0436796}" ma:internalName="TaxCatchAll" ma:showField="CatchAllData" ma:web="4b279402-1b91-4957-9ba5-4b305a26bf7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1A36E5D-3D1D-47EA-BD39-89353F4F1EC5}">
  <ds:schemaRefs>
    <ds:schemaRef ds:uri="http://schemas.microsoft.com/sharepoint/v3/contenttype/forms"/>
  </ds:schemaRefs>
</ds:datastoreItem>
</file>

<file path=customXml/itemProps2.xml><?xml version="1.0" encoding="utf-8"?>
<ds:datastoreItem xmlns:ds="http://schemas.openxmlformats.org/officeDocument/2006/customXml" ds:itemID="{8723515C-DF95-45EC-A929-94AFF05F55AB}">
  <ds:schemaRefs>
    <ds:schemaRef ds:uri="http://schemas.microsoft.com/office/2006/metadata/properties"/>
    <ds:schemaRef ds:uri="http://schemas.microsoft.com/office/infopath/2007/PartnerControls"/>
    <ds:schemaRef ds:uri="14f19e45-5adb-4cf6-a35d-3de709fc0e3e"/>
    <ds:schemaRef ds:uri="4b279402-1b91-4957-9ba5-4b305a26bf73"/>
  </ds:schemaRefs>
</ds:datastoreItem>
</file>

<file path=customXml/itemProps3.xml><?xml version="1.0" encoding="utf-8"?>
<ds:datastoreItem xmlns:ds="http://schemas.openxmlformats.org/officeDocument/2006/customXml" ds:itemID="{E61EB5BA-D380-4FBC-9ACA-B0023A49E7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4f19e45-5adb-4cf6-a35d-3de709fc0e3e"/>
    <ds:schemaRef ds:uri="4b279402-1b91-4957-9ba5-4b305a26bf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96CE0C3-6E00-4AF5-B7D0-72023EF9811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invitation_to_tender_template</Template>
  <TotalTime>7</TotalTime>
  <Pages>36</Pages>
  <Words>9784</Words>
  <Characters>52236</Characters>
  <Application>Microsoft Office Word</Application>
  <DocSecurity>0</DocSecurity>
  <Lines>1115</Lines>
  <Paragraphs>466</Paragraphs>
  <ScaleCrop>false</ScaleCrop>
  <HeadingPairs>
    <vt:vector size="2" baseType="variant">
      <vt:variant>
        <vt:lpstr>Title</vt:lpstr>
      </vt:variant>
      <vt:variant>
        <vt:i4>1</vt:i4>
      </vt:variant>
    </vt:vector>
  </HeadingPairs>
  <TitlesOfParts>
    <vt:vector size="1" baseType="lpstr">
      <vt:lpstr/>
    </vt:vector>
  </TitlesOfParts>
  <Company>WAO</Company>
  <LinksUpToDate>false</LinksUpToDate>
  <CharactersWithSpaces>62011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Darren Evans</dc:creator>
  <cp:keywords/>
  <cp:lastModifiedBy>Darren Evans</cp:lastModifiedBy>
  <cp:revision>7</cp:revision>
  <cp:lastPrinted>2026-04-20T09:58:00Z</cp:lastPrinted>
  <dcterms:created xsi:type="dcterms:W3CDTF">2026-04-29T10:36:00Z</dcterms:created>
  <dcterms:modified xsi:type="dcterms:W3CDTF">2026-04-29T14:51:00Z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2819600</vt:r8>
  </property>
  <property fmtid="{D5CDD505-2E9C-101B-9397-08002B2CF9AE}" pid="3" name="MediaServiceImageTags">
    <vt:lpwstr/>
  </property>
  <property fmtid="{D5CDD505-2E9C-101B-9397-08002B2CF9AE}" pid="4" name="docLang">
    <vt:lpwstr>en</vt:lpwstr>
  </property>
  <property fmtid="{D5CDD505-2E9C-101B-9397-08002B2CF9AE}" pid="5" name="ContentTypeId">
    <vt:lpwstr>0x010100DD92B97279983B46B5133788E22CD6C5</vt:lpwstr>
  </property>
</Properties>
</file>