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mc:Ignorable="w14 w15 w16se w16cid w16 w16cex w16sdtdh w16sdtfl w16du wp14">
  <w:body>
    <w:p w:rsidRPr="00AB63C9" w:rsidR="001B6859" w:rsidP="4B06E8D7" w:rsidRDefault="00285E29" w14:paraId="58F9EAC0" w14:textId="7685CDE1">
      <w:pPr>
        <w:pStyle w:val="Title"/>
        <w:jc w:val="center"/>
        <w:rPr>
          <w:rFonts w:ascii="Montserrat" w:hAnsi="Montserrat" w:cs="LilyUPC" w:eastAsiaTheme="minorEastAsia"/>
          <w:b/>
          <w:bCs/>
          <w:spacing w:val="0"/>
          <w:kern w:val="0"/>
          <w:sz w:val="44"/>
          <w:szCs w:val="44"/>
          <w:shd w:val="clear" w:color="auto" w:fill="FFFFFF"/>
        </w:rPr>
      </w:pPr>
      <w:bookmarkStart w:name="_Toc145665370" w:id="0"/>
      <w:r w:rsidRPr="4B06E8D7">
        <w:rPr>
          <w:rFonts w:ascii="Montserrat" w:hAnsi="Montserrat" w:cs="LilyUPC" w:eastAsiaTheme="minorEastAsia"/>
          <w:b/>
          <w:bCs/>
          <w:spacing w:val="0"/>
          <w:kern w:val="0"/>
          <w:sz w:val="44"/>
          <w:szCs w:val="44"/>
          <w:shd w:val="clear" w:color="auto" w:fill="FFFFFF"/>
        </w:rPr>
        <w:t xml:space="preserve">Contract </w:t>
      </w:r>
      <w:r w:rsidRPr="4B06E8D7" w:rsidR="006C09B2">
        <w:rPr>
          <w:rFonts w:ascii="Montserrat" w:hAnsi="Montserrat" w:cs="LilyUPC" w:eastAsiaTheme="minorEastAsia"/>
          <w:b/>
          <w:bCs/>
          <w:sz w:val="44"/>
          <w:szCs w:val="44"/>
        </w:rPr>
        <w:t>Cover Letter</w:t>
      </w:r>
    </w:p>
    <w:p w:rsidRPr="00DC50C7" w:rsidR="00DC50C7" w:rsidP="00DC50C7" w:rsidRDefault="00DC50C7" w14:paraId="28339CD9" w14:textId="77777777">
      <w:pPr>
        <w:spacing w:after="0"/>
        <w:rPr>
          <w:sz w:val="10"/>
          <w:szCs w:val="10"/>
        </w:rPr>
      </w:pPr>
    </w:p>
    <w:bookmarkEnd w:id="0"/>
    <w:p w:rsidRPr="00AD167C" w:rsidR="00D07E0A" w:rsidP="00AD167C" w:rsidRDefault="00D07E0A" w14:paraId="4B7217BA" w14:textId="77777777">
      <w:pPr>
        <w:spacing w:after="0"/>
        <w:rPr>
          <w:rFonts w:ascii="Arial" w:hAnsi="Arial" w:cs="Arial"/>
          <w:sz w:val="8"/>
          <w:szCs w:val="8"/>
        </w:rPr>
      </w:pPr>
    </w:p>
    <w:tbl>
      <w:tblPr>
        <w:tblStyle w:val="TableGrid"/>
        <w:tblW w:w="0" w:type="auto"/>
        <w:tblLook w:val="04A0" w:firstRow="1" w:lastRow="0" w:firstColumn="1" w:lastColumn="0" w:noHBand="0" w:noVBand="1"/>
      </w:tblPr>
      <w:tblGrid>
        <w:gridCol w:w="3684"/>
        <w:gridCol w:w="5332"/>
      </w:tblGrid>
      <w:tr w:rsidR="00451B27" w:rsidTr="33285E65" w14:paraId="46735500" w14:textId="77777777">
        <w:trPr>
          <w:trHeight w:val="340"/>
        </w:trPr>
        <w:tc>
          <w:tcPr>
            <w:tcW w:w="9016" w:type="dxa"/>
            <w:gridSpan w:val="2"/>
            <w:shd w:val="clear" w:color="auto" w:fill="9CC2E5" w:themeFill="accent5" w:themeFillTint="99"/>
            <w:vAlign w:val="center"/>
          </w:tcPr>
          <w:p w:rsidRPr="00846396" w:rsidR="004A1FA6" w:rsidP="005D1153" w:rsidRDefault="00285E29" w14:paraId="0E53F890" w14:textId="4D105D8F">
            <w:pPr>
              <w:jc w:val="center"/>
              <w:rPr>
                <w:rFonts w:ascii="Arial" w:hAnsi="Arial" w:cs="Arial"/>
                <w:b/>
                <w:bCs/>
                <w:sz w:val="24"/>
                <w:szCs w:val="24"/>
              </w:rPr>
            </w:pPr>
            <w:r>
              <w:rPr>
                <w:rFonts w:ascii="Arial" w:hAnsi="Arial" w:cs="Arial"/>
                <w:b/>
                <w:bCs/>
                <w:sz w:val="24"/>
                <w:szCs w:val="24"/>
              </w:rPr>
              <w:t>Contract Information</w:t>
            </w:r>
          </w:p>
        </w:tc>
      </w:tr>
      <w:tr w:rsidR="00451B27" w:rsidTr="33285E65" w14:paraId="69D4CD58" w14:textId="77777777">
        <w:trPr>
          <w:trHeight w:val="454"/>
        </w:trPr>
        <w:tc>
          <w:tcPr>
            <w:tcW w:w="3684" w:type="dxa"/>
            <w:shd w:val="clear" w:color="auto" w:fill="DEEAF6" w:themeFill="accent5" w:themeFillTint="33"/>
            <w:vAlign w:val="center"/>
          </w:tcPr>
          <w:p w:rsidRPr="00846396" w:rsidR="004A1FA6" w:rsidP="007E1993" w:rsidRDefault="00285E29" w14:paraId="5190ACAD" w14:textId="17FD894B">
            <w:pPr>
              <w:rPr>
                <w:rFonts w:ascii="Arial" w:hAnsi="Arial" w:cs="Arial"/>
                <w:b/>
                <w:bCs/>
                <w:sz w:val="24"/>
                <w:szCs w:val="24"/>
              </w:rPr>
            </w:pPr>
            <w:r w:rsidRPr="00D90889">
              <w:rPr>
                <w:rFonts w:ascii="Arial" w:hAnsi="Arial" w:cs="Arial"/>
                <w:b/>
                <w:bCs/>
              </w:rPr>
              <w:t xml:space="preserve">Contract </w:t>
            </w:r>
            <w:r>
              <w:rPr>
                <w:rFonts w:ascii="Arial" w:hAnsi="Arial" w:cs="Arial"/>
                <w:b/>
                <w:bCs/>
              </w:rPr>
              <w:t xml:space="preserve">Reference &amp; </w:t>
            </w:r>
            <w:r w:rsidRPr="00D90889">
              <w:rPr>
                <w:rFonts w:ascii="Arial" w:hAnsi="Arial" w:cs="Arial"/>
                <w:b/>
                <w:bCs/>
              </w:rPr>
              <w:t>Title</w:t>
            </w:r>
          </w:p>
        </w:tc>
        <w:tc>
          <w:tcPr>
            <w:tcW w:w="5332" w:type="dxa"/>
            <w:vAlign w:val="center"/>
          </w:tcPr>
          <w:p w:rsidRPr="00846396" w:rsidR="004A1FA6" w:rsidP="0081633C" w:rsidRDefault="00285E29" w14:paraId="363D5439" w14:textId="20A78D77">
            <w:pPr>
              <w:jc w:val="center"/>
              <w:rPr>
                <w:rFonts w:ascii="Arial" w:hAnsi="Arial" w:cs="Arial"/>
              </w:rPr>
            </w:pPr>
            <w:r w:rsidRPr="00B70DB5">
              <w:rPr>
                <w:rFonts w:ascii="Arial" w:hAnsi="Arial" w:cs="Arial"/>
                <w:highlight w:val="yellow"/>
              </w:rPr>
              <w:t>Contract Reference &amp; Title</w:t>
            </w:r>
          </w:p>
        </w:tc>
      </w:tr>
      <w:tr w:rsidR="00451B27" w:rsidTr="33285E65" w14:paraId="42AA2F97" w14:textId="77777777">
        <w:trPr>
          <w:trHeight w:val="454"/>
        </w:trPr>
        <w:tc>
          <w:tcPr>
            <w:tcW w:w="3684" w:type="dxa"/>
            <w:shd w:val="clear" w:color="auto" w:fill="DEEAF6" w:themeFill="accent5" w:themeFillTint="33"/>
            <w:vAlign w:val="center"/>
          </w:tcPr>
          <w:p w:rsidRPr="00846396" w:rsidR="00E7607B" w:rsidP="007E1993" w:rsidRDefault="00285E29" w14:paraId="5AD7E752" w14:textId="08DBBC5F">
            <w:pPr>
              <w:rPr>
                <w:rFonts w:ascii="Arial" w:hAnsi="Arial" w:cs="Arial"/>
                <w:b/>
                <w:bCs/>
              </w:rPr>
            </w:pPr>
            <w:r>
              <w:rPr>
                <w:rFonts w:ascii="Arial" w:hAnsi="Arial" w:cs="Arial"/>
                <w:b/>
                <w:bCs/>
              </w:rPr>
              <w:t>Contract Start Date</w:t>
            </w:r>
          </w:p>
        </w:tc>
        <w:tc>
          <w:tcPr>
            <w:tcW w:w="5332" w:type="dxa"/>
            <w:vAlign w:val="center"/>
          </w:tcPr>
          <w:p w:rsidRPr="00152B1F" w:rsidR="00E7607B" w:rsidP="0081633C" w:rsidRDefault="00285E29" w14:paraId="27D21CDE" w14:textId="23DF2803">
            <w:pPr>
              <w:jc w:val="center"/>
              <w:rPr>
                <w:rFonts w:ascii="Arial" w:hAnsi="Arial" w:cs="Arial"/>
                <w:highlight w:val="yellow"/>
              </w:rPr>
            </w:pPr>
            <w:r w:rsidRPr="00152B1F">
              <w:rPr>
                <w:rFonts w:ascii="Arial" w:hAnsi="Arial" w:cs="Arial"/>
                <w:highlight w:val="yellow"/>
              </w:rPr>
              <w:t>Contract Start Date</w:t>
            </w:r>
          </w:p>
        </w:tc>
      </w:tr>
      <w:tr w:rsidR="00451B27" w:rsidTr="33285E65" w14:paraId="153BE011" w14:textId="77777777">
        <w:trPr>
          <w:trHeight w:val="454"/>
        </w:trPr>
        <w:tc>
          <w:tcPr>
            <w:tcW w:w="3684" w:type="dxa"/>
            <w:shd w:val="clear" w:color="auto" w:fill="DEEAF6" w:themeFill="accent5" w:themeFillTint="33"/>
            <w:vAlign w:val="center"/>
          </w:tcPr>
          <w:p w:rsidR="0033442D" w:rsidP="007E1993" w:rsidRDefault="00285E29" w14:paraId="271F101E" w14:textId="7C8736C9">
            <w:pPr>
              <w:rPr>
                <w:rFonts w:ascii="Arial" w:hAnsi="Arial" w:cs="Arial"/>
                <w:b/>
                <w:bCs/>
              </w:rPr>
            </w:pPr>
            <w:r w:rsidRPr="00A63BF0">
              <w:rPr>
                <w:rFonts w:ascii="Arial" w:hAnsi="Arial" w:cs="Arial"/>
                <w:b/>
                <w:bCs/>
              </w:rPr>
              <w:t>Completion Date</w:t>
            </w:r>
          </w:p>
        </w:tc>
        <w:tc>
          <w:tcPr>
            <w:tcW w:w="5332" w:type="dxa"/>
            <w:vAlign w:val="center"/>
          </w:tcPr>
          <w:p w:rsidRPr="00152B1F" w:rsidR="0033442D" w:rsidP="0081633C" w:rsidRDefault="00285E29" w14:paraId="6DBA0AC4" w14:textId="4B813BE8">
            <w:pPr>
              <w:jc w:val="center"/>
              <w:rPr>
                <w:rFonts w:ascii="Arial" w:hAnsi="Arial" w:cs="Arial"/>
                <w:highlight w:val="yellow"/>
              </w:rPr>
            </w:pPr>
            <w:r w:rsidRPr="00152B1F">
              <w:rPr>
                <w:rFonts w:ascii="Arial" w:hAnsi="Arial" w:cs="Arial"/>
                <w:highlight w:val="yellow"/>
              </w:rPr>
              <w:t>Completion Date</w:t>
            </w:r>
          </w:p>
        </w:tc>
      </w:tr>
      <w:tr w:rsidR="00451B27" w:rsidTr="33285E65" w14:paraId="7A44E350" w14:textId="77777777">
        <w:trPr>
          <w:trHeight w:val="454"/>
        </w:trPr>
        <w:tc>
          <w:tcPr>
            <w:tcW w:w="3684" w:type="dxa"/>
            <w:shd w:val="clear" w:color="auto" w:fill="DEEAF6" w:themeFill="accent5" w:themeFillTint="33"/>
            <w:vAlign w:val="center"/>
          </w:tcPr>
          <w:p w:rsidRPr="00846396" w:rsidR="00E7607B" w:rsidP="007E1993" w:rsidRDefault="00285E29" w14:paraId="4EB4DF3F" w14:textId="1A8ADBA9">
            <w:pPr>
              <w:rPr>
                <w:rFonts w:ascii="Arial" w:hAnsi="Arial" w:cs="Arial"/>
                <w:b/>
                <w:bCs/>
              </w:rPr>
            </w:pPr>
            <w:r>
              <w:rPr>
                <w:rFonts w:ascii="Arial" w:hAnsi="Arial" w:cs="Arial"/>
                <w:b/>
                <w:bCs/>
              </w:rPr>
              <w:t xml:space="preserve">Contract Period </w:t>
            </w:r>
            <w:r w:rsidRPr="008C5865">
              <w:rPr>
                <w:rFonts w:ascii="Arial" w:hAnsi="Arial" w:cs="Arial"/>
                <w:b/>
                <w:bCs/>
              </w:rPr>
              <w:t>(</w:t>
            </w:r>
            <w:r>
              <w:rPr>
                <w:rFonts w:ascii="Arial" w:hAnsi="Arial" w:cs="Arial"/>
                <w:b/>
                <w:bCs/>
              </w:rPr>
              <w:t>including</w:t>
            </w:r>
            <w:r w:rsidRPr="008C5865">
              <w:rPr>
                <w:rFonts w:ascii="Arial" w:hAnsi="Arial" w:cs="Arial"/>
                <w:b/>
                <w:bCs/>
              </w:rPr>
              <w:t xml:space="preserve"> extensions</w:t>
            </w:r>
            <w:r>
              <w:rPr>
                <w:rFonts w:ascii="Arial" w:hAnsi="Arial" w:cs="Arial"/>
                <w:b/>
                <w:bCs/>
              </w:rPr>
              <w:t>)</w:t>
            </w:r>
          </w:p>
        </w:tc>
        <w:tc>
          <w:tcPr>
            <w:tcW w:w="5332" w:type="dxa"/>
            <w:vAlign w:val="center"/>
          </w:tcPr>
          <w:p w:rsidRPr="00152B1F" w:rsidR="00E7607B" w:rsidP="0081633C" w:rsidRDefault="00285E29" w14:paraId="0BE56448" w14:textId="14F8B9C6">
            <w:pPr>
              <w:jc w:val="center"/>
              <w:rPr>
                <w:rFonts w:ascii="Arial" w:hAnsi="Arial" w:cs="Arial"/>
                <w:highlight w:val="yellow"/>
              </w:rPr>
            </w:pPr>
            <w:r w:rsidRPr="00152B1F">
              <w:rPr>
                <w:rFonts w:ascii="Arial" w:hAnsi="Arial" w:cs="Arial"/>
                <w:highlight w:val="yellow"/>
              </w:rPr>
              <w:t>Contract Period</w:t>
            </w:r>
          </w:p>
        </w:tc>
      </w:tr>
      <w:tr w:rsidR="00451B27" w:rsidTr="33285E65" w14:paraId="1DB11DC9" w14:textId="77777777">
        <w:trPr>
          <w:trHeight w:val="680"/>
        </w:trPr>
        <w:tc>
          <w:tcPr>
            <w:tcW w:w="3684" w:type="dxa"/>
            <w:shd w:val="clear" w:color="auto" w:fill="DEEAF6" w:themeFill="accent5" w:themeFillTint="33"/>
            <w:vAlign w:val="center"/>
          </w:tcPr>
          <w:p w:rsidRPr="008C5865" w:rsidR="00DC50C7" w:rsidP="00DC50C7" w:rsidRDefault="00285E29" w14:paraId="0F5753AC" w14:textId="0A18C477">
            <w:pPr>
              <w:rPr>
                <w:rFonts w:ascii="Arial" w:hAnsi="Arial" w:cs="Arial"/>
                <w:b/>
                <w:bCs/>
              </w:rPr>
            </w:pPr>
            <w:r>
              <w:rPr>
                <w:rFonts w:ascii="Arial" w:hAnsi="Arial" w:cs="Arial"/>
                <w:b/>
                <w:bCs/>
              </w:rPr>
              <w:t>Total Contract Value</w:t>
            </w:r>
          </w:p>
        </w:tc>
        <w:tc>
          <w:tcPr>
            <w:tcW w:w="5332" w:type="dxa"/>
            <w:vAlign w:val="center"/>
          </w:tcPr>
          <w:p w:rsidRPr="00152B1F" w:rsidR="00DC50C7" w:rsidP="00DC50C7" w:rsidRDefault="00285E29" w14:paraId="2431986C" w14:textId="51A5E763">
            <w:pPr>
              <w:jc w:val="center"/>
              <w:rPr>
                <w:rFonts w:ascii="Arial" w:hAnsi="Arial" w:cs="Arial"/>
                <w:highlight w:val="yellow"/>
              </w:rPr>
            </w:pPr>
            <w:r w:rsidRPr="33285E65">
              <w:rPr>
                <w:rFonts w:ascii="Arial" w:hAnsi="Arial" w:cs="Arial"/>
                <w:highlight w:val="yellow"/>
              </w:rPr>
              <w:t>incl VAT</w:t>
            </w:r>
          </w:p>
        </w:tc>
      </w:tr>
      <w:tr w:rsidR="00451B27" w:rsidTr="33285E65" w14:paraId="60040EA9" w14:textId="77777777">
        <w:trPr>
          <w:trHeight w:val="680"/>
        </w:trPr>
        <w:tc>
          <w:tcPr>
            <w:tcW w:w="3684" w:type="dxa"/>
            <w:shd w:val="clear" w:color="auto" w:fill="DEEAF6" w:themeFill="accent5" w:themeFillTint="33"/>
            <w:vAlign w:val="center"/>
          </w:tcPr>
          <w:p w:rsidRPr="008C5865" w:rsidR="00DC50C7" w:rsidP="00DC50C7" w:rsidRDefault="00285E29" w14:paraId="5ABBC978" w14:textId="6EE5E550">
            <w:pPr>
              <w:rPr>
                <w:rFonts w:ascii="Arial" w:hAnsi="Arial" w:cs="Arial"/>
                <w:b/>
                <w:bCs/>
              </w:rPr>
            </w:pPr>
            <w:r>
              <w:rPr>
                <w:rFonts w:ascii="Arial" w:hAnsi="Arial" w:cs="Arial"/>
                <w:b/>
                <w:bCs/>
              </w:rPr>
              <w:t>Annual Spend</w:t>
            </w:r>
          </w:p>
        </w:tc>
        <w:tc>
          <w:tcPr>
            <w:tcW w:w="5332" w:type="dxa"/>
            <w:vAlign w:val="center"/>
          </w:tcPr>
          <w:p w:rsidRPr="00152B1F" w:rsidR="00DC50C7" w:rsidP="00DC50C7" w:rsidRDefault="00285E29" w14:paraId="712CD569" w14:textId="506DB9F3">
            <w:pPr>
              <w:jc w:val="center"/>
              <w:rPr>
                <w:rFonts w:ascii="Arial" w:hAnsi="Arial" w:cs="Arial"/>
                <w:highlight w:val="yellow"/>
              </w:rPr>
            </w:pPr>
            <w:r w:rsidRPr="33285E65">
              <w:rPr>
                <w:rFonts w:ascii="Arial" w:hAnsi="Arial" w:cs="Arial"/>
                <w:highlight w:val="yellow"/>
              </w:rPr>
              <w:t>incl VAT</w:t>
            </w:r>
          </w:p>
        </w:tc>
      </w:tr>
    </w:tbl>
    <w:p w:rsidR="00206AAA" w:rsidP="00D12094" w:rsidRDefault="00206AAA" w14:paraId="1DDD6BA5" w14:textId="77777777">
      <w:pPr>
        <w:pStyle w:val="ListParagraph"/>
        <w:ind w:left="709"/>
        <w:rPr>
          <w:rFonts w:ascii="Arial" w:hAnsi="Arial" w:cs="Arial"/>
        </w:rPr>
      </w:pPr>
    </w:p>
    <w:p w:rsidRPr="007A230C" w:rsidR="00347A60" w:rsidP="00347A60" w:rsidRDefault="00285E29" w14:paraId="46F5D22F" w14:textId="107B99F4">
      <w:pPr>
        <w:rPr>
          <w:rFonts w:ascii="Arial" w:hAnsi="Arial" w:cs="Arial"/>
          <w:highlight w:val="green"/>
        </w:rPr>
      </w:pPr>
      <w:r w:rsidRPr="70876687">
        <w:rPr>
          <w:rFonts w:ascii="Arial" w:hAnsi="Arial" w:cs="Arial"/>
        </w:rPr>
        <w:t xml:space="preserve">Parties are to review the </w:t>
      </w:r>
      <w:r w:rsidRPr="70876687" w:rsidR="4C82FF0B">
        <w:rPr>
          <w:rFonts w:ascii="Arial" w:hAnsi="Arial" w:cs="Arial"/>
        </w:rPr>
        <w:t>General</w:t>
      </w:r>
      <w:r w:rsidRPr="70876687" w:rsidR="004615B0">
        <w:rPr>
          <w:rFonts w:ascii="Arial" w:hAnsi="Arial" w:cs="Arial"/>
        </w:rPr>
        <w:t xml:space="preserve"> </w:t>
      </w:r>
      <w:r w:rsidRPr="70876687" w:rsidR="05BDEC00">
        <w:rPr>
          <w:rFonts w:ascii="Arial" w:hAnsi="Arial" w:cs="Arial"/>
        </w:rPr>
        <w:t>Conditions of Contract</w:t>
      </w:r>
      <w:r w:rsidRPr="70876687" w:rsidR="004615B0">
        <w:rPr>
          <w:rFonts w:ascii="Arial" w:hAnsi="Arial" w:cs="Arial"/>
        </w:rPr>
        <w:t xml:space="preserve"> and attached </w:t>
      </w:r>
      <w:r w:rsidRPr="70876687" w:rsidR="00661DF8">
        <w:rPr>
          <w:rFonts w:ascii="Arial" w:hAnsi="Arial" w:cs="Arial"/>
        </w:rPr>
        <w:t>Annex/es.</w:t>
      </w:r>
      <w:r w:rsidRPr="70876687" w:rsidR="00EF3159">
        <w:rPr>
          <w:rFonts w:ascii="Arial" w:hAnsi="Arial" w:cs="Arial"/>
        </w:rPr>
        <w:t xml:space="preserve"> </w:t>
      </w:r>
      <w:r w:rsidRPr="70876687" w:rsidR="007A230C">
        <w:rPr>
          <w:rFonts w:ascii="Arial" w:hAnsi="Arial" w:cs="Arial"/>
        </w:rPr>
        <w:t xml:space="preserve">By signing below, each </w:t>
      </w:r>
      <w:r w:rsidRPr="70876687">
        <w:rPr>
          <w:rFonts w:ascii="Arial" w:hAnsi="Arial" w:cs="Arial"/>
        </w:rPr>
        <w:t xml:space="preserve">duly authorised representative </w:t>
      </w:r>
      <w:r w:rsidRPr="70876687" w:rsidR="00EF3159">
        <w:rPr>
          <w:rFonts w:ascii="Arial" w:hAnsi="Arial" w:cs="Arial"/>
        </w:rPr>
        <w:t xml:space="preserve">confirms that they have the authority </w:t>
      </w:r>
      <w:r w:rsidRPr="70876687" w:rsidR="007A230C">
        <w:rPr>
          <w:rFonts w:ascii="Arial" w:hAnsi="Arial" w:cs="Arial"/>
        </w:rPr>
        <w:t xml:space="preserve">to bind their respective organisation and agree to </w:t>
      </w:r>
      <w:r w:rsidRPr="70876687">
        <w:rPr>
          <w:rFonts w:ascii="Arial" w:hAnsi="Arial" w:cs="Arial"/>
        </w:rPr>
        <w:t xml:space="preserve">the Terms and Conditions of </w:t>
      </w:r>
      <w:r w:rsidRPr="70876687" w:rsidR="00EF3159">
        <w:rPr>
          <w:rFonts w:ascii="Arial" w:hAnsi="Arial" w:cs="Arial"/>
        </w:rPr>
        <w:t xml:space="preserve">this </w:t>
      </w:r>
      <w:r w:rsidRPr="70876687">
        <w:rPr>
          <w:rFonts w:ascii="Arial" w:hAnsi="Arial" w:cs="Arial"/>
        </w:rPr>
        <w:t xml:space="preserve">Contract. </w:t>
      </w:r>
    </w:p>
    <w:tbl>
      <w:tblPr>
        <w:tblStyle w:val="TableGrid"/>
        <w:tblW w:w="0" w:type="auto"/>
        <w:tblLook w:val="04A0" w:firstRow="1" w:lastRow="0" w:firstColumn="1" w:lastColumn="0" w:noHBand="0" w:noVBand="1"/>
      </w:tblPr>
      <w:tblGrid>
        <w:gridCol w:w="2254"/>
        <w:gridCol w:w="2254"/>
        <w:gridCol w:w="2858"/>
        <w:gridCol w:w="1650"/>
      </w:tblGrid>
      <w:tr w:rsidR="00451B27" w:rsidTr="12DD171E" w14:paraId="0A2301AB" w14:textId="77777777">
        <w:tc>
          <w:tcPr>
            <w:tcW w:w="9016" w:type="dxa"/>
            <w:gridSpan w:val="4"/>
            <w:shd w:val="clear" w:color="auto" w:fill="9CC2E5" w:themeFill="accent5" w:themeFillTint="99"/>
          </w:tcPr>
          <w:p w:rsidRPr="00AB19E4" w:rsidR="00443640" w:rsidP="00A570A3" w:rsidRDefault="00285E29" w14:paraId="7A7C35A5" w14:textId="13C6A50E">
            <w:pPr>
              <w:jc w:val="center"/>
              <w:rPr>
                <w:rFonts w:ascii="Arial" w:hAnsi="Arial" w:cs="Arial"/>
              </w:rPr>
            </w:pPr>
            <w:r>
              <w:rPr>
                <w:rFonts w:ascii="Arial" w:hAnsi="Arial" w:cs="Arial"/>
                <w:b/>
                <w:bCs/>
                <w:sz w:val="24"/>
                <w:szCs w:val="24"/>
              </w:rPr>
              <w:t>Contract Signature</w:t>
            </w:r>
          </w:p>
        </w:tc>
      </w:tr>
      <w:tr w:rsidR="00451B27" w:rsidTr="12DD171E" w14:paraId="5DE58BEA" w14:textId="77777777">
        <w:trPr>
          <w:trHeight w:val="567"/>
        </w:trPr>
        <w:tc>
          <w:tcPr>
            <w:tcW w:w="9016" w:type="dxa"/>
            <w:gridSpan w:val="4"/>
            <w:vAlign w:val="center"/>
          </w:tcPr>
          <w:p w:rsidRPr="00AB19E4" w:rsidR="00347A60" w:rsidP="00A570A3" w:rsidRDefault="00285E29" w14:paraId="367266FB" w14:textId="1F054C13">
            <w:pPr>
              <w:jc w:val="center"/>
              <w:rPr>
                <w:rFonts w:ascii="Arial" w:hAnsi="Arial" w:cs="Arial"/>
                <w:b/>
                <w:bCs/>
              </w:rPr>
            </w:pPr>
            <w:r w:rsidRPr="12DD171E">
              <w:rPr>
                <w:rFonts w:ascii="Arial" w:hAnsi="Arial" w:cs="Arial"/>
                <w:b/>
                <w:bCs/>
              </w:rPr>
              <w:t xml:space="preserve"> </w:t>
            </w:r>
            <w:sdt>
              <w:sdtPr>
                <w:rPr>
                  <w:rFonts w:ascii="Arial" w:hAnsi="Arial" w:cs="Arial"/>
                  <w:b/>
                  <w:bCs/>
                </w:rPr>
                <w:alias w:val="RHA"/>
                <w:tag w:val="RHA"/>
                <w:id w:val="609247847"/>
                <w:placeholder>
                  <w:docPart w:val="562189B64661434A9557286E19D48F1C"/>
                </w:placeholder>
                <w:showingPlcHdr/>
                <w:dropDownList>
                  <w:listItem w:value="Choose an item."/>
                  <w:listItem w:displayText="Bron Afon Community Housing Limited - Ty Bron Afon, William Brown Cl, Cwmbran, Torfaen. NP44 3AB" w:value="Bron Afon Community Housing Limited - Ty Bron Afon, William Brown Cl, Cwmbran, Torfaen. NP44 3AB"/>
                  <w:listItem w:displayText="Merthyr Valleys Homes Limited - 22 Lansbury Road, Merthyr Tydfil CF48 1HA" w:value="Merthyr Valleys Homes Limited - 22 Lansbury Road, Merthyr Tydfil CF48 1HA"/>
                  <w:listItem w:displayText="Valleys to Coast Housing Limited - Tremains Business Park, Tremains Road, Bridgend, CF31 1TZ" w:value="Valleys to Coast Housing Limited - Tremains Business Park, Tremains Road, Bridgend, CF31 1TZ"/>
                  <w:listItem w:displayText="Barcud Cyfyngedig - Pont Steffan Business Park, Lampeter, Ceredigion, SA48 7HH " w:value="Barcud Cyfyngedig - Pont Steffan Business Park, Lampeter, Ceredigion, SA48 7HH "/>
                </w:dropDownList>
              </w:sdtPr>
              <w:sdtContent>
                <w:r w:rsidRPr="12DD171E" w:rsidR="6557BEBE">
                  <w:rPr>
                    <w:rStyle w:val="PlaceholderText"/>
                  </w:rPr>
                  <w:t>Choose an item.</w:t>
                </w:r>
              </w:sdtContent>
            </w:sdt>
          </w:p>
        </w:tc>
      </w:tr>
      <w:tr w:rsidR="00451B27" w:rsidTr="12DD171E" w14:paraId="0CE2E1A4" w14:textId="77777777">
        <w:trPr>
          <w:trHeight w:val="454"/>
        </w:trPr>
        <w:tc>
          <w:tcPr>
            <w:tcW w:w="2254" w:type="dxa"/>
            <w:vAlign w:val="center"/>
          </w:tcPr>
          <w:p w:rsidRPr="00AB19E4" w:rsidR="00443640" w:rsidP="00A570A3" w:rsidRDefault="00285E29" w14:paraId="7C03A102" w14:textId="77777777">
            <w:pPr>
              <w:jc w:val="center"/>
              <w:rPr>
                <w:rFonts w:ascii="Arial" w:hAnsi="Arial" w:cs="Arial"/>
                <w:b/>
                <w:bCs/>
              </w:rPr>
            </w:pPr>
            <w:r w:rsidRPr="00AB19E4">
              <w:rPr>
                <w:rFonts w:ascii="Arial" w:hAnsi="Arial" w:cs="Arial"/>
                <w:b/>
                <w:bCs/>
              </w:rPr>
              <w:t>Role</w:t>
            </w:r>
          </w:p>
        </w:tc>
        <w:tc>
          <w:tcPr>
            <w:tcW w:w="2254" w:type="dxa"/>
            <w:vAlign w:val="center"/>
          </w:tcPr>
          <w:p w:rsidRPr="00AB19E4" w:rsidR="00443640" w:rsidP="00A570A3" w:rsidRDefault="00285E29" w14:paraId="3244CA28" w14:textId="77777777">
            <w:pPr>
              <w:jc w:val="center"/>
              <w:rPr>
                <w:rFonts w:ascii="Arial" w:hAnsi="Arial" w:cs="Arial"/>
                <w:b/>
                <w:bCs/>
              </w:rPr>
            </w:pPr>
            <w:r w:rsidRPr="00AB19E4">
              <w:rPr>
                <w:rFonts w:ascii="Arial" w:hAnsi="Arial" w:cs="Arial"/>
                <w:b/>
                <w:bCs/>
              </w:rPr>
              <w:t>Name</w:t>
            </w:r>
          </w:p>
        </w:tc>
        <w:tc>
          <w:tcPr>
            <w:tcW w:w="2858" w:type="dxa"/>
            <w:vAlign w:val="center"/>
          </w:tcPr>
          <w:p w:rsidRPr="00AB19E4" w:rsidR="00443640" w:rsidP="00A570A3" w:rsidRDefault="00285E29" w14:paraId="140C20E6" w14:textId="77777777">
            <w:pPr>
              <w:jc w:val="center"/>
              <w:rPr>
                <w:rFonts w:ascii="Arial" w:hAnsi="Arial" w:cs="Arial"/>
                <w:b/>
                <w:bCs/>
              </w:rPr>
            </w:pPr>
            <w:r w:rsidRPr="00AB19E4">
              <w:rPr>
                <w:rFonts w:ascii="Arial" w:hAnsi="Arial" w:cs="Arial"/>
                <w:b/>
                <w:bCs/>
              </w:rPr>
              <w:t>Signature</w:t>
            </w:r>
          </w:p>
        </w:tc>
        <w:tc>
          <w:tcPr>
            <w:tcW w:w="1650" w:type="dxa"/>
            <w:vAlign w:val="center"/>
          </w:tcPr>
          <w:p w:rsidRPr="00AB19E4" w:rsidR="00443640" w:rsidP="00A570A3" w:rsidRDefault="00285E29" w14:paraId="3056CC28" w14:textId="77777777">
            <w:pPr>
              <w:jc w:val="center"/>
              <w:rPr>
                <w:rFonts w:ascii="Arial" w:hAnsi="Arial" w:cs="Arial"/>
                <w:b/>
                <w:bCs/>
              </w:rPr>
            </w:pPr>
            <w:r w:rsidRPr="00AB19E4">
              <w:rPr>
                <w:rFonts w:ascii="Arial" w:hAnsi="Arial" w:cs="Arial"/>
                <w:b/>
                <w:bCs/>
              </w:rPr>
              <w:t>Date</w:t>
            </w:r>
          </w:p>
        </w:tc>
      </w:tr>
      <w:tr w:rsidR="00451B27" w:rsidTr="12DD171E" w14:paraId="68EBE81A" w14:textId="77777777">
        <w:trPr>
          <w:trHeight w:val="907"/>
        </w:trPr>
        <w:tc>
          <w:tcPr>
            <w:tcW w:w="2254" w:type="dxa"/>
          </w:tcPr>
          <w:p w:rsidRPr="007219A6" w:rsidR="00443640" w:rsidP="00A570A3" w:rsidRDefault="00443640" w14:paraId="76F71283" w14:textId="180E872F">
            <w:pPr>
              <w:rPr>
                <w:rFonts w:ascii="Arial" w:hAnsi="Arial" w:cs="Arial"/>
                <w:b/>
                <w:bCs/>
              </w:rPr>
            </w:pPr>
          </w:p>
        </w:tc>
        <w:tc>
          <w:tcPr>
            <w:tcW w:w="2254" w:type="dxa"/>
          </w:tcPr>
          <w:p w:rsidRPr="0068595E" w:rsidR="00443640" w:rsidP="29193CB0" w:rsidRDefault="00443640" w14:paraId="7F8E25CB" w14:textId="77777777">
            <w:pPr>
              <w:jc w:val="center"/>
              <w:rPr>
                <w:rFonts w:ascii="Arial" w:hAnsi="Arial" w:cs="Arial"/>
              </w:rPr>
            </w:pPr>
          </w:p>
        </w:tc>
        <w:tc>
          <w:tcPr>
            <w:tcW w:w="2858" w:type="dxa"/>
          </w:tcPr>
          <w:p w:rsidRPr="0068595E" w:rsidR="00443640" w:rsidP="29193CB0" w:rsidRDefault="00443640" w14:paraId="0B4CE6D8" w14:textId="77777777">
            <w:pPr>
              <w:jc w:val="center"/>
              <w:rPr>
                <w:rFonts w:ascii="Arial" w:hAnsi="Arial" w:cs="Arial"/>
              </w:rPr>
            </w:pPr>
          </w:p>
        </w:tc>
        <w:tc>
          <w:tcPr>
            <w:tcW w:w="1650" w:type="dxa"/>
          </w:tcPr>
          <w:p w:rsidRPr="0068595E" w:rsidR="00443640" w:rsidP="00A570A3" w:rsidRDefault="00443640" w14:paraId="204096F5" w14:textId="77777777">
            <w:pPr>
              <w:jc w:val="center"/>
              <w:rPr>
                <w:rFonts w:ascii="Arial" w:hAnsi="Arial" w:cs="Arial"/>
              </w:rPr>
            </w:pPr>
          </w:p>
        </w:tc>
      </w:tr>
      <w:tr w:rsidR="00451B27" w:rsidTr="006F2B59" w14:paraId="33E09A8A" w14:textId="77777777">
        <w:trPr>
          <w:trHeight w:val="1134"/>
        </w:trPr>
        <w:tc>
          <w:tcPr>
            <w:tcW w:w="9016" w:type="dxa"/>
            <w:gridSpan w:val="4"/>
          </w:tcPr>
          <w:p w:rsidRPr="0068595E" w:rsidR="00AD0EC7" w:rsidP="00AD0EC7" w:rsidRDefault="00285E29" w14:paraId="5313A653" w14:textId="3D07B74D">
            <w:pPr>
              <w:rPr>
                <w:rFonts w:ascii="Arial" w:hAnsi="Arial" w:cs="Arial"/>
              </w:rPr>
            </w:pPr>
            <w:r>
              <w:rPr>
                <w:rFonts w:ascii="Arial" w:hAnsi="Arial" w:cs="Arial"/>
              </w:rPr>
              <w:t>Comments:</w:t>
            </w:r>
            <w:r w:rsidR="00021B46">
              <w:rPr>
                <w:rFonts w:ascii="Arial" w:hAnsi="Arial" w:cs="Arial"/>
              </w:rPr>
              <w:t xml:space="preserve"> </w:t>
            </w:r>
          </w:p>
        </w:tc>
      </w:tr>
      <w:tr w:rsidR="00451B27" w:rsidTr="12DD171E" w14:paraId="664302DE" w14:textId="77777777">
        <w:trPr>
          <w:trHeight w:val="567"/>
        </w:trPr>
        <w:tc>
          <w:tcPr>
            <w:tcW w:w="9016" w:type="dxa"/>
            <w:gridSpan w:val="4"/>
            <w:vAlign w:val="center"/>
          </w:tcPr>
          <w:p w:rsidRPr="005177E1" w:rsidR="00347A60" w:rsidP="005177E1" w:rsidRDefault="00285E29" w14:paraId="15BBF216" w14:textId="30964CBD">
            <w:pPr>
              <w:jc w:val="center"/>
              <w:rPr>
                <w:rFonts w:ascii="Arial" w:hAnsi="Arial" w:cs="Arial"/>
                <w:b/>
                <w:bCs/>
                <w:highlight w:val="yellow"/>
              </w:rPr>
            </w:pPr>
            <w:r>
              <w:rPr>
                <w:rFonts w:ascii="Arial" w:hAnsi="Arial" w:cs="Arial"/>
                <w:b/>
                <w:bCs/>
                <w:highlight w:val="yellow"/>
              </w:rPr>
              <w:t>Company Name &amp; Address</w:t>
            </w:r>
          </w:p>
        </w:tc>
      </w:tr>
      <w:tr w:rsidR="00451B27" w:rsidTr="12DD171E" w14:paraId="6DB40005" w14:textId="77777777">
        <w:trPr>
          <w:trHeight w:val="454"/>
        </w:trPr>
        <w:tc>
          <w:tcPr>
            <w:tcW w:w="2254" w:type="dxa"/>
            <w:vAlign w:val="center"/>
          </w:tcPr>
          <w:p w:rsidRPr="007219A6" w:rsidR="005177E1" w:rsidP="005177E1" w:rsidRDefault="00285E29" w14:paraId="4A992BFF" w14:textId="7024279C">
            <w:pPr>
              <w:jc w:val="center"/>
              <w:rPr>
                <w:rFonts w:ascii="Arial" w:hAnsi="Arial" w:cs="Arial"/>
                <w:b/>
                <w:bCs/>
              </w:rPr>
            </w:pPr>
            <w:r w:rsidRPr="00AB19E4">
              <w:rPr>
                <w:rFonts w:ascii="Arial" w:hAnsi="Arial" w:cs="Arial"/>
                <w:b/>
                <w:bCs/>
              </w:rPr>
              <w:t>Role</w:t>
            </w:r>
          </w:p>
        </w:tc>
        <w:tc>
          <w:tcPr>
            <w:tcW w:w="2254" w:type="dxa"/>
            <w:vAlign w:val="center"/>
          </w:tcPr>
          <w:p w:rsidRPr="0068595E" w:rsidR="005177E1" w:rsidP="005177E1" w:rsidRDefault="00285E29" w14:paraId="7139B22C" w14:textId="361082E2">
            <w:pPr>
              <w:jc w:val="center"/>
              <w:rPr>
                <w:rFonts w:ascii="Arial" w:hAnsi="Arial" w:cs="Arial"/>
              </w:rPr>
            </w:pPr>
            <w:r w:rsidRPr="00AB19E4">
              <w:rPr>
                <w:rFonts w:ascii="Arial" w:hAnsi="Arial" w:cs="Arial"/>
                <w:b/>
                <w:bCs/>
              </w:rPr>
              <w:t>Name</w:t>
            </w:r>
          </w:p>
        </w:tc>
        <w:tc>
          <w:tcPr>
            <w:tcW w:w="2858" w:type="dxa"/>
            <w:vAlign w:val="center"/>
          </w:tcPr>
          <w:p w:rsidRPr="0068595E" w:rsidR="005177E1" w:rsidP="005177E1" w:rsidRDefault="00285E29" w14:paraId="4D752856" w14:textId="3279F1A4">
            <w:pPr>
              <w:jc w:val="center"/>
              <w:rPr>
                <w:rFonts w:ascii="Arial" w:hAnsi="Arial" w:cs="Arial"/>
              </w:rPr>
            </w:pPr>
            <w:r w:rsidRPr="00AB19E4">
              <w:rPr>
                <w:rFonts w:ascii="Arial" w:hAnsi="Arial" w:cs="Arial"/>
                <w:b/>
                <w:bCs/>
              </w:rPr>
              <w:t>Signature</w:t>
            </w:r>
          </w:p>
        </w:tc>
        <w:tc>
          <w:tcPr>
            <w:tcW w:w="1650" w:type="dxa"/>
            <w:vAlign w:val="center"/>
          </w:tcPr>
          <w:p w:rsidRPr="0068595E" w:rsidR="005177E1" w:rsidP="005177E1" w:rsidRDefault="00285E29" w14:paraId="229949E1" w14:textId="0B37FCBE">
            <w:pPr>
              <w:jc w:val="center"/>
              <w:rPr>
                <w:rFonts w:ascii="Arial" w:hAnsi="Arial" w:cs="Arial"/>
              </w:rPr>
            </w:pPr>
            <w:r w:rsidRPr="00AB19E4">
              <w:rPr>
                <w:rFonts w:ascii="Arial" w:hAnsi="Arial" w:cs="Arial"/>
                <w:b/>
                <w:bCs/>
              </w:rPr>
              <w:t>Date</w:t>
            </w:r>
          </w:p>
        </w:tc>
      </w:tr>
      <w:tr w:rsidR="00451B27" w:rsidTr="12DD171E" w14:paraId="3976996D" w14:textId="77777777">
        <w:trPr>
          <w:trHeight w:val="907"/>
        </w:trPr>
        <w:tc>
          <w:tcPr>
            <w:tcW w:w="2254" w:type="dxa"/>
          </w:tcPr>
          <w:p w:rsidRPr="007219A6" w:rsidR="005177E1" w:rsidP="005177E1" w:rsidRDefault="005177E1" w14:paraId="5F5F1A55" w14:textId="0064D492">
            <w:pPr>
              <w:rPr>
                <w:rFonts w:ascii="Arial" w:hAnsi="Arial" w:cs="Arial"/>
                <w:b/>
                <w:bCs/>
              </w:rPr>
            </w:pPr>
          </w:p>
        </w:tc>
        <w:tc>
          <w:tcPr>
            <w:tcW w:w="2254" w:type="dxa"/>
          </w:tcPr>
          <w:p w:rsidRPr="0068595E" w:rsidR="005177E1" w:rsidP="005177E1" w:rsidRDefault="005177E1" w14:paraId="5E82098A" w14:textId="77777777">
            <w:pPr>
              <w:rPr>
                <w:rFonts w:ascii="Arial" w:hAnsi="Arial" w:cs="Arial"/>
              </w:rPr>
            </w:pPr>
          </w:p>
        </w:tc>
        <w:tc>
          <w:tcPr>
            <w:tcW w:w="2858" w:type="dxa"/>
          </w:tcPr>
          <w:p w:rsidRPr="0068595E" w:rsidR="005177E1" w:rsidP="005177E1" w:rsidRDefault="005177E1" w14:paraId="3DB4EB18" w14:textId="77777777">
            <w:pPr>
              <w:rPr>
                <w:rFonts w:ascii="Arial" w:hAnsi="Arial" w:cs="Arial"/>
              </w:rPr>
            </w:pPr>
          </w:p>
        </w:tc>
        <w:tc>
          <w:tcPr>
            <w:tcW w:w="1650" w:type="dxa"/>
          </w:tcPr>
          <w:p w:rsidRPr="0068595E" w:rsidR="005177E1" w:rsidP="005177E1" w:rsidRDefault="005177E1" w14:paraId="60ABCA23" w14:textId="77777777">
            <w:pPr>
              <w:jc w:val="center"/>
              <w:rPr>
                <w:rFonts w:ascii="Arial" w:hAnsi="Arial" w:cs="Arial"/>
              </w:rPr>
            </w:pPr>
          </w:p>
        </w:tc>
      </w:tr>
      <w:tr w:rsidR="00451B27" w:rsidTr="006F2B59" w14:paraId="32BE8A2C" w14:textId="77777777">
        <w:trPr>
          <w:trHeight w:val="1134"/>
        </w:trPr>
        <w:tc>
          <w:tcPr>
            <w:tcW w:w="9016" w:type="dxa"/>
            <w:gridSpan w:val="4"/>
          </w:tcPr>
          <w:p w:rsidRPr="0068595E" w:rsidR="005177E1" w:rsidP="005177E1" w:rsidRDefault="00285E29" w14:paraId="6EC911D8" w14:textId="11DBEC5F">
            <w:pPr>
              <w:rPr>
                <w:rFonts w:ascii="Arial" w:hAnsi="Arial" w:cs="Arial"/>
              </w:rPr>
            </w:pPr>
            <w:r>
              <w:rPr>
                <w:rFonts w:ascii="Arial" w:hAnsi="Arial" w:cs="Arial"/>
              </w:rPr>
              <w:t xml:space="preserve">Comments: </w:t>
            </w:r>
          </w:p>
        </w:tc>
      </w:tr>
    </w:tbl>
    <w:p w:rsidR="005661D4" w:rsidP="004A1FA6" w:rsidRDefault="005661D4" w14:paraId="559F51B9" w14:textId="77777777">
      <w:pPr>
        <w:spacing w:after="0"/>
        <w:rPr>
          <w:rFonts w:ascii="Arial" w:hAnsi="Arial" w:cs="Arial"/>
          <w:color w:val="201943"/>
        </w:rPr>
        <w:sectPr w:rsidR="005661D4" w:rsidSect="00AE0207">
          <w:headerReference w:type="even" r:id="rId12"/>
          <w:headerReference w:type="default" r:id="rId13"/>
          <w:footerReference w:type="even" r:id="rId14"/>
          <w:footerReference w:type="default" r:id="rId15"/>
          <w:headerReference w:type="first" r:id="rId16"/>
          <w:footerReference w:type="first" r:id="rId17"/>
          <w:pgSz w:w="11906" w:h="16838" w:orient="portrait"/>
          <w:pgMar w:top="2268" w:right="1440" w:bottom="1440" w:left="1440" w:header="709" w:footer="709" w:gutter="0"/>
          <w:cols w:space="708"/>
          <w:formProt w:val="0"/>
          <w:docGrid w:linePitch="360"/>
        </w:sectPr>
      </w:pPr>
    </w:p>
    <w:p w:rsidRPr="000B2C8B" w:rsidR="007D4F11" w:rsidP="174D2B41" w:rsidRDefault="00285E29" w14:paraId="312CEABD" w14:textId="3693233A">
      <w:pPr>
        <w:jc w:val="center"/>
        <w:rPr>
          <w:rFonts w:ascii="Montserrat" w:hAnsi="Montserrat" w:cs="LilyUPC" w:eastAsiaTheme="minorEastAsia"/>
          <w:b/>
          <w:bCs/>
          <w:sz w:val="44"/>
          <w:szCs w:val="44"/>
          <w:shd w:val="clear" w:color="auto" w:fill="FFFFFF"/>
        </w:rPr>
      </w:pPr>
      <w:r w:rsidRPr="174D2B41">
        <w:rPr>
          <w:rFonts w:ascii="Montserrat" w:hAnsi="Montserrat" w:cs="LilyUPC" w:eastAsiaTheme="minorEastAsia"/>
          <w:b/>
          <w:bCs/>
          <w:sz w:val="44"/>
          <w:szCs w:val="44"/>
          <w:shd w:val="clear" w:color="auto" w:fill="FFFFFF"/>
        </w:rPr>
        <w:t xml:space="preserve">General Conditions </w:t>
      </w:r>
      <w:r w:rsidRPr="174D2B41" w:rsidR="7B97D52C">
        <w:rPr>
          <w:rFonts w:ascii="Montserrat" w:hAnsi="Montserrat" w:cs="LilyUPC" w:eastAsiaTheme="minorEastAsia"/>
          <w:b/>
          <w:bCs/>
          <w:sz w:val="44"/>
          <w:szCs w:val="44"/>
          <w:shd w:val="clear" w:color="auto" w:fill="FFFFFF"/>
        </w:rPr>
        <w:t>of</w:t>
      </w:r>
      <w:r w:rsidRPr="174D2B41">
        <w:rPr>
          <w:rFonts w:ascii="Montserrat" w:hAnsi="Montserrat" w:cs="LilyUPC" w:eastAsiaTheme="minorEastAsia"/>
          <w:b/>
          <w:bCs/>
          <w:sz w:val="44"/>
          <w:szCs w:val="44"/>
          <w:shd w:val="clear" w:color="auto" w:fill="FFFFFF"/>
        </w:rPr>
        <w:t xml:space="preserve"> Contract</w:t>
      </w:r>
    </w:p>
    <w:p w:rsidR="008B1345" w:rsidP="007D4F11" w:rsidRDefault="008B1345" w14:paraId="1D3EC889" w14:textId="77777777"/>
    <w:p w:rsidRPr="00BA4A2C" w:rsidR="006C09B2" w:rsidP="79C80553" w:rsidRDefault="00BA4A2C" w14:paraId="54AC99E6" w14:textId="1D9E8BE1">
      <w:pPr>
        <w:pStyle w:val="NormalWeb"/>
        <w:rPr>
          <w:rFonts w:ascii="Calibri" w:hAnsi="Calibri" w:cs="Calibri"/>
          <w:sz w:val="22"/>
          <w:szCs w:val="22"/>
        </w:rPr>
      </w:pPr>
      <w:r w:rsidRPr="00BA4A2C">
        <w:rPr>
          <w:rFonts w:ascii="Calibri" w:hAnsi="Calibri" w:cs="Calibri"/>
          <w:sz w:val="22"/>
          <w:szCs w:val="22"/>
          <w:highlight w:val="yellow"/>
        </w:rPr>
        <w:t>Contract Reference &amp; Title</w:t>
      </w:r>
    </w:p>
    <w:tbl>
      <w:tblPr>
        <w:tblW w:w="4976" w:type="pct"/>
        <w:tblCellSpacing w:w="0" w:type="dxa"/>
        <w:tblCellMar>
          <w:left w:w="0" w:type="dxa"/>
          <w:right w:w="0" w:type="dxa"/>
        </w:tblCellMar>
        <w:tblLook w:val="0000" w:firstRow="0" w:lastRow="0" w:firstColumn="0" w:lastColumn="0" w:noHBand="0" w:noVBand="0"/>
      </w:tblPr>
      <w:tblGrid>
        <w:gridCol w:w="6288"/>
        <w:gridCol w:w="2695"/>
      </w:tblGrid>
      <w:tr w:rsidRPr="00BA4A2C" w:rsidR="00451B27" w:rsidTr="174D2B41" w14:paraId="7FAD49B5" w14:textId="77777777">
        <w:trPr>
          <w:trHeight w:val="648"/>
          <w:tblCellSpacing w:w="0" w:type="dxa"/>
        </w:trPr>
        <w:tc>
          <w:tcPr>
            <w:tcW w:w="3500" w:type="pct"/>
          </w:tcPr>
          <w:p w:rsidRPr="00BA4A2C" w:rsidR="006C09B2" w:rsidP="00A570A3" w:rsidRDefault="00285E29" w14:paraId="7C98E904" w14:textId="4594A7F9">
            <w:pPr>
              <w:rPr>
                <w:rFonts w:ascii="Calibri" w:hAnsi="Calibri" w:cs="Calibri"/>
              </w:rPr>
            </w:pPr>
            <w:r w:rsidRPr="00BA4A2C">
              <w:rPr>
                <w:rFonts w:ascii="Calibri" w:hAnsi="Calibri" w:cs="Calibri"/>
                <w:b/>
                <w:bCs/>
              </w:rPr>
              <w:br/>
            </w:r>
            <w:r w:rsidRPr="00BA4A2C">
              <w:rPr>
                <w:rFonts w:ascii="Calibri" w:hAnsi="Calibri" w:cs="Calibri"/>
                <w:b/>
                <w:bCs/>
              </w:rPr>
              <w:t>THIS AGREEMENT</w:t>
            </w:r>
            <w:r w:rsidRPr="00BA4A2C">
              <w:rPr>
                <w:rFonts w:ascii="Calibri" w:hAnsi="Calibri" w:cs="Calibri"/>
              </w:rPr>
              <w:t xml:space="preserve"> is made on</w:t>
            </w:r>
            <w:r w:rsidRPr="00BA4A2C" w:rsidR="00CB46B1">
              <w:rPr>
                <w:rFonts w:ascii="Calibri" w:hAnsi="Calibri" w:cs="Calibri"/>
              </w:rPr>
              <w:t xml:space="preserve"> </w:t>
            </w:r>
          </w:p>
        </w:tc>
        <w:tc>
          <w:tcPr>
            <w:tcW w:w="1500" w:type="pct"/>
          </w:tcPr>
          <w:p w:rsidRPr="00BA4A2C" w:rsidR="006C09B2" w:rsidP="174D2B41" w:rsidRDefault="00285E29" w14:paraId="1130294E" w14:textId="7868CDAE">
            <w:pPr>
              <w:pStyle w:val="NormalWeb"/>
              <w:jc w:val="right"/>
              <w:rPr>
                <w:rFonts w:ascii="Calibri" w:hAnsi="Calibri" w:cs="Calibri"/>
                <w:b/>
                <w:bCs/>
                <w:sz w:val="22"/>
                <w:szCs w:val="22"/>
                <w:highlight w:val="yellow"/>
              </w:rPr>
            </w:pPr>
            <w:r w:rsidRPr="00BA4A2C">
              <w:rPr>
                <w:rFonts w:ascii="Calibri" w:hAnsi="Calibri" w:cs="Calibri"/>
                <w:sz w:val="22"/>
                <w:szCs w:val="22"/>
              </w:rPr>
              <w:br/>
            </w:r>
            <w:r w:rsidRPr="00BA4A2C">
              <w:rPr>
                <w:rFonts w:ascii="Calibri" w:hAnsi="Calibri" w:cs="Calibri"/>
                <w:b/>
                <w:bCs/>
                <w:sz w:val="22"/>
                <w:szCs w:val="22"/>
                <w:highlight w:val="yellow"/>
              </w:rPr>
              <w:fldChar w:fldCharType="begin"/>
            </w:r>
            <w:r w:rsidRPr="00BA4A2C">
              <w:rPr>
                <w:rFonts w:ascii="Calibri" w:hAnsi="Calibri" w:cs="Calibri"/>
                <w:b/>
                <w:bCs/>
                <w:sz w:val="22"/>
                <w:szCs w:val="22"/>
                <w:highlight w:val="yellow"/>
              </w:rPr>
              <w:instrText xml:space="preserve"> DATE \@ "d MMMM yyyy" </w:instrText>
            </w:r>
            <w:r w:rsidRPr="00BA4A2C">
              <w:rPr>
                <w:rFonts w:ascii="Calibri" w:hAnsi="Calibri" w:cs="Calibri"/>
                <w:b/>
                <w:bCs/>
                <w:sz w:val="22"/>
                <w:szCs w:val="22"/>
                <w:highlight w:val="yellow"/>
              </w:rPr>
              <w:fldChar w:fldCharType="separate"/>
            </w:r>
            <w:r w:rsidR="00CA3EC5">
              <w:rPr>
                <w:rFonts w:ascii="Calibri" w:hAnsi="Calibri" w:cs="Calibri"/>
                <w:b/>
                <w:bCs/>
                <w:noProof/>
                <w:sz w:val="22"/>
                <w:szCs w:val="22"/>
                <w:highlight w:val="yellow"/>
              </w:rPr>
              <w:t>8 October 2026</w:t>
            </w:r>
            <w:r w:rsidRPr="00BA4A2C">
              <w:rPr>
                <w:rFonts w:ascii="Calibri" w:hAnsi="Calibri" w:cs="Calibri"/>
                <w:b/>
                <w:bCs/>
                <w:sz w:val="22"/>
                <w:szCs w:val="22"/>
                <w:highlight w:val="yellow"/>
              </w:rPr>
              <w:fldChar w:fldCharType="end"/>
            </w:r>
          </w:p>
        </w:tc>
      </w:tr>
    </w:tbl>
    <w:p w:rsidRPr="00BA4A2C" w:rsidR="006C09B2" w:rsidP="006C09B2" w:rsidRDefault="00285E29" w14:paraId="35F1A3AF" w14:textId="77777777">
      <w:pPr>
        <w:rPr>
          <w:rFonts w:ascii="Calibri" w:hAnsi="Calibri" w:cs="Calibri"/>
        </w:rPr>
      </w:pPr>
      <w:r w:rsidRPr="00BA4A2C">
        <w:rPr>
          <w:rStyle w:val="Strong"/>
          <w:rFonts w:ascii="Calibri" w:hAnsi="Calibri" w:cs="Calibri"/>
        </w:rPr>
        <w:t>BETWEEN</w:t>
      </w:r>
      <w:r w:rsidRPr="00BA4A2C">
        <w:rPr>
          <w:rFonts w:ascii="Calibri" w:hAnsi="Calibri" w:cs="Calibri"/>
        </w:rPr>
        <w:t xml:space="preserve"> </w:t>
      </w:r>
    </w:p>
    <w:p w:rsidRPr="00BA4A2C" w:rsidR="006C09B2" w:rsidP="000166DB" w:rsidRDefault="00EB622D" w14:paraId="12213F07" w14:textId="4C50D026">
      <w:pPr>
        <w:numPr>
          <w:ilvl w:val="0"/>
          <w:numId w:val="1"/>
        </w:numPr>
        <w:spacing w:before="100" w:beforeAutospacing="1" w:after="100" w:afterAutospacing="1" w:line="240" w:lineRule="auto"/>
        <w:rPr>
          <w:rFonts w:ascii="Calibri" w:hAnsi="Calibri" w:cs="Calibri"/>
        </w:rPr>
      </w:pPr>
      <w:r w:rsidRPr="00BA4A2C">
        <w:rPr>
          <w:rFonts w:ascii="Calibri" w:hAnsi="Calibri" w:cs="Calibri"/>
          <w:b/>
          <w:bCs/>
          <w:highlight w:val="yellow"/>
        </w:rPr>
        <w:t>HA</w:t>
      </w:r>
      <w:r w:rsidRPr="00BA4A2C">
        <w:rPr>
          <w:rFonts w:ascii="Calibri" w:hAnsi="Calibri" w:cs="Calibri"/>
          <w:b/>
          <w:bCs/>
        </w:rPr>
        <w:t xml:space="preserve"> - (Company No. </w:t>
      </w:r>
      <w:r w:rsidRPr="00BA4A2C">
        <w:rPr>
          <w:rFonts w:ascii="Calibri" w:hAnsi="Calibri" w:cs="Calibri"/>
          <w:b/>
          <w:bCs/>
          <w:highlight w:val="yellow"/>
        </w:rPr>
        <w:t>...</w:t>
      </w:r>
      <w:r w:rsidRPr="00BA4A2C">
        <w:rPr>
          <w:rFonts w:ascii="Calibri" w:hAnsi="Calibri" w:cs="Calibri"/>
          <w:b/>
          <w:bCs/>
        </w:rPr>
        <w:t xml:space="preserve">) of </w:t>
      </w:r>
      <w:r w:rsidRPr="00BA4A2C">
        <w:rPr>
          <w:rFonts w:ascii="Calibri" w:hAnsi="Calibri" w:cs="Calibri"/>
          <w:b/>
          <w:bCs/>
          <w:highlight w:val="yellow"/>
        </w:rPr>
        <w:t>HA address</w:t>
      </w:r>
      <w:r w:rsidRPr="00BA4A2C">
        <w:rPr>
          <w:rFonts w:ascii="Calibri" w:hAnsi="Calibri" w:cs="Calibri"/>
          <w:b/>
          <w:bCs/>
        </w:rPr>
        <w:t xml:space="preserve"> (the "Employer");</w:t>
      </w:r>
    </w:p>
    <w:p w:rsidRPr="00BA4A2C" w:rsidR="006C09B2" w:rsidP="00EB622D" w:rsidRDefault="00EB622D" w14:paraId="432F5CB8" w14:textId="14FB90B7">
      <w:pPr>
        <w:pStyle w:val="ListParagraph"/>
        <w:numPr>
          <w:ilvl w:val="0"/>
          <w:numId w:val="1"/>
        </w:numPr>
        <w:rPr>
          <w:rFonts w:ascii="Calibri" w:hAnsi="Calibri" w:cs="Calibri"/>
          <w:sz w:val="22"/>
          <w:szCs w:val="22"/>
        </w:rPr>
      </w:pPr>
      <w:r w:rsidRPr="00BA4A2C">
        <w:rPr>
          <w:rFonts w:ascii="Calibri" w:hAnsi="Calibri" w:cs="Calibri"/>
          <w:b/>
          <w:bCs/>
          <w:sz w:val="22"/>
          <w:szCs w:val="22"/>
          <w:highlight w:val="yellow"/>
        </w:rPr>
        <w:t>Company</w:t>
      </w:r>
      <w:r w:rsidRPr="00BA4A2C">
        <w:rPr>
          <w:rFonts w:ascii="Calibri" w:hAnsi="Calibri" w:cs="Calibri"/>
          <w:b/>
          <w:bCs/>
          <w:sz w:val="22"/>
          <w:szCs w:val="22"/>
        </w:rPr>
        <w:t xml:space="preserve"> - (Company No. </w:t>
      </w:r>
      <w:r w:rsidRPr="00BA4A2C">
        <w:rPr>
          <w:rFonts w:ascii="Calibri" w:hAnsi="Calibri" w:cs="Calibri"/>
          <w:b/>
          <w:bCs/>
          <w:sz w:val="22"/>
          <w:szCs w:val="22"/>
          <w:highlight w:val="yellow"/>
        </w:rPr>
        <w:t>...</w:t>
      </w:r>
      <w:r w:rsidRPr="00BA4A2C">
        <w:rPr>
          <w:rFonts w:ascii="Calibri" w:hAnsi="Calibri" w:cs="Calibri"/>
          <w:b/>
          <w:bCs/>
          <w:sz w:val="22"/>
          <w:szCs w:val="22"/>
        </w:rPr>
        <w:t xml:space="preserve">) of </w:t>
      </w:r>
      <w:r w:rsidRPr="00BA4A2C">
        <w:rPr>
          <w:rFonts w:ascii="Calibri" w:hAnsi="Calibri" w:cs="Calibri"/>
          <w:b/>
          <w:bCs/>
          <w:sz w:val="22"/>
          <w:szCs w:val="22"/>
          <w:highlight w:val="yellow"/>
        </w:rPr>
        <w:t>Company address</w:t>
      </w:r>
      <w:r w:rsidRPr="00BA4A2C">
        <w:rPr>
          <w:rFonts w:ascii="Calibri" w:hAnsi="Calibri" w:cs="Calibri"/>
          <w:b/>
          <w:bCs/>
          <w:sz w:val="22"/>
          <w:szCs w:val="22"/>
        </w:rPr>
        <w:t xml:space="preserve"> (the "</w:t>
      </w:r>
      <w:r w:rsidR="002930ED">
        <w:rPr>
          <w:rFonts w:ascii="Calibri" w:hAnsi="Calibri" w:cs="Calibri"/>
          <w:b/>
          <w:bCs/>
          <w:sz w:val="22"/>
          <w:szCs w:val="22"/>
        </w:rPr>
        <w:t>Contractor</w:t>
      </w:r>
      <w:r w:rsidRPr="00BA4A2C">
        <w:rPr>
          <w:rFonts w:ascii="Calibri" w:hAnsi="Calibri" w:cs="Calibri"/>
          <w:b/>
          <w:bCs/>
          <w:sz w:val="22"/>
          <w:szCs w:val="22"/>
        </w:rPr>
        <w:t xml:space="preserve">"), </w:t>
      </w:r>
    </w:p>
    <w:p w:rsidRPr="00BA4A2C" w:rsidR="008B1345" w:rsidP="00D86608" w:rsidRDefault="00285E29" w14:paraId="729C2B42" w14:textId="1CF3B300">
      <w:pPr>
        <w:spacing w:before="100" w:beforeAutospacing="1" w:after="100" w:afterAutospacing="1"/>
        <w:rPr>
          <w:rFonts w:ascii="Calibri" w:hAnsi="Calibri" w:cs="Calibri"/>
          <w:lang w:val="en-US"/>
        </w:rPr>
      </w:pPr>
      <w:r w:rsidRPr="00BA4A2C">
        <w:rPr>
          <w:rFonts w:ascii="Calibri" w:hAnsi="Calibri" w:cs="Calibri"/>
          <w:lang w:val="en-US"/>
        </w:rPr>
        <w:t xml:space="preserve">The </w:t>
      </w:r>
      <w:r w:rsidRPr="00BA4A2C" w:rsidR="009A4448">
        <w:rPr>
          <w:rFonts w:ascii="Calibri" w:hAnsi="Calibri" w:cs="Calibri"/>
          <w:lang w:val="en-US"/>
        </w:rPr>
        <w:t xml:space="preserve">Employer </w:t>
      </w:r>
      <w:r w:rsidRPr="00BA4A2C">
        <w:rPr>
          <w:rFonts w:ascii="Calibri" w:hAnsi="Calibri" w:cs="Calibri"/>
          <w:lang w:val="en-US"/>
        </w:rPr>
        <w:t xml:space="preserve">wishes to be provided with the works (defined below) by the Contractor and the Contractor agrees to provide the works to the </w:t>
      </w:r>
      <w:r w:rsidRPr="00BA4A2C" w:rsidR="009A4448">
        <w:rPr>
          <w:rFonts w:ascii="Calibri" w:hAnsi="Calibri" w:cs="Calibri"/>
          <w:lang w:val="en-US"/>
        </w:rPr>
        <w:t xml:space="preserve">Employer </w:t>
      </w:r>
      <w:r w:rsidRPr="00BA4A2C">
        <w:rPr>
          <w:rFonts w:ascii="Calibri" w:hAnsi="Calibri" w:cs="Calibri"/>
          <w:lang w:val="en-US"/>
        </w:rPr>
        <w:t xml:space="preserve">on the terms and conditions of this Agreement. </w:t>
      </w:r>
    </w:p>
    <w:p w:rsidRPr="00BA4A2C" w:rsidR="003563AB" w:rsidP="0B134F11" w:rsidRDefault="00285E29" w14:paraId="05589D81" w14:textId="19D9BCC2">
      <w:pPr>
        <w:spacing w:before="100" w:beforeAutospacing="1" w:after="100" w:afterAutospacing="1"/>
        <w:rPr>
          <w:rFonts w:ascii="Calibri" w:hAnsi="Calibri" w:cs="Calibri"/>
          <w:lang w:val="en-US"/>
        </w:rPr>
      </w:pPr>
      <w:r w:rsidRPr="003752CC">
        <w:rPr>
          <w:rFonts w:ascii="Calibri" w:hAnsi="Calibri" w:cs="Calibri"/>
          <w:lang w:val="en-US"/>
        </w:rPr>
        <w:t xml:space="preserve">The </w:t>
      </w:r>
      <w:r w:rsidRPr="003752CC" w:rsidR="004C4943">
        <w:rPr>
          <w:rFonts w:ascii="Calibri" w:hAnsi="Calibri" w:cs="Calibri"/>
          <w:lang w:val="en-US"/>
        </w:rPr>
        <w:t xml:space="preserve">following documents (the "Contract Documents") are </w:t>
      </w:r>
      <w:r w:rsidRPr="003752CC" w:rsidR="00E6613C">
        <w:rPr>
          <w:rFonts w:ascii="Calibri" w:hAnsi="Calibri" w:cs="Calibri"/>
          <w:lang w:val="en-US"/>
        </w:rPr>
        <w:t>incorporated</w:t>
      </w:r>
      <w:r w:rsidRPr="003752CC" w:rsidR="00F61FD2">
        <w:rPr>
          <w:rFonts w:ascii="Calibri" w:hAnsi="Calibri" w:cs="Calibri"/>
          <w:lang w:val="en-US"/>
        </w:rPr>
        <w:t xml:space="preserve"> in and form part of this Contract and shall be read and construed in the following order of precedence (in case of conflict or ambiguity, earlier-listed documents shall prevail):</w:t>
      </w:r>
    </w:p>
    <w:p w:rsidRPr="003752CC" w:rsidR="006F2B59" w:rsidRDefault="006F2B59" w14:paraId="0B4F64B9" w14:textId="7FD7CBD8">
      <w:pPr>
        <w:pStyle w:val="ListParagraph"/>
        <w:numPr>
          <w:ilvl w:val="0"/>
          <w:numId w:val="38"/>
        </w:numPr>
        <w:spacing w:beforeAutospacing="1" w:afterAutospacing="1"/>
        <w:rPr>
          <w:rFonts w:cstheme="minorHAnsi"/>
          <w:sz w:val="22"/>
          <w:szCs w:val="22"/>
        </w:rPr>
      </w:pPr>
      <w:r w:rsidRPr="003752CC">
        <w:rPr>
          <w:rFonts w:cstheme="minorHAnsi"/>
          <w:sz w:val="22"/>
          <w:szCs w:val="22"/>
        </w:rPr>
        <w:t>This Agreement (General Conditions of Contract);</w:t>
      </w:r>
    </w:p>
    <w:p w:rsidRPr="003752CC" w:rsidR="006F2B59" w:rsidRDefault="006F2B59" w14:paraId="1C4704A1" w14:textId="77777777">
      <w:pPr>
        <w:pStyle w:val="ListParagraph"/>
        <w:numPr>
          <w:ilvl w:val="0"/>
          <w:numId w:val="38"/>
        </w:numPr>
        <w:spacing w:beforeAutospacing="1" w:afterAutospacing="1"/>
        <w:rPr>
          <w:rFonts w:cstheme="minorHAnsi"/>
          <w:sz w:val="22"/>
          <w:szCs w:val="22"/>
        </w:rPr>
      </w:pPr>
      <w:r w:rsidRPr="003752CC">
        <w:rPr>
          <w:rFonts w:cstheme="minorHAnsi"/>
          <w:sz w:val="22"/>
          <w:szCs w:val="22"/>
        </w:rPr>
        <w:t>Annex 1 – Processing, Personal Data and Data Subjects </w:t>
      </w:r>
    </w:p>
    <w:p w:rsidRPr="003752CC" w:rsidR="006F2B59" w:rsidRDefault="006F2B59" w14:paraId="44D8F56D" w14:textId="6C120E35">
      <w:pPr>
        <w:pStyle w:val="ListParagraph"/>
        <w:numPr>
          <w:ilvl w:val="0"/>
          <w:numId w:val="38"/>
        </w:numPr>
        <w:spacing w:beforeAutospacing="1" w:afterAutospacing="1"/>
        <w:rPr>
          <w:rFonts w:cstheme="minorHAnsi"/>
          <w:sz w:val="22"/>
          <w:szCs w:val="22"/>
          <w:highlight w:val="magenta"/>
        </w:rPr>
      </w:pPr>
      <w:r w:rsidRPr="003752CC">
        <w:rPr>
          <w:rFonts w:cstheme="minorHAnsi"/>
          <w:sz w:val="22"/>
          <w:szCs w:val="22"/>
          <w:highlight w:val="magenta"/>
        </w:rPr>
        <w:t xml:space="preserve">Annex 2 – </w:t>
      </w:r>
      <w:r w:rsidRPr="003752CC" w:rsidR="003752CC">
        <w:rPr>
          <w:rFonts w:cstheme="minorHAnsi"/>
          <w:sz w:val="22"/>
          <w:szCs w:val="22"/>
          <w:highlight w:val="magenta"/>
        </w:rPr>
        <w:t xml:space="preserve">Community Benefits </w:t>
      </w:r>
      <w:r w:rsidRPr="003752CC">
        <w:rPr>
          <w:rFonts w:cstheme="minorHAnsi"/>
          <w:sz w:val="22"/>
          <w:szCs w:val="22"/>
          <w:highlight w:val="magenta"/>
        </w:rPr>
        <w:t> </w:t>
      </w:r>
    </w:p>
    <w:p w:rsidRPr="003752CC" w:rsidR="006F2B59" w:rsidRDefault="006F2B59" w14:paraId="13AAB4F2" w14:textId="6740EB65">
      <w:pPr>
        <w:pStyle w:val="ListParagraph"/>
        <w:numPr>
          <w:ilvl w:val="0"/>
          <w:numId w:val="38"/>
        </w:numPr>
        <w:rPr>
          <w:rFonts w:cstheme="minorHAnsi"/>
          <w:sz w:val="22"/>
          <w:szCs w:val="22"/>
          <w:highlight w:val="magenta"/>
        </w:rPr>
      </w:pPr>
      <w:r w:rsidRPr="003752CC">
        <w:rPr>
          <w:rFonts w:cstheme="minorHAnsi"/>
          <w:sz w:val="22"/>
          <w:szCs w:val="22"/>
          <w:highlight w:val="magenta"/>
        </w:rPr>
        <w:t xml:space="preserve">Annex 3 – </w:t>
      </w:r>
      <w:r w:rsidRPr="003752CC" w:rsidR="003752CC">
        <w:rPr>
          <w:rFonts w:cstheme="minorHAnsi"/>
          <w:sz w:val="22"/>
          <w:szCs w:val="22"/>
          <w:highlight w:val="magenta"/>
        </w:rPr>
        <w:t>The Pricing Schedule / Schedule of Works</w:t>
      </w:r>
    </w:p>
    <w:p w:rsidRPr="003752CC" w:rsidR="006F2B59" w:rsidRDefault="006F2B59" w14:paraId="0D4D031F" w14:textId="3A5274D0">
      <w:pPr>
        <w:pStyle w:val="ListParagraph"/>
        <w:numPr>
          <w:ilvl w:val="0"/>
          <w:numId w:val="38"/>
        </w:numPr>
        <w:spacing w:beforeAutospacing="1" w:afterAutospacing="1"/>
        <w:rPr>
          <w:rFonts w:cstheme="minorHAnsi"/>
          <w:sz w:val="22"/>
          <w:szCs w:val="22"/>
          <w:highlight w:val="magenta"/>
        </w:rPr>
      </w:pPr>
      <w:r w:rsidRPr="003752CC">
        <w:rPr>
          <w:rFonts w:cstheme="minorHAnsi"/>
          <w:sz w:val="22"/>
          <w:szCs w:val="22"/>
          <w:highlight w:val="magenta"/>
        </w:rPr>
        <w:t>Annex 4 – Specification </w:t>
      </w:r>
    </w:p>
    <w:p w:rsidRPr="003752CC" w:rsidR="006F2B59" w:rsidRDefault="006F2B59" w14:paraId="0B82375C" w14:textId="394A6551">
      <w:pPr>
        <w:pStyle w:val="ListParagraph"/>
        <w:numPr>
          <w:ilvl w:val="0"/>
          <w:numId w:val="38"/>
        </w:numPr>
        <w:spacing w:beforeAutospacing="1" w:afterAutospacing="1"/>
        <w:rPr>
          <w:rFonts w:cstheme="minorHAnsi"/>
          <w:sz w:val="22"/>
          <w:szCs w:val="22"/>
          <w:highlight w:val="magenta"/>
        </w:rPr>
      </w:pPr>
      <w:r w:rsidRPr="003752CC">
        <w:rPr>
          <w:rFonts w:cstheme="minorHAnsi"/>
          <w:sz w:val="22"/>
          <w:szCs w:val="22"/>
          <w:highlight w:val="magenta"/>
        </w:rPr>
        <w:t>Annex 5 – Invitation to Tender </w:t>
      </w:r>
    </w:p>
    <w:p w:rsidRPr="003752CC" w:rsidR="006F2B59" w:rsidRDefault="006F2B59" w14:paraId="2B0BC2C4" w14:textId="5CB59D2E">
      <w:pPr>
        <w:pStyle w:val="ListParagraph"/>
        <w:numPr>
          <w:ilvl w:val="0"/>
          <w:numId w:val="38"/>
        </w:numPr>
        <w:spacing w:beforeAutospacing="1" w:afterAutospacing="1"/>
        <w:rPr>
          <w:rFonts w:cstheme="minorHAnsi"/>
          <w:sz w:val="22"/>
          <w:szCs w:val="22"/>
          <w:highlight w:val="magenta"/>
        </w:rPr>
      </w:pPr>
      <w:r w:rsidRPr="003752CC">
        <w:rPr>
          <w:rFonts w:cstheme="minorHAnsi"/>
          <w:sz w:val="22"/>
          <w:szCs w:val="22"/>
          <w:highlight w:val="magenta"/>
        </w:rPr>
        <w:t xml:space="preserve">Annex 6 – </w:t>
      </w:r>
      <w:r w:rsidR="002930ED">
        <w:rPr>
          <w:rFonts w:cstheme="minorHAnsi"/>
          <w:sz w:val="22"/>
          <w:szCs w:val="22"/>
          <w:highlight w:val="magenta"/>
        </w:rPr>
        <w:t xml:space="preserve">Contractor </w:t>
      </w:r>
      <w:r w:rsidRPr="003752CC">
        <w:rPr>
          <w:rFonts w:cstheme="minorHAnsi"/>
          <w:sz w:val="22"/>
          <w:szCs w:val="22"/>
          <w:highlight w:val="magenta"/>
        </w:rPr>
        <w:t>Tender Response </w:t>
      </w:r>
    </w:p>
    <w:p w:rsidR="39AE8D92" w:rsidP="39AE8D92" w:rsidRDefault="39AE8D92" w14:paraId="2EC03C35" w14:textId="438C8659">
      <w:pPr>
        <w:spacing w:beforeAutospacing="1" w:afterAutospacing="1"/>
        <w:rPr>
          <w:rFonts w:ascii="Arial" w:hAnsi="Arial" w:cs="Arial"/>
          <w:lang w:val="en-US"/>
        </w:rPr>
        <w:sectPr w:rsidR="39AE8D92" w:rsidSect="00AE0207">
          <w:pgSz w:w="11906" w:h="16838" w:orient="portrait"/>
          <w:pgMar w:top="2268" w:right="1440" w:bottom="1440" w:left="1440" w:header="709" w:footer="709" w:gutter="0"/>
          <w:cols w:space="708"/>
          <w:formProt w:val="0"/>
          <w:docGrid w:linePitch="360"/>
        </w:sectPr>
      </w:pPr>
    </w:p>
    <w:sdt>
      <w:sdtPr>
        <w:id w:val="1820910823"/>
        <w:docPartObj>
          <w:docPartGallery w:val="Table of Contents"/>
          <w:docPartUnique/>
        </w:docPartObj>
        <w:rPr>
          <w:rFonts w:ascii="Calibri" w:hAnsi="Calibri" w:eastAsia="游明朝" w:cs="Arial" w:asciiTheme="minorAscii" w:hAnsiTheme="minorAscii" w:eastAsiaTheme="minorEastAsia" w:cstheme="minorBidi"/>
          <w:color w:val="auto"/>
          <w:sz w:val="22"/>
          <w:szCs w:val="22"/>
          <w:lang w:val="en-GB"/>
        </w:rPr>
      </w:sdtPr>
      <w:sdtEndPr>
        <w:rPr>
          <w:rFonts w:ascii="Calibri" w:hAnsi="Calibri" w:eastAsia="游明朝" w:cs="Arial" w:asciiTheme="minorAscii" w:hAnsiTheme="minorAscii" w:eastAsiaTheme="minorEastAsia" w:cstheme="minorBidi"/>
          <w:b w:val="1"/>
          <w:bCs w:val="1"/>
          <w:noProof/>
          <w:color w:val="auto"/>
          <w:sz w:val="22"/>
          <w:szCs w:val="22"/>
          <w:lang w:val="en-GB"/>
        </w:rPr>
      </w:sdtEndPr>
      <w:sdtContent>
        <w:p w:rsidR="008B1345" w:rsidRDefault="00285E29" w14:paraId="773D2C95" w14:textId="771A57FD">
          <w:pPr>
            <w:pStyle w:val="TOCHeading"/>
          </w:pPr>
          <w:r>
            <w:t>Contents</w:t>
          </w:r>
        </w:p>
        <w:p w:rsidR="00BD5280" w:rsidRDefault="00285E29" w14:paraId="21D49775" w14:textId="6BC7AE46">
          <w:pPr>
            <w:pStyle w:val="TOC1"/>
            <w:tabs>
              <w:tab w:val="left" w:pos="480"/>
              <w:tab w:val="right" w:leader="dot" w:pos="9016"/>
            </w:tabs>
            <w:rPr>
              <w:rFonts w:eastAsiaTheme="minorEastAsia"/>
              <w:noProof/>
              <w:kern w:val="2"/>
              <w:sz w:val="24"/>
              <w:szCs w:val="24"/>
              <w:lang w:eastAsia="en-GB"/>
              <w14:ligatures w14:val="standardContextual"/>
            </w:rPr>
          </w:pPr>
          <w:r>
            <w:fldChar w:fldCharType="begin"/>
          </w:r>
          <w:r>
            <w:instrText xml:space="preserve"> TOC \o "1-3" \h \z \u </w:instrText>
          </w:r>
          <w:r>
            <w:fldChar w:fldCharType="separate"/>
          </w:r>
          <w:hyperlink w:history="1" w:anchor="_Toc241760278">
            <w:r w:rsidRPr="00FA29E4" w:rsidR="00BD5280">
              <w:rPr>
                <w:rStyle w:val="Hyperlink"/>
                <w:rFonts w:asciiTheme="majorHAnsi" w:hAnsiTheme="majorHAnsi"/>
                <w:noProof/>
              </w:rPr>
              <w:t>1.</w:t>
            </w:r>
            <w:r w:rsidR="00BD5280">
              <w:rPr>
                <w:rFonts w:eastAsiaTheme="minorEastAsia"/>
                <w:noProof/>
                <w:kern w:val="2"/>
                <w:sz w:val="24"/>
                <w:szCs w:val="24"/>
                <w:lang w:eastAsia="en-GB"/>
                <w14:ligatures w14:val="standardContextual"/>
              </w:rPr>
              <w:tab/>
            </w:r>
            <w:r w:rsidRPr="00FA29E4" w:rsidR="00BD5280">
              <w:rPr>
                <w:rStyle w:val="Hyperlink"/>
                <w:rFonts w:asciiTheme="majorHAnsi" w:hAnsiTheme="majorHAnsi"/>
                <w:noProof/>
              </w:rPr>
              <w:t>Definitions</w:t>
            </w:r>
            <w:r w:rsidR="00BD5280">
              <w:rPr>
                <w:noProof/>
                <w:webHidden/>
              </w:rPr>
              <w:tab/>
            </w:r>
            <w:r w:rsidR="00BD5280">
              <w:rPr>
                <w:noProof/>
                <w:webHidden/>
              </w:rPr>
              <w:fldChar w:fldCharType="begin"/>
            </w:r>
            <w:r w:rsidR="00BD5280">
              <w:rPr>
                <w:noProof/>
                <w:webHidden/>
              </w:rPr>
              <w:instrText xml:space="preserve"> PAGEREF _Toc241760278 \h </w:instrText>
            </w:r>
            <w:r w:rsidR="00BD5280">
              <w:rPr>
                <w:noProof/>
                <w:webHidden/>
              </w:rPr>
            </w:r>
            <w:r w:rsidR="00BD5280">
              <w:rPr>
                <w:noProof/>
                <w:webHidden/>
              </w:rPr>
              <w:fldChar w:fldCharType="separate"/>
            </w:r>
            <w:r w:rsidR="00BD5280">
              <w:rPr>
                <w:noProof/>
                <w:webHidden/>
              </w:rPr>
              <w:t>5</w:t>
            </w:r>
            <w:r w:rsidR="00BD5280">
              <w:rPr>
                <w:noProof/>
                <w:webHidden/>
              </w:rPr>
              <w:fldChar w:fldCharType="end"/>
            </w:r>
          </w:hyperlink>
        </w:p>
        <w:p w:rsidR="00BD5280" w:rsidRDefault="00BD5280" w14:paraId="73C32CDB" w14:textId="4BEC4603">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79">
            <w:r w:rsidRPr="00FA29E4">
              <w:rPr>
                <w:rStyle w:val="Hyperlink"/>
                <w:rFonts w:asciiTheme="majorHAnsi" w:hAnsiTheme="majorHAnsi"/>
                <w:noProof/>
              </w:rPr>
              <w:t>2.</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Execution of the Contract Works</w:t>
            </w:r>
            <w:r>
              <w:rPr>
                <w:noProof/>
                <w:webHidden/>
              </w:rPr>
              <w:tab/>
            </w:r>
            <w:r>
              <w:rPr>
                <w:noProof/>
                <w:webHidden/>
              </w:rPr>
              <w:fldChar w:fldCharType="begin"/>
            </w:r>
            <w:r>
              <w:rPr>
                <w:noProof/>
                <w:webHidden/>
              </w:rPr>
              <w:instrText xml:space="preserve"> PAGEREF _Toc241760279 \h </w:instrText>
            </w:r>
            <w:r>
              <w:rPr>
                <w:noProof/>
                <w:webHidden/>
              </w:rPr>
            </w:r>
            <w:r>
              <w:rPr>
                <w:noProof/>
                <w:webHidden/>
              </w:rPr>
              <w:fldChar w:fldCharType="separate"/>
            </w:r>
            <w:r>
              <w:rPr>
                <w:noProof/>
                <w:webHidden/>
              </w:rPr>
              <w:t>6</w:t>
            </w:r>
            <w:r>
              <w:rPr>
                <w:noProof/>
                <w:webHidden/>
              </w:rPr>
              <w:fldChar w:fldCharType="end"/>
            </w:r>
          </w:hyperlink>
        </w:p>
        <w:p w:rsidR="00BD5280" w:rsidRDefault="00BD5280" w14:paraId="219CC718" w14:textId="2C47C79D">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80">
            <w:r w:rsidRPr="00FA29E4">
              <w:rPr>
                <w:rStyle w:val="Hyperlink"/>
                <w:rFonts w:asciiTheme="majorHAnsi" w:hAnsiTheme="majorHAnsi"/>
                <w:noProof/>
              </w:rPr>
              <w:t>3.</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Contract</w:t>
            </w:r>
            <w:r>
              <w:rPr>
                <w:noProof/>
                <w:webHidden/>
              </w:rPr>
              <w:tab/>
            </w:r>
            <w:r>
              <w:rPr>
                <w:noProof/>
                <w:webHidden/>
              </w:rPr>
              <w:fldChar w:fldCharType="begin"/>
            </w:r>
            <w:r>
              <w:rPr>
                <w:noProof/>
                <w:webHidden/>
              </w:rPr>
              <w:instrText xml:space="preserve"> PAGEREF _Toc241760280 \h </w:instrText>
            </w:r>
            <w:r>
              <w:rPr>
                <w:noProof/>
                <w:webHidden/>
              </w:rPr>
            </w:r>
            <w:r>
              <w:rPr>
                <w:noProof/>
                <w:webHidden/>
              </w:rPr>
              <w:fldChar w:fldCharType="separate"/>
            </w:r>
            <w:r>
              <w:rPr>
                <w:noProof/>
                <w:webHidden/>
              </w:rPr>
              <w:t>7</w:t>
            </w:r>
            <w:r>
              <w:rPr>
                <w:noProof/>
                <w:webHidden/>
              </w:rPr>
              <w:fldChar w:fldCharType="end"/>
            </w:r>
          </w:hyperlink>
        </w:p>
        <w:p w:rsidR="00BD5280" w:rsidRDefault="00BD5280" w14:paraId="168EAF2D" w14:textId="14091A4E">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81">
            <w:r w:rsidRPr="00FA29E4">
              <w:rPr>
                <w:rStyle w:val="Hyperlink"/>
                <w:rFonts w:asciiTheme="majorHAnsi" w:hAnsiTheme="majorHAnsi"/>
                <w:noProof/>
              </w:rPr>
              <w:t>4.</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Contract Pricing</w:t>
            </w:r>
            <w:r>
              <w:rPr>
                <w:noProof/>
                <w:webHidden/>
              </w:rPr>
              <w:tab/>
            </w:r>
            <w:r>
              <w:rPr>
                <w:noProof/>
                <w:webHidden/>
              </w:rPr>
              <w:fldChar w:fldCharType="begin"/>
            </w:r>
            <w:r>
              <w:rPr>
                <w:noProof/>
                <w:webHidden/>
              </w:rPr>
              <w:instrText xml:space="preserve"> PAGEREF _Toc241760281 \h </w:instrText>
            </w:r>
            <w:r>
              <w:rPr>
                <w:noProof/>
                <w:webHidden/>
              </w:rPr>
            </w:r>
            <w:r>
              <w:rPr>
                <w:noProof/>
                <w:webHidden/>
              </w:rPr>
              <w:fldChar w:fldCharType="separate"/>
            </w:r>
            <w:r>
              <w:rPr>
                <w:noProof/>
                <w:webHidden/>
              </w:rPr>
              <w:t>7</w:t>
            </w:r>
            <w:r>
              <w:rPr>
                <w:noProof/>
                <w:webHidden/>
              </w:rPr>
              <w:fldChar w:fldCharType="end"/>
            </w:r>
          </w:hyperlink>
        </w:p>
        <w:p w:rsidR="00BD5280" w:rsidRDefault="00BD5280" w14:paraId="7AE30173" w14:textId="6F304EC5">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82">
            <w:r w:rsidRPr="00FA29E4">
              <w:rPr>
                <w:rStyle w:val="Hyperlink"/>
                <w:rFonts w:asciiTheme="majorHAnsi" w:hAnsiTheme="majorHAnsi"/>
                <w:noProof/>
              </w:rPr>
              <w:t>5.</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Contractor to Indemnify Employer</w:t>
            </w:r>
            <w:r>
              <w:rPr>
                <w:noProof/>
                <w:webHidden/>
              </w:rPr>
              <w:tab/>
            </w:r>
            <w:r>
              <w:rPr>
                <w:noProof/>
                <w:webHidden/>
              </w:rPr>
              <w:fldChar w:fldCharType="begin"/>
            </w:r>
            <w:r>
              <w:rPr>
                <w:noProof/>
                <w:webHidden/>
              </w:rPr>
              <w:instrText xml:space="preserve"> PAGEREF _Toc241760282 \h </w:instrText>
            </w:r>
            <w:r>
              <w:rPr>
                <w:noProof/>
                <w:webHidden/>
              </w:rPr>
            </w:r>
            <w:r>
              <w:rPr>
                <w:noProof/>
                <w:webHidden/>
              </w:rPr>
              <w:fldChar w:fldCharType="separate"/>
            </w:r>
            <w:r>
              <w:rPr>
                <w:noProof/>
                <w:webHidden/>
              </w:rPr>
              <w:t>7</w:t>
            </w:r>
            <w:r>
              <w:rPr>
                <w:noProof/>
                <w:webHidden/>
              </w:rPr>
              <w:fldChar w:fldCharType="end"/>
            </w:r>
          </w:hyperlink>
        </w:p>
        <w:p w:rsidR="00BD5280" w:rsidRDefault="00BD5280" w14:paraId="71BB8A24" w14:textId="6F5CE313">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83">
            <w:r w:rsidRPr="00FA29E4">
              <w:rPr>
                <w:rStyle w:val="Hyperlink"/>
                <w:rFonts w:asciiTheme="majorHAnsi" w:hAnsiTheme="majorHAnsi"/>
                <w:noProof/>
              </w:rPr>
              <w:t>6.</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Health and Safety at Work and CDM Regulations</w:t>
            </w:r>
            <w:r>
              <w:rPr>
                <w:noProof/>
                <w:webHidden/>
              </w:rPr>
              <w:tab/>
            </w:r>
            <w:r>
              <w:rPr>
                <w:noProof/>
                <w:webHidden/>
              </w:rPr>
              <w:fldChar w:fldCharType="begin"/>
            </w:r>
            <w:r>
              <w:rPr>
                <w:noProof/>
                <w:webHidden/>
              </w:rPr>
              <w:instrText xml:space="preserve"> PAGEREF _Toc241760283 \h </w:instrText>
            </w:r>
            <w:r>
              <w:rPr>
                <w:noProof/>
                <w:webHidden/>
              </w:rPr>
            </w:r>
            <w:r>
              <w:rPr>
                <w:noProof/>
                <w:webHidden/>
              </w:rPr>
              <w:fldChar w:fldCharType="separate"/>
            </w:r>
            <w:r>
              <w:rPr>
                <w:noProof/>
                <w:webHidden/>
              </w:rPr>
              <w:t>9</w:t>
            </w:r>
            <w:r>
              <w:rPr>
                <w:noProof/>
                <w:webHidden/>
              </w:rPr>
              <w:fldChar w:fldCharType="end"/>
            </w:r>
          </w:hyperlink>
        </w:p>
        <w:p w:rsidR="00BD5280" w:rsidRDefault="00BD5280" w14:paraId="42AF8089" w14:textId="2A3A9162">
          <w:pPr>
            <w:pStyle w:val="TOC2"/>
            <w:tabs>
              <w:tab w:val="left" w:pos="960"/>
              <w:tab w:val="right" w:leader="dot" w:pos="9016"/>
            </w:tabs>
            <w:rPr>
              <w:rFonts w:eastAsiaTheme="minorEastAsia"/>
              <w:noProof/>
              <w:kern w:val="2"/>
              <w:sz w:val="24"/>
              <w:szCs w:val="24"/>
              <w:lang w:eastAsia="en-GB"/>
              <w14:ligatures w14:val="standardContextual"/>
            </w:rPr>
          </w:pPr>
          <w:hyperlink w:history="1" w:anchor="_Toc241760284">
            <w:r w:rsidRPr="00FA29E4">
              <w:rPr>
                <w:rStyle w:val="Hyperlink"/>
                <w:noProof/>
              </w:rPr>
              <w:t>6.1</w:t>
            </w:r>
            <w:r>
              <w:rPr>
                <w:rFonts w:eastAsiaTheme="minorEastAsia"/>
                <w:noProof/>
                <w:kern w:val="2"/>
                <w:sz w:val="24"/>
                <w:szCs w:val="24"/>
                <w:lang w:eastAsia="en-GB"/>
                <w14:ligatures w14:val="standardContextual"/>
              </w:rPr>
              <w:tab/>
            </w:r>
            <w:r w:rsidRPr="00FA29E4">
              <w:rPr>
                <w:rStyle w:val="Hyperlink"/>
                <w:noProof/>
              </w:rPr>
              <w:t>Health and Safety at Work</w:t>
            </w:r>
            <w:r>
              <w:rPr>
                <w:noProof/>
                <w:webHidden/>
              </w:rPr>
              <w:tab/>
            </w:r>
            <w:r>
              <w:rPr>
                <w:noProof/>
                <w:webHidden/>
              </w:rPr>
              <w:fldChar w:fldCharType="begin"/>
            </w:r>
            <w:r>
              <w:rPr>
                <w:noProof/>
                <w:webHidden/>
              </w:rPr>
              <w:instrText xml:space="preserve"> PAGEREF _Toc241760284 \h </w:instrText>
            </w:r>
            <w:r>
              <w:rPr>
                <w:noProof/>
                <w:webHidden/>
              </w:rPr>
            </w:r>
            <w:r>
              <w:rPr>
                <w:noProof/>
                <w:webHidden/>
              </w:rPr>
              <w:fldChar w:fldCharType="separate"/>
            </w:r>
            <w:r>
              <w:rPr>
                <w:noProof/>
                <w:webHidden/>
              </w:rPr>
              <w:t>9</w:t>
            </w:r>
            <w:r>
              <w:rPr>
                <w:noProof/>
                <w:webHidden/>
              </w:rPr>
              <w:fldChar w:fldCharType="end"/>
            </w:r>
          </w:hyperlink>
        </w:p>
        <w:p w:rsidR="00BD5280" w:rsidRDefault="00BD5280" w14:paraId="61E2F28A" w14:textId="1B6CA208">
          <w:pPr>
            <w:pStyle w:val="TOC2"/>
            <w:tabs>
              <w:tab w:val="left" w:pos="960"/>
              <w:tab w:val="right" w:leader="dot" w:pos="9016"/>
            </w:tabs>
            <w:rPr>
              <w:rFonts w:eastAsiaTheme="minorEastAsia"/>
              <w:noProof/>
              <w:kern w:val="2"/>
              <w:sz w:val="24"/>
              <w:szCs w:val="24"/>
              <w:lang w:eastAsia="en-GB"/>
              <w14:ligatures w14:val="standardContextual"/>
            </w:rPr>
          </w:pPr>
          <w:hyperlink w:history="1" w:anchor="_Toc241760285">
            <w:r w:rsidRPr="00FA29E4">
              <w:rPr>
                <w:rStyle w:val="Hyperlink"/>
                <w:noProof/>
              </w:rPr>
              <w:t>6.2</w:t>
            </w:r>
            <w:r>
              <w:rPr>
                <w:rFonts w:eastAsiaTheme="minorEastAsia"/>
                <w:noProof/>
                <w:kern w:val="2"/>
                <w:sz w:val="24"/>
                <w:szCs w:val="24"/>
                <w:lang w:eastAsia="en-GB"/>
                <w14:ligatures w14:val="standardContextual"/>
              </w:rPr>
              <w:tab/>
            </w:r>
            <w:r w:rsidRPr="00FA29E4">
              <w:rPr>
                <w:rStyle w:val="Hyperlink"/>
                <w:noProof/>
              </w:rPr>
              <w:t>CDM Regulations</w:t>
            </w:r>
            <w:r>
              <w:rPr>
                <w:noProof/>
                <w:webHidden/>
              </w:rPr>
              <w:tab/>
            </w:r>
            <w:r>
              <w:rPr>
                <w:noProof/>
                <w:webHidden/>
              </w:rPr>
              <w:fldChar w:fldCharType="begin"/>
            </w:r>
            <w:r>
              <w:rPr>
                <w:noProof/>
                <w:webHidden/>
              </w:rPr>
              <w:instrText xml:space="preserve"> PAGEREF _Toc241760285 \h </w:instrText>
            </w:r>
            <w:r>
              <w:rPr>
                <w:noProof/>
                <w:webHidden/>
              </w:rPr>
            </w:r>
            <w:r>
              <w:rPr>
                <w:noProof/>
                <w:webHidden/>
              </w:rPr>
              <w:fldChar w:fldCharType="separate"/>
            </w:r>
            <w:r>
              <w:rPr>
                <w:noProof/>
                <w:webHidden/>
              </w:rPr>
              <w:t>10</w:t>
            </w:r>
            <w:r>
              <w:rPr>
                <w:noProof/>
                <w:webHidden/>
              </w:rPr>
              <w:fldChar w:fldCharType="end"/>
            </w:r>
          </w:hyperlink>
        </w:p>
        <w:p w:rsidR="00BD5280" w:rsidRDefault="00BD5280" w14:paraId="5A7F921D" w14:textId="1B000C74">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86">
            <w:r w:rsidRPr="00FA29E4">
              <w:rPr>
                <w:rStyle w:val="Hyperlink"/>
                <w:rFonts w:asciiTheme="majorHAnsi" w:hAnsiTheme="majorHAnsi"/>
                <w:noProof/>
              </w:rPr>
              <w:t>7.</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Progress of the Works</w:t>
            </w:r>
            <w:r>
              <w:rPr>
                <w:noProof/>
                <w:webHidden/>
              </w:rPr>
              <w:tab/>
            </w:r>
            <w:r>
              <w:rPr>
                <w:noProof/>
                <w:webHidden/>
              </w:rPr>
              <w:fldChar w:fldCharType="begin"/>
            </w:r>
            <w:r>
              <w:rPr>
                <w:noProof/>
                <w:webHidden/>
              </w:rPr>
              <w:instrText xml:space="preserve"> PAGEREF _Toc241760286 \h </w:instrText>
            </w:r>
            <w:r>
              <w:rPr>
                <w:noProof/>
                <w:webHidden/>
              </w:rPr>
            </w:r>
            <w:r>
              <w:rPr>
                <w:noProof/>
                <w:webHidden/>
              </w:rPr>
              <w:fldChar w:fldCharType="separate"/>
            </w:r>
            <w:r>
              <w:rPr>
                <w:noProof/>
                <w:webHidden/>
              </w:rPr>
              <w:t>10</w:t>
            </w:r>
            <w:r>
              <w:rPr>
                <w:noProof/>
                <w:webHidden/>
              </w:rPr>
              <w:fldChar w:fldCharType="end"/>
            </w:r>
          </w:hyperlink>
        </w:p>
        <w:p w:rsidR="00BD5280" w:rsidRDefault="00BD5280" w14:paraId="6B1557A5" w14:textId="2011FE29">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87">
            <w:r w:rsidRPr="00FA29E4">
              <w:rPr>
                <w:rStyle w:val="Hyperlink"/>
                <w:rFonts w:asciiTheme="majorHAnsi" w:hAnsiTheme="majorHAnsi"/>
                <w:noProof/>
              </w:rPr>
              <w:t>8.</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Loss and Expense Due to Disturbance</w:t>
            </w:r>
            <w:r>
              <w:rPr>
                <w:noProof/>
                <w:webHidden/>
              </w:rPr>
              <w:tab/>
            </w:r>
            <w:r>
              <w:rPr>
                <w:noProof/>
                <w:webHidden/>
              </w:rPr>
              <w:fldChar w:fldCharType="begin"/>
            </w:r>
            <w:r>
              <w:rPr>
                <w:noProof/>
                <w:webHidden/>
              </w:rPr>
              <w:instrText xml:space="preserve"> PAGEREF _Toc241760287 \h </w:instrText>
            </w:r>
            <w:r>
              <w:rPr>
                <w:noProof/>
                <w:webHidden/>
              </w:rPr>
            </w:r>
            <w:r>
              <w:rPr>
                <w:noProof/>
                <w:webHidden/>
              </w:rPr>
              <w:fldChar w:fldCharType="separate"/>
            </w:r>
            <w:r>
              <w:rPr>
                <w:noProof/>
                <w:webHidden/>
              </w:rPr>
              <w:t>11</w:t>
            </w:r>
            <w:r>
              <w:rPr>
                <w:noProof/>
                <w:webHidden/>
              </w:rPr>
              <w:fldChar w:fldCharType="end"/>
            </w:r>
          </w:hyperlink>
        </w:p>
        <w:p w:rsidR="00BD5280" w:rsidRDefault="00BD5280" w14:paraId="2CD05179" w14:textId="3A94FB8A">
          <w:pPr>
            <w:pStyle w:val="TOC1"/>
            <w:tabs>
              <w:tab w:val="left" w:pos="480"/>
              <w:tab w:val="right" w:leader="dot" w:pos="9016"/>
            </w:tabs>
            <w:rPr>
              <w:rFonts w:eastAsiaTheme="minorEastAsia"/>
              <w:noProof/>
              <w:kern w:val="2"/>
              <w:sz w:val="24"/>
              <w:szCs w:val="24"/>
              <w:lang w:eastAsia="en-GB"/>
              <w14:ligatures w14:val="standardContextual"/>
            </w:rPr>
          </w:pPr>
          <w:hyperlink w:history="1" w:anchor="_Toc241760288">
            <w:r w:rsidRPr="00FA29E4">
              <w:rPr>
                <w:rStyle w:val="Hyperlink"/>
                <w:rFonts w:asciiTheme="majorHAnsi" w:hAnsiTheme="majorHAnsi"/>
                <w:noProof/>
              </w:rPr>
              <w:t>9.</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Defects Liability Period</w:t>
            </w:r>
            <w:r>
              <w:rPr>
                <w:noProof/>
                <w:webHidden/>
              </w:rPr>
              <w:tab/>
            </w:r>
            <w:r>
              <w:rPr>
                <w:noProof/>
                <w:webHidden/>
              </w:rPr>
              <w:fldChar w:fldCharType="begin"/>
            </w:r>
            <w:r>
              <w:rPr>
                <w:noProof/>
                <w:webHidden/>
              </w:rPr>
              <w:instrText xml:space="preserve"> PAGEREF _Toc241760288 \h </w:instrText>
            </w:r>
            <w:r>
              <w:rPr>
                <w:noProof/>
                <w:webHidden/>
              </w:rPr>
            </w:r>
            <w:r>
              <w:rPr>
                <w:noProof/>
                <w:webHidden/>
              </w:rPr>
              <w:fldChar w:fldCharType="separate"/>
            </w:r>
            <w:r>
              <w:rPr>
                <w:noProof/>
                <w:webHidden/>
              </w:rPr>
              <w:t>11</w:t>
            </w:r>
            <w:r>
              <w:rPr>
                <w:noProof/>
                <w:webHidden/>
              </w:rPr>
              <w:fldChar w:fldCharType="end"/>
            </w:r>
          </w:hyperlink>
        </w:p>
        <w:p w:rsidR="00BD5280" w:rsidRDefault="00BD5280" w14:paraId="4ED26499" w14:textId="31564445">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89">
            <w:r w:rsidRPr="00FA29E4">
              <w:rPr>
                <w:rStyle w:val="Hyperlink"/>
                <w:rFonts w:asciiTheme="majorHAnsi" w:hAnsiTheme="majorHAnsi"/>
                <w:noProof/>
              </w:rPr>
              <w:t>10.</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Variations and Methods of Measurement</w:t>
            </w:r>
            <w:r>
              <w:rPr>
                <w:noProof/>
                <w:webHidden/>
              </w:rPr>
              <w:tab/>
            </w:r>
            <w:r>
              <w:rPr>
                <w:noProof/>
                <w:webHidden/>
              </w:rPr>
              <w:fldChar w:fldCharType="begin"/>
            </w:r>
            <w:r>
              <w:rPr>
                <w:noProof/>
                <w:webHidden/>
              </w:rPr>
              <w:instrText xml:space="preserve"> PAGEREF _Toc241760289 \h </w:instrText>
            </w:r>
            <w:r>
              <w:rPr>
                <w:noProof/>
                <w:webHidden/>
              </w:rPr>
            </w:r>
            <w:r>
              <w:rPr>
                <w:noProof/>
                <w:webHidden/>
              </w:rPr>
              <w:fldChar w:fldCharType="separate"/>
            </w:r>
            <w:r>
              <w:rPr>
                <w:noProof/>
                <w:webHidden/>
              </w:rPr>
              <w:t>12</w:t>
            </w:r>
            <w:r>
              <w:rPr>
                <w:noProof/>
                <w:webHidden/>
              </w:rPr>
              <w:fldChar w:fldCharType="end"/>
            </w:r>
          </w:hyperlink>
        </w:p>
        <w:p w:rsidR="00BD5280" w:rsidRDefault="00BD5280" w14:paraId="786A3305" w14:textId="095E5B7B">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0">
            <w:r w:rsidRPr="00FA29E4">
              <w:rPr>
                <w:rStyle w:val="Hyperlink"/>
                <w:rFonts w:asciiTheme="majorHAnsi" w:hAnsiTheme="majorHAnsi"/>
                <w:noProof/>
              </w:rPr>
              <w:t>11.</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Removal of Rubbish and Site Cleanliness</w:t>
            </w:r>
            <w:r>
              <w:rPr>
                <w:noProof/>
                <w:webHidden/>
              </w:rPr>
              <w:tab/>
            </w:r>
            <w:r>
              <w:rPr>
                <w:noProof/>
                <w:webHidden/>
              </w:rPr>
              <w:fldChar w:fldCharType="begin"/>
            </w:r>
            <w:r>
              <w:rPr>
                <w:noProof/>
                <w:webHidden/>
              </w:rPr>
              <w:instrText xml:space="preserve"> PAGEREF _Toc241760290 \h </w:instrText>
            </w:r>
            <w:r>
              <w:rPr>
                <w:noProof/>
                <w:webHidden/>
              </w:rPr>
            </w:r>
            <w:r>
              <w:rPr>
                <w:noProof/>
                <w:webHidden/>
              </w:rPr>
              <w:fldChar w:fldCharType="separate"/>
            </w:r>
            <w:r>
              <w:rPr>
                <w:noProof/>
                <w:webHidden/>
              </w:rPr>
              <w:t>12</w:t>
            </w:r>
            <w:r>
              <w:rPr>
                <w:noProof/>
                <w:webHidden/>
              </w:rPr>
              <w:fldChar w:fldCharType="end"/>
            </w:r>
          </w:hyperlink>
        </w:p>
        <w:p w:rsidR="00BD5280" w:rsidRDefault="00BD5280" w14:paraId="1D34472C" w14:textId="7D6AE6CC">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1">
            <w:r w:rsidRPr="00FA29E4">
              <w:rPr>
                <w:rStyle w:val="Hyperlink"/>
                <w:rFonts w:asciiTheme="majorHAnsi" w:hAnsiTheme="majorHAnsi"/>
                <w:noProof/>
              </w:rPr>
              <w:t>12.</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Contractor in Receipt of all Details</w:t>
            </w:r>
            <w:r>
              <w:rPr>
                <w:noProof/>
                <w:webHidden/>
              </w:rPr>
              <w:tab/>
            </w:r>
            <w:r>
              <w:rPr>
                <w:noProof/>
                <w:webHidden/>
              </w:rPr>
              <w:fldChar w:fldCharType="begin"/>
            </w:r>
            <w:r>
              <w:rPr>
                <w:noProof/>
                <w:webHidden/>
              </w:rPr>
              <w:instrText xml:space="preserve"> PAGEREF _Toc241760291 \h </w:instrText>
            </w:r>
            <w:r>
              <w:rPr>
                <w:noProof/>
                <w:webHidden/>
              </w:rPr>
            </w:r>
            <w:r>
              <w:rPr>
                <w:noProof/>
                <w:webHidden/>
              </w:rPr>
              <w:fldChar w:fldCharType="separate"/>
            </w:r>
            <w:r>
              <w:rPr>
                <w:noProof/>
                <w:webHidden/>
              </w:rPr>
              <w:t>12</w:t>
            </w:r>
            <w:r>
              <w:rPr>
                <w:noProof/>
                <w:webHidden/>
              </w:rPr>
              <w:fldChar w:fldCharType="end"/>
            </w:r>
          </w:hyperlink>
        </w:p>
        <w:p w:rsidR="00BD5280" w:rsidRDefault="00BD5280" w14:paraId="799B1C4D" w14:textId="6E756454">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2">
            <w:r w:rsidRPr="00FA29E4">
              <w:rPr>
                <w:rStyle w:val="Hyperlink"/>
                <w:rFonts w:asciiTheme="majorHAnsi" w:hAnsiTheme="majorHAnsi"/>
                <w:noProof/>
              </w:rPr>
              <w:t>13.</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Setting Out and Confirmation of Dimensions</w:t>
            </w:r>
            <w:r>
              <w:rPr>
                <w:noProof/>
                <w:webHidden/>
              </w:rPr>
              <w:tab/>
            </w:r>
            <w:r>
              <w:rPr>
                <w:noProof/>
                <w:webHidden/>
              </w:rPr>
              <w:fldChar w:fldCharType="begin"/>
            </w:r>
            <w:r>
              <w:rPr>
                <w:noProof/>
                <w:webHidden/>
              </w:rPr>
              <w:instrText xml:space="preserve"> PAGEREF _Toc241760292 \h </w:instrText>
            </w:r>
            <w:r>
              <w:rPr>
                <w:noProof/>
                <w:webHidden/>
              </w:rPr>
            </w:r>
            <w:r>
              <w:rPr>
                <w:noProof/>
                <w:webHidden/>
              </w:rPr>
              <w:fldChar w:fldCharType="separate"/>
            </w:r>
            <w:r>
              <w:rPr>
                <w:noProof/>
                <w:webHidden/>
              </w:rPr>
              <w:t>12</w:t>
            </w:r>
            <w:r>
              <w:rPr>
                <w:noProof/>
                <w:webHidden/>
              </w:rPr>
              <w:fldChar w:fldCharType="end"/>
            </w:r>
          </w:hyperlink>
        </w:p>
        <w:p w:rsidR="00BD5280" w:rsidRDefault="00BD5280" w14:paraId="4E99B473" w14:textId="404D0B73">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3">
            <w:r w:rsidRPr="00FA29E4">
              <w:rPr>
                <w:rStyle w:val="Hyperlink"/>
                <w:rFonts w:asciiTheme="majorHAnsi" w:hAnsiTheme="majorHAnsi"/>
                <w:noProof/>
              </w:rPr>
              <w:t>14.</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Assignment and Sub-letting</w:t>
            </w:r>
            <w:r>
              <w:rPr>
                <w:noProof/>
                <w:webHidden/>
              </w:rPr>
              <w:tab/>
            </w:r>
            <w:r>
              <w:rPr>
                <w:noProof/>
                <w:webHidden/>
              </w:rPr>
              <w:fldChar w:fldCharType="begin"/>
            </w:r>
            <w:r>
              <w:rPr>
                <w:noProof/>
                <w:webHidden/>
              </w:rPr>
              <w:instrText xml:space="preserve"> PAGEREF _Toc241760293 \h </w:instrText>
            </w:r>
            <w:r>
              <w:rPr>
                <w:noProof/>
                <w:webHidden/>
              </w:rPr>
            </w:r>
            <w:r>
              <w:rPr>
                <w:noProof/>
                <w:webHidden/>
              </w:rPr>
              <w:fldChar w:fldCharType="separate"/>
            </w:r>
            <w:r>
              <w:rPr>
                <w:noProof/>
                <w:webHidden/>
              </w:rPr>
              <w:t>13</w:t>
            </w:r>
            <w:r>
              <w:rPr>
                <w:noProof/>
                <w:webHidden/>
              </w:rPr>
              <w:fldChar w:fldCharType="end"/>
            </w:r>
          </w:hyperlink>
        </w:p>
        <w:p w:rsidR="00BD5280" w:rsidRDefault="00BD5280" w14:paraId="79AC90FE" w14:textId="00ACCD7A">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4">
            <w:r w:rsidRPr="00FA29E4">
              <w:rPr>
                <w:rStyle w:val="Hyperlink"/>
                <w:rFonts w:asciiTheme="majorHAnsi" w:hAnsiTheme="majorHAnsi"/>
                <w:noProof/>
              </w:rPr>
              <w:t>15.</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Interim/Final Payments and Final Accounts</w:t>
            </w:r>
            <w:r>
              <w:rPr>
                <w:noProof/>
                <w:webHidden/>
              </w:rPr>
              <w:tab/>
            </w:r>
            <w:r>
              <w:rPr>
                <w:noProof/>
                <w:webHidden/>
              </w:rPr>
              <w:fldChar w:fldCharType="begin"/>
            </w:r>
            <w:r>
              <w:rPr>
                <w:noProof/>
                <w:webHidden/>
              </w:rPr>
              <w:instrText xml:space="preserve"> PAGEREF _Toc241760294 \h </w:instrText>
            </w:r>
            <w:r>
              <w:rPr>
                <w:noProof/>
                <w:webHidden/>
              </w:rPr>
            </w:r>
            <w:r>
              <w:rPr>
                <w:noProof/>
                <w:webHidden/>
              </w:rPr>
              <w:fldChar w:fldCharType="separate"/>
            </w:r>
            <w:r>
              <w:rPr>
                <w:noProof/>
                <w:webHidden/>
              </w:rPr>
              <w:t>13</w:t>
            </w:r>
            <w:r>
              <w:rPr>
                <w:noProof/>
                <w:webHidden/>
              </w:rPr>
              <w:fldChar w:fldCharType="end"/>
            </w:r>
          </w:hyperlink>
        </w:p>
        <w:p w:rsidR="00BD5280" w:rsidRDefault="00BD5280" w14:paraId="6C434BB8" w14:textId="1CFC648D">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5">
            <w:r w:rsidRPr="00FA29E4">
              <w:rPr>
                <w:rStyle w:val="Hyperlink"/>
                <w:rFonts w:asciiTheme="majorHAnsi" w:hAnsiTheme="majorHAnsi"/>
                <w:noProof/>
              </w:rPr>
              <w:t>16.</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Records of Labour and Plant</w:t>
            </w:r>
            <w:r>
              <w:rPr>
                <w:noProof/>
                <w:webHidden/>
              </w:rPr>
              <w:tab/>
            </w:r>
            <w:r>
              <w:rPr>
                <w:noProof/>
                <w:webHidden/>
              </w:rPr>
              <w:fldChar w:fldCharType="begin"/>
            </w:r>
            <w:r>
              <w:rPr>
                <w:noProof/>
                <w:webHidden/>
              </w:rPr>
              <w:instrText xml:space="preserve"> PAGEREF _Toc241760295 \h </w:instrText>
            </w:r>
            <w:r>
              <w:rPr>
                <w:noProof/>
                <w:webHidden/>
              </w:rPr>
            </w:r>
            <w:r>
              <w:rPr>
                <w:noProof/>
                <w:webHidden/>
              </w:rPr>
              <w:fldChar w:fldCharType="separate"/>
            </w:r>
            <w:r>
              <w:rPr>
                <w:noProof/>
                <w:webHidden/>
              </w:rPr>
              <w:t>15</w:t>
            </w:r>
            <w:r>
              <w:rPr>
                <w:noProof/>
                <w:webHidden/>
              </w:rPr>
              <w:fldChar w:fldCharType="end"/>
            </w:r>
          </w:hyperlink>
        </w:p>
        <w:p w:rsidR="00BD5280" w:rsidRDefault="00BD5280" w14:paraId="6CBCBDF6" w14:textId="335EE0AF">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6">
            <w:r w:rsidRPr="00FA29E4">
              <w:rPr>
                <w:rStyle w:val="Hyperlink"/>
                <w:rFonts w:asciiTheme="majorHAnsi" w:hAnsiTheme="majorHAnsi"/>
                <w:noProof/>
              </w:rPr>
              <w:t>17.</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Tax Deduction Scheme</w:t>
            </w:r>
            <w:r>
              <w:rPr>
                <w:noProof/>
                <w:webHidden/>
              </w:rPr>
              <w:tab/>
            </w:r>
            <w:r>
              <w:rPr>
                <w:noProof/>
                <w:webHidden/>
              </w:rPr>
              <w:fldChar w:fldCharType="begin"/>
            </w:r>
            <w:r>
              <w:rPr>
                <w:noProof/>
                <w:webHidden/>
              </w:rPr>
              <w:instrText xml:space="preserve"> PAGEREF _Toc241760296 \h </w:instrText>
            </w:r>
            <w:r>
              <w:rPr>
                <w:noProof/>
                <w:webHidden/>
              </w:rPr>
            </w:r>
            <w:r>
              <w:rPr>
                <w:noProof/>
                <w:webHidden/>
              </w:rPr>
              <w:fldChar w:fldCharType="separate"/>
            </w:r>
            <w:r>
              <w:rPr>
                <w:noProof/>
                <w:webHidden/>
              </w:rPr>
              <w:t>15</w:t>
            </w:r>
            <w:r>
              <w:rPr>
                <w:noProof/>
                <w:webHidden/>
              </w:rPr>
              <w:fldChar w:fldCharType="end"/>
            </w:r>
          </w:hyperlink>
        </w:p>
        <w:p w:rsidR="00BD5280" w:rsidRDefault="00BD5280" w14:paraId="1FD08AC5" w14:textId="46717602">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7">
            <w:r w:rsidRPr="00FA29E4">
              <w:rPr>
                <w:rStyle w:val="Hyperlink"/>
                <w:rFonts w:asciiTheme="majorHAnsi" w:hAnsiTheme="majorHAnsi"/>
                <w:noProof/>
              </w:rPr>
              <w:t>18.</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Right to Work</w:t>
            </w:r>
            <w:r>
              <w:rPr>
                <w:noProof/>
                <w:webHidden/>
              </w:rPr>
              <w:tab/>
            </w:r>
            <w:r>
              <w:rPr>
                <w:noProof/>
                <w:webHidden/>
              </w:rPr>
              <w:fldChar w:fldCharType="begin"/>
            </w:r>
            <w:r>
              <w:rPr>
                <w:noProof/>
                <w:webHidden/>
              </w:rPr>
              <w:instrText xml:space="preserve"> PAGEREF _Toc241760297 \h </w:instrText>
            </w:r>
            <w:r>
              <w:rPr>
                <w:noProof/>
                <w:webHidden/>
              </w:rPr>
            </w:r>
            <w:r>
              <w:rPr>
                <w:noProof/>
                <w:webHidden/>
              </w:rPr>
              <w:fldChar w:fldCharType="separate"/>
            </w:r>
            <w:r>
              <w:rPr>
                <w:noProof/>
                <w:webHidden/>
              </w:rPr>
              <w:t>15</w:t>
            </w:r>
            <w:r>
              <w:rPr>
                <w:noProof/>
                <w:webHidden/>
              </w:rPr>
              <w:fldChar w:fldCharType="end"/>
            </w:r>
          </w:hyperlink>
        </w:p>
        <w:p w:rsidR="00BD5280" w:rsidRDefault="00BD5280" w14:paraId="1E68598C" w14:textId="7DFAD4C7">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8">
            <w:r w:rsidRPr="00FA29E4">
              <w:rPr>
                <w:rStyle w:val="Hyperlink"/>
                <w:rFonts w:asciiTheme="majorHAnsi" w:hAnsiTheme="majorHAnsi"/>
                <w:noProof/>
              </w:rPr>
              <w:t>19.</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Termination</w:t>
            </w:r>
            <w:r>
              <w:rPr>
                <w:noProof/>
                <w:webHidden/>
              </w:rPr>
              <w:tab/>
            </w:r>
            <w:r>
              <w:rPr>
                <w:noProof/>
                <w:webHidden/>
              </w:rPr>
              <w:fldChar w:fldCharType="begin"/>
            </w:r>
            <w:r>
              <w:rPr>
                <w:noProof/>
                <w:webHidden/>
              </w:rPr>
              <w:instrText xml:space="preserve"> PAGEREF _Toc241760298 \h </w:instrText>
            </w:r>
            <w:r>
              <w:rPr>
                <w:noProof/>
                <w:webHidden/>
              </w:rPr>
            </w:r>
            <w:r>
              <w:rPr>
                <w:noProof/>
                <w:webHidden/>
              </w:rPr>
              <w:fldChar w:fldCharType="separate"/>
            </w:r>
            <w:r>
              <w:rPr>
                <w:noProof/>
                <w:webHidden/>
              </w:rPr>
              <w:t>16</w:t>
            </w:r>
            <w:r>
              <w:rPr>
                <w:noProof/>
                <w:webHidden/>
              </w:rPr>
              <w:fldChar w:fldCharType="end"/>
            </w:r>
          </w:hyperlink>
        </w:p>
        <w:p w:rsidR="00BD5280" w:rsidRDefault="00BD5280" w14:paraId="24400942" w14:textId="19151A79">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299">
            <w:r w:rsidRPr="00FA29E4">
              <w:rPr>
                <w:rStyle w:val="Hyperlink"/>
                <w:rFonts w:asciiTheme="majorHAnsi" w:hAnsiTheme="majorHAnsi"/>
                <w:noProof/>
              </w:rPr>
              <w:t>20.</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Contracts (Rights of Third Parties) Act 1999</w:t>
            </w:r>
            <w:r>
              <w:rPr>
                <w:noProof/>
                <w:webHidden/>
              </w:rPr>
              <w:tab/>
            </w:r>
            <w:r>
              <w:rPr>
                <w:noProof/>
                <w:webHidden/>
              </w:rPr>
              <w:fldChar w:fldCharType="begin"/>
            </w:r>
            <w:r>
              <w:rPr>
                <w:noProof/>
                <w:webHidden/>
              </w:rPr>
              <w:instrText xml:space="preserve"> PAGEREF _Toc241760299 \h </w:instrText>
            </w:r>
            <w:r>
              <w:rPr>
                <w:noProof/>
                <w:webHidden/>
              </w:rPr>
            </w:r>
            <w:r>
              <w:rPr>
                <w:noProof/>
                <w:webHidden/>
              </w:rPr>
              <w:fldChar w:fldCharType="separate"/>
            </w:r>
            <w:r>
              <w:rPr>
                <w:noProof/>
                <w:webHidden/>
              </w:rPr>
              <w:t>19</w:t>
            </w:r>
            <w:r>
              <w:rPr>
                <w:noProof/>
                <w:webHidden/>
              </w:rPr>
              <w:fldChar w:fldCharType="end"/>
            </w:r>
          </w:hyperlink>
        </w:p>
        <w:p w:rsidR="00BD5280" w:rsidRDefault="00BD5280" w14:paraId="47AFE1B2" w14:textId="3686C9EB">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300">
            <w:r w:rsidRPr="00FA29E4">
              <w:rPr>
                <w:rStyle w:val="Hyperlink"/>
                <w:rFonts w:asciiTheme="majorHAnsi" w:hAnsiTheme="majorHAnsi"/>
                <w:noProof/>
              </w:rPr>
              <w:t>21.</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Disputes</w:t>
            </w:r>
            <w:r>
              <w:rPr>
                <w:noProof/>
                <w:webHidden/>
              </w:rPr>
              <w:tab/>
            </w:r>
            <w:r>
              <w:rPr>
                <w:noProof/>
                <w:webHidden/>
              </w:rPr>
              <w:fldChar w:fldCharType="begin"/>
            </w:r>
            <w:r>
              <w:rPr>
                <w:noProof/>
                <w:webHidden/>
              </w:rPr>
              <w:instrText xml:space="preserve"> PAGEREF _Toc241760300 \h </w:instrText>
            </w:r>
            <w:r>
              <w:rPr>
                <w:noProof/>
                <w:webHidden/>
              </w:rPr>
            </w:r>
            <w:r>
              <w:rPr>
                <w:noProof/>
                <w:webHidden/>
              </w:rPr>
              <w:fldChar w:fldCharType="separate"/>
            </w:r>
            <w:r>
              <w:rPr>
                <w:noProof/>
                <w:webHidden/>
              </w:rPr>
              <w:t>19</w:t>
            </w:r>
            <w:r>
              <w:rPr>
                <w:noProof/>
                <w:webHidden/>
              </w:rPr>
              <w:fldChar w:fldCharType="end"/>
            </w:r>
          </w:hyperlink>
        </w:p>
        <w:p w:rsidR="00BD5280" w:rsidRDefault="00BD5280" w14:paraId="417256C3" w14:textId="644A69D1">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301">
            <w:r w:rsidRPr="00FA29E4">
              <w:rPr>
                <w:rStyle w:val="Hyperlink"/>
                <w:rFonts w:asciiTheme="majorHAnsi" w:hAnsiTheme="majorHAnsi"/>
                <w:noProof/>
              </w:rPr>
              <w:t>22.</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Law and Jurisdiction</w:t>
            </w:r>
            <w:r>
              <w:rPr>
                <w:noProof/>
                <w:webHidden/>
              </w:rPr>
              <w:tab/>
            </w:r>
            <w:r>
              <w:rPr>
                <w:noProof/>
                <w:webHidden/>
              </w:rPr>
              <w:fldChar w:fldCharType="begin"/>
            </w:r>
            <w:r>
              <w:rPr>
                <w:noProof/>
                <w:webHidden/>
              </w:rPr>
              <w:instrText xml:space="preserve"> PAGEREF _Toc241760301 \h </w:instrText>
            </w:r>
            <w:r>
              <w:rPr>
                <w:noProof/>
                <w:webHidden/>
              </w:rPr>
            </w:r>
            <w:r>
              <w:rPr>
                <w:noProof/>
                <w:webHidden/>
              </w:rPr>
              <w:fldChar w:fldCharType="separate"/>
            </w:r>
            <w:r>
              <w:rPr>
                <w:noProof/>
                <w:webHidden/>
              </w:rPr>
              <w:t>19</w:t>
            </w:r>
            <w:r>
              <w:rPr>
                <w:noProof/>
                <w:webHidden/>
              </w:rPr>
              <w:fldChar w:fldCharType="end"/>
            </w:r>
          </w:hyperlink>
        </w:p>
        <w:p w:rsidR="00BD5280" w:rsidRDefault="00BD5280" w14:paraId="5A773C4C" w14:textId="11661464">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302">
            <w:r w:rsidRPr="00FA29E4">
              <w:rPr>
                <w:rStyle w:val="Hyperlink"/>
                <w:rFonts w:asciiTheme="majorHAnsi" w:hAnsiTheme="majorHAnsi"/>
                <w:noProof/>
              </w:rPr>
              <w:t>23.</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Data Protection Act</w:t>
            </w:r>
            <w:r>
              <w:rPr>
                <w:noProof/>
                <w:webHidden/>
              </w:rPr>
              <w:tab/>
            </w:r>
            <w:r>
              <w:rPr>
                <w:noProof/>
                <w:webHidden/>
              </w:rPr>
              <w:fldChar w:fldCharType="begin"/>
            </w:r>
            <w:r>
              <w:rPr>
                <w:noProof/>
                <w:webHidden/>
              </w:rPr>
              <w:instrText xml:space="preserve"> PAGEREF _Toc241760302 \h </w:instrText>
            </w:r>
            <w:r>
              <w:rPr>
                <w:noProof/>
                <w:webHidden/>
              </w:rPr>
            </w:r>
            <w:r>
              <w:rPr>
                <w:noProof/>
                <w:webHidden/>
              </w:rPr>
              <w:fldChar w:fldCharType="separate"/>
            </w:r>
            <w:r>
              <w:rPr>
                <w:noProof/>
                <w:webHidden/>
              </w:rPr>
              <w:t>19</w:t>
            </w:r>
            <w:r>
              <w:rPr>
                <w:noProof/>
                <w:webHidden/>
              </w:rPr>
              <w:fldChar w:fldCharType="end"/>
            </w:r>
          </w:hyperlink>
        </w:p>
        <w:p w:rsidR="00BD5280" w:rsidRDefault="00BD5280" w14:paraId="2B511810" w14:textId="0251B52F">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303">
            <w:r w:rsidRPr="00FA29E4">
              <w:rPr>
                <w:rStyle w:val="Hyperlink"/>
                <w:rFonts w:asciiTheme="majorHAnsi" w:hAnsiTheme="majorHAnsi"/>
                <w:noProof/>
              </w:rPr>
              <w:t>24.</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Compliance and Conduct</w:t>
            </w:r>
            <w:r>
              <w:rPr>
                <w:noProof/>
                <w:webHidden/>
              </w:rPr>
              <w:tab/>
            </w:r>
            <w:r>
              <w:rPr>
                <w:noProof/>
                <w:webHidden/>
              </w:rPr>
              <w:fldChar w:fldCharType="begin"/>
            </w:r>
            <w:r>
              <w:rPr>
                <w:noProof/>
                <w:webHidden/>
              </w:rPr>
              <w:instrText xml:space="preserve"> PAGEREF _Toc241760303 \h </w:instrText>
            </w:r>
            <w:r>
              <w:rPr>
                <w:noProof/>
                <w:webHidden/>
              </w:rPr>
            </w:r>
            <w:r>
              <w:rPr>
                <w:noProof/>
                <w:webHidden/>
              </w:rPr>
              <w:fldChar w:fldCharType="separate"/>
            </w:r>
            <w:r>
              <w:rPr>
                <w:noProof/>
                <w:webHidden/>
              </w:rPr>
              <w:t>23</w:t>
            </w:r>
            <w:r>
              <w:rPr>
                <w:noProof/>
                <w:webHidden/>
              </w:rPr>
              <w:fldChar w:fldCharType="end"/>
            </w:r>
          </w:hyperlink>
        </w:p>
        <w:p w:rsidR="00BD5280" w:rsidRDefault="00BD5280" w14:paraId="6114D93B" w14:textId="0F9A9247">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304">
            <w:r w:rsidRPr="00FA29E4">
              <w:rPr>
                <w:rStyle w:val="Hyperlink"/>
                <w:rFonts w:asciiTheme="majorHAnsi" w:hAnsiTheme="majorHAnsi"/>
                <w:noProof/>
              </w:rPr>
              <w:t>25.</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Transparency and Procurement Act 2023</w:t>
            </w:r>
            <w:r>
              <w:rPr>
                <w:noProof/>
                <w:webHidden/>
              </w:rPr>
              <w:tab/>
            </w:r>
            <w:r>
              <w:rPr>
                <w:noProof/>
                <w:webHidden/>
              </w:rPr>
              <w:fldChar w:fldCharType="begin"/>
            </w:r>
            <w:r>
              <w:rPr>
                <w:noProof/>
                <w:webHidden/>
              </w:rPr>
              <w:instrText xml:space="preserve"> PAGEREF _Toc241760304 \h </w:instrText>
            </w:r>
            <w:r>
              <w:rPr>
                <w:noProof/>
                <w:webHidden/>
              </w:rPr>
            </w:r>
            <w:r>
              <w:rPr>
                <w:noProof/>
                <w:webHidden/>
              </w:rPr>
              <w:fldChar w:fldCharType="separate"/>
            </w:r>
            <w:r>
              <w:rPr>
                <w:noProof/>
                <w:webHidden/>
              </w:rPr>
              <w:t>24</w:t>
            </w:r>
            <w:r>
              <w:rPr>
                <w:noProof/>
                <w:webHidden/>
              </w:rPr>
              <w:fldChar w:fldCharType="end"/>
            </w:r>
          </w:hyperlink>
        </w:p>
        <w:p w:rsidR="00BD5280" w:rsidRDefault="00BD5280" w14:paraId="77DE87D8" w14:textId="38F81F54">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305">
            <w:r w:rsidRPr="00FA29E4">
              <w:rPr>
                <w:rStyle w:val="Hyperlink"/>
                <w:rFonts w:asciiTheme="majorHAnsi" w:hAnsiTheme="majorHAnsi"/>
                <w:noProof/>
              </w:rPr>
              <w:t>26.</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Amendments to existing clauses</w:t>
            </w:r>
            <w:r>
              <w:rPr>
                <w:noProof/>
                <w:webHidden/>
              </w:rPr>
              <w:tab/>
            </w:r>
            <w:r>
              <w:rPr>
                <w:noProof/>
                <w:webHidden/>
              </w:rPr>
              <w:fldChar w:fldCharType="begin"/>
            </w:r>
            <w:r>
              <w:rPr>
                <w:noProof/>
                <w:webHidden/>
              </w:rPr>
              <w:instrText xml:space="preserve"> PAGEREF _Toc241760305 \h </w:instrText>
            </w:r>
            <w:r>
              <w:rPr>
                <w:noProof/>
                <w:webHidden/>
              </w:rPr>
            </w:r>
            <w:r>
              <w:rPr>
                <w:noProof/>
                <w:webHidden/>
              </w:rPr>
              <w:fldChar w:fldCharType="separate"/>
            </w:r>
            <w:r>
              <w:rPr>
                <w:noProof/>
                <w:webHidden/>
              </w:rPr>
              <w:t>24</w:t>
            </w:r>
            <w:r>
              <w:rPr>
                <w:noProof/>
                <w:webHidden/>
              </w:rPr>
              <w:fldChar w:fldCharType="end"/>
            </w:r>
          </w:hyperlink>
        </w:p>
        <w:p w:rsidR="00BD5280" w:rsidRDefault="00BD5280" w14:paraId="2F0E5A63" w14:textId="4527162B">
          <w:pPr>
            <w:pStyle w:val="TOC1"/>
            <w:tabs>
              <w:tab w:val="left" w:pos="720"/>
              <w:tab w:val="right" w:leader="dot" w:pos="9016"/>
            </w:tabs>
            <w:rPr>
              <w:rFonts w:eastAsiaTheme="minorEastAsia"/>
              <w:noProof/>
              <w:kern w:val="2"/>
              <w:sz w:val="24"/>
              <w:szCs w:val="24"/>
              <w:lang w:eastAsia="en-GB"/>
              <w14:ligatures w14:val="standardContextual"/>
            </w:rPr>
          </w:pPr>
          <w:hyperlink w:history="1" w:anchor="_Toc241760306">
            <w:r w:rsidRPr="00FA29E4">
              <w:rPr>
                <w:rStyle w:val="Hyperlink"/>
                <w:rFonts w:asciiTheme="majorHAnsi" w:hAnsiTheme="majorHAnsi"/>
                <w:noProof/>
              </w:rPr>
              <w:t>27.</w:t>
            </w:r>
            <w:r>
              <w:rPr>
                <w:rFonts w:eastAsiaTheme="minorEastAsia"/>
                <w:noProof/>
                <w:kern w:val="2"/>
                <w:sz w:val="24"/>
                <w:szCs w:val="24"/>
                <w:lang w:eastAsia="en-GB"/>
                <w14:ligatures w14:val="standardContextual"/>
              </w:rPr>
              <w:tab/>
            </w:r>
            <w:r w:rsidRPr="00FA29E4">
              <w:rPr>
                <w:rStyle w:val="Hyperlink"/>
                <w:rFonts w:asciiTheme="majorHAnsi" w:hAnsiTheme="majorHAnsi"/>
                <w:noProof/>
              </w:rPr>
              <w:t>Additional Clauses</w:t>
            </w:r>
            <w:r>
              <w:rPr>
                <w:noProof/>
                <w:webHidden/>
              </w:rPr>
              <w:tab/>
            </w:r>
            <w:r>
              <w:rPr>
                <w:noProof/>
                <w:webHidden/>
              </w:rPr>
              <w:fldChar w:fldCharType="begin"/>
            </w:r>
            <w:r>
              <w:rPr>
                <w:noProof/>
                <w:webHidden/>
              </w:rPr>
              <w:instrText xml:space="preserve"> PAGEREF _Toc241760306 \h </w:instrText>
            </w:r>
            <w:r>
              <w:rPr>
                <w:noProof/>
                <w:webHidden/>
              </w:rPr>
            </w:r>
            <w:r>
              <w:rPr>
                <w:noProof/>
                <w:webHidden/>
              </w:rPr>
              <w:fldChar w:fldCharType="separate"/>
            </w:r>
            <w:r>
              <w:rPr>
                <w:noProof/>
                <w:webHidden/>
              </w:rPr>
              <w:t>24</w:t>
            </w:r>
            <w:r>
              <w:rPr>
                <w:noProof/>
                <w:webHidden/>
              </w:rPr>
              <w:fldChar w:fldCharType="end"/>
            </w:r>
          </w:hyperlink>
        </w:p>
        <w:p w:rsidR="00BD5280" w:rsidRDefault="00BD5280" w14:paraId="54AE579D" w14:textId="61504D18">
          <w:pPr>
            <w:pStyle w:val="TOC1"/>
            <w:tabs>
              <w:tab w:val="right" w:leader="dot" w:pos="9016"/>
            </w:tabs>
            <w:rPr>
              <w:rFonts w:eastAsiaTheme="minorEastAsia"/>
              <w:noProof/>
              <w:kern w:val="2"/>
              <w:sz w:val="24"/>
              <w:szCs w:val="24"/>
              <w:lang w:eastAsia="en-GB"/>
              <w14:ligatures w14:val="standardContextual"/>
            </w:rPr>
          </w:pPr>
          <w:hyperlink w:history="1" w:anchor="_Toc241760307">
            <w:r w:rsidRPr="00FA29E4">
              <w:rPr>
                <w:rStyle w:val="Hyperlink"/>
                <w:rFonts w:asciiTheme="majorHAnsi" w:hAnsiTheme="majorHAnsi"/>
                <w:noProof/>
              </w:rPr>
              <w:t>Annex 1: Processing, Personal Data and Data Subjects</w:t>
            </w:r>
            <w:r>
              <w:rPr>
                <w:noProof/>
                <w:webHidden/>
              </w:rPr>
              <w:tab/>
            </w:r>
            <w:r>
              <w:rPr>
                <w:noProof/>
                <w:webHidden/>
              </w:rPr>
              <w:fldChar w:fldCharType="begin"/>
            </w:r>
            <w:r>
              <w:rPr>
                <w:noProof/>
                <w:webHidden/>
              </w:rPr>
              <w:instrText xml:space="preserve"> PAGEREF _Toc241760307 \h </w:instrText>
            </w:r>
            <w:r>
              <w:rPr>
                <w:noProof/>
                <w:webHidden/>
              </w:rPr>
            </w:r>
            <w:r>
              <w:rPr>
                <w:noProof/>
                <w:webHidden/>
              </w:rPr>
              <w:fldChar w:fldCharType="separate"/>
            </w:r>
            <w:r>
              <w:rPr>
                <w:noProof/>
                <w:webHidden/>
              </w:rPr>
              <w:t>26</w:t>
            </w:r>
            <w:r>
              <w:rPr>
                <w:noProof/>
                <w:webHidden/>
              </w:rPr>
              <w:fldChar w:fldCharType="end"/>
            </w:r>
          </w:hyperlink>
        </w:p>
        <w:p w:rsidR="00BD5280" w:rsidRDefault="00BD5280" w14:paraId="3F63FF19" w14:textId="08DE113B">
          <w:pPr>
            <w:pStyle w:val="TOC1"/>
            <w:tabs>
              <w:tab w:val="right" w:leader="dot" w:pos="9016"/>
            </w:tabs>
            <w:rPr>
              <w:rFonts w:eastAsiaTheme="minorEastAsia"/>
              <w:noProof/>
              <w:kern w:val="2"/>
              <w:sz w:val="24"/>
              <w:szCs w:val="24"/>
              <w:lang w:eastAsia="en-GB"/>
              <w14:ligatures w14:val="standardContextual"/>
            </w:rPr>
          </w:pPr>
          <w:hyperlink w:history="1" w:anchor="_Toc241760308">
            <w:r w:rsidRPr="00FA29E4">
              <w:rPr>
                <w:rStyle w:val="Hyperlink"/>
                <w:rFonts w:asciiTheme="majorHAnsi" w:hAnsiTheme="majorHAnsi"/>
                <w:noProof/>
                <w:highlight w:val="magenta"/>
              </w:rPr>
              <w:t>Annex 2: Community Benefits Menu</w:t>
            </w:r>
            <w:r>
              <w:rPr>
                <w:noProof/>
                <w:webHidden/>
              </w:rPr>
              <w:tab/>
            </w:r>
            <w:r>
              <w:rPr>
                <w:noProof/>
                <w:webHidden/>
              </w:rPr>
              <w:fldChar w:fldCharType="begin"/>
            </w:r>
            <w:r>
              <w:rPr>
                <w:noProof/>
                <w:webHidden/>
              </w:rPr>
              <w:instrText xml:space="preserve"> PAGEREF _Toc241760308 \h </w:instrText>
            </w:r>
            <w:r>
              <w:rPr>
                <w:noProof/>
                <w:webHidden/>
              </w:rPr>
            </w:r>
            <w:r>
              <w:rPr>
                <w:noProof/>
                <w:webHidden/>
              </w:rPr>
              <w:fldChar w:fldCharType="separate"/>
            </w:r>
            <w:r>
              <w:rPr>
                <w:noProof/>
                <w:webHidden/>
              </w:rPr>
              <w:t>27</w:t>
            </w:r>
            <w:r>
              <w:rPr>
                <w:noProof/>
                <w:webHidden/>
              </w:rPr>
              <w:fldChar w:fldCharType="end"/>
            </w:r>
          </w:hyperlink>
        </w:p>
        <w:p w:rsidRPr="003752CC" w:rsidR="008B1345" w:rsidP="00A25AA7" w:rsidRDefault="00285E29" w14:paraId="5923D133" w14:textId="7A3E2C7C">
          <w:r>
            <w:rPr>
              <w:b/>
              <w:bCs/>
              <w:noProof/>
            </w:rPr>
            <w:fldChar w:fldCharType="end"/>
          </w:r>
        </w:p>
      </w:sdtContent>
    </w:sdt>
    <w:p w:rsidRPr="008B1345" w:rsidR="008B1345" w:rsidP="008B1345" w:rsidRDefault="008B1345" w14:paraId="4E1D76C1" w14:textId="77777777">
      <w:pPr>
        <w:rPr>
          <w:rFonts w:ascii="Arial" w:hAnsi="Arial" w:cs="Arial"/>
          <w:lang w:val="en-US"/>
        </w:rPr>
      </w:pPr>
    </w:p>
    <w:p w:rsidR="008B1345" w:rsidP="008B1345" w:rsidRDefault="008B1345" w14:paraId="281F060B" w14:textId="77777777">
      <w:pPr>
        <w:rPr>
          <w:rFonts w:ascii="Arial" w:hAnsi="Arial" w:cs="Arial"/>
          <w:lang w:val="en-US"/>
        </w:rPr>
        <w:sectPr w:rsidR="008B1345" w:rsidSect="00AE0207">
          <w:pgSz w:w="11906" w:h="16838" w:orient="portrait"/>
          <w:pgMar w:top="2268" w:right="1440" w:bottom="1440" w:left="1440" w:header="709" w:footer="709" w:gutter="0"/>
          <w:cols w:space="708"/>
          <w:formProt w:val="0"/>
          <w:docGrid w:linePitch="360"/>
        </w:sectPr>
      </w:pPr>
    </w:p>
    <w:p w:rsidRPr="008B1345" w:rsidR="008B1345" w:rsidRDefault="00285E29" w14:paraId="5B61B329" w14:textId="7C8C8655">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78" w:id="1"/>
      <w:r w:rsidRPr="008B1345">
        <w:rPr>
          <w:rFonts w:asciiTheme="majorHAnsi" w:hAnsiTheme="majorHAnsi"/>
          <w:b w:val="0"/>
          <w:bCs w:val="0"/>
          <w:color w:val="1F4E79" w:themeColor="accent5" w:themeShade="80"/>
          <w:sz w:val="32"/>
          <w:szCs w:val="32"/>
        </w:rPr>
        <w:t>Definitions</w:t>
      </w:r>
      <w:bookmarkEnd w:id="1"/>
    </w:p>
    <w:p w:rsidRPr="00A25AA7" w:rsidR="008B1345" w:rsidP="008B1345" w:rsidRDefault="00285E29" w14:paraId="346B6342" w14:textId="5AD8123B">
      <w:pPr>
        <w:rPr>
          <w:rFonts w:cstheme="minorHAnsi"/>
          <w:lang w:val="en-US"/>
        </w:rPr>
      </w:pPr>
      <w:r w:rsidRPr="00A25AA7">
        <w:rPr>
          <w:rFonts w:cstheme="minorHAnsi"/>
          <w:lang w:val="en-US"/>
        </w:rPr>
        <w:t>“Agreement” – Shall mean the agreement between the Employer and the Contractor for the construction of the works</w:t>
      </w:r>
      <w:r w:rsidRPr="00A25AA7" w:rsidR="00A25AA7">
        <w:rPr>
          <w:rFonts w:cstheme="minorHAnsi"/>
          <w:lang w:val="en-US"/>
        </w:rPr>
        <w:t>, including (where applicable) any Call-Off Contract issued thereunder.</w:t>
      </w:r>
    </w:p>
    <w:p w:rsidRPr="00A25AA7" w:rsidR="008B1345" w:rsidP="008B1345" w:rsidRDefault="00285E29" w14:paraId="1E0D1CCF" w14:textId="2FA7FE6B">
      <w:pPr>
        <w:rPr>
          <w:rFonts w:cstheme="minorHAnsi"/>
          <w:lang w:val="en-US"/>
        </w:rPr>
      </w:pPr>
      <w:r w:rsidRPr="00A25AA7">
        <w:rPr>
          <w:rFonts w:cstheme="minorHAnsi"/>
          <w:lang w:val="en-US"/>
        </w:rPr>
        <w:t>“CDM Regulations” – Shall mean the Construction (Design and Management) Regulations 2015</w:t>
      </w:r>
      <w:r w:rsidRPr="00A25AA7" w:rsidR="00A25AA7">
        <w:rPr>
          <w:rFonts w:cstheme="minorHAnsi"/>
          <w:lang w:val="en-US"/>
        </w:rPr>
        <w:t>.</w:t>
      </w:r>
    </w:p>
    <w:p w:rsidRPr="00A25AA7" w:rsidR="008B1345" w:rsidP="008B1345" w:rsidRDefault="00285E29" w14:paraId="24CAAA6E" w14:textId="17B45FC5">
      <w:pPr>
        <w:rPr>
          <w:rFonts w:cstheme="minorHAnsi"/>
          <w:lang w:val="en-US"/>
        </w:rPr>
      </w:pPr>
      <w:r w:rsidRPr="00A25AA7">
        <w:rPr>
          <w:rFonts w:cstheme="minorHAnsi"/>
          <w:lang w:val="en-US"/>
        </w:rPr>
        <w:t>“Conditions” – Shall mean these general conditions of contract and the conditions contained in the Preliminaries.  In the event of any conflict these general conditions shall apply</w:t>
      </w:r>
    </w:p>
    <w:p w:rsidRPr="00A25AA7" w:rsidR="008B1345" w:rsidP="008B1345" w:rsidRDefault="00285E29" w14:paraId="2646F9D7" w14:textId="200FB359">
      <w:pPr>
        <w:rPr>
          <w:rFonts w:cstheme="minorHAnsi"/>
          <w:lang w:val="en-US"/>
        </w:rPr>
      </w:pPr>
      <w:r w:rsidRPr="00A25AA7">
        <w:rPr>
          <w:rFonts w:cstheme="minorHAnsi"/>
          <w:lang w:val="en-US"/>
        </w:rPr>
        <w:t>“Contract” – Shall mean th</w:t>
      </w:r>
      <w:r w:rsidRPr="00A25AA7" w:rsidR="00A25AA7">
        <w:rPr>
          <w:rFonts w:cstheme="minorHAnsi"/>
          <w:lang w:val="en-US"/>
        </w:rPr>
        <w:t>is</w:t>
      </w:r>
      <w:r w:rsidRPr="00A25AA7">
        <w:rPr>
          <w:rFonts w:cstheme="minorHAnsi"/>
          <w:lang w:val="en-US"/>
        </w:rPr>
        <w:t xml:space="preserve"> Agreement together with the Contract Documents listed in the Recitals, which shall be read and construed in accordance with the order of precedence set out </w:t>
      </w:r>
      <w:r w:rsidR="001E09A3">
        <w:rPr>
          <w:rFonts w:cstheme="minorHAnsi"/>
          <w:lang w:val="en-US"/>
        </w:rPr>
        <w:t>the</w:t>
      </w:r>
      <w:r w:rsidRPr="00A25AA7">
        <w:rPr>
          <w:rFonts w:cstheme="minorHAnsi"/>
          <w:lang w:val="en-US"/>
        </w:rPr>
        <w:t xml:space="preserve"> </w:t>
      </w:r>
      <w:r w:rsidR="00515C97">
        <w:rPr>
          <w:rFonts w:cstheme="minorHAnsi"/>
          <w:lang w:val="en-US"/>
        </w:rPr>
        <w:t>Recital</w:t>
      </w:r>
      <w:r w:rsidR="001E09A3">
        <w:rPr>
          <w:rFonts w:cstheme="minorHAnsi"/>
          <w:lang w:val="en-US"/>
        </w:rPr>
        <w:t>s</w:t>
      </w:r>
      <w:r w:rsidRPr="00A25AA7">
        <w:rPr>
          <w:rFonts w:cstheme="minorHAnsi"/>
          <w:lang w:val="en-US"/>
        </w:rPr>
        <w:t>.</w:t>
      </w:r>
    </w:p>
    <w:p w:rsidRPr="00A25AA7" w:rsidR="008B1345" w:rsidP="6082E387" w:rsidRDefault="00285E29" w14:paraId="60E7BA29" w14:textId="512B2DD3">
      <w:pPr>
        <w:rPr>
          <w:lang w:val="en-US"/>
        </w:rPr>
      </w:pPr>
      <w:r w:rsidRPr="6082E387">
        <w:rPr>
          <w:lang w:val="en-US"/>
        </w:rPr>
        <w:t>“Contract Administrator” – Shall mean the person appointed in writing from time to time by the Employer under the Contract and its duly authorised representatives. The Employer may change the Contract Administrator on written notice to the Contractor.</w:t>
      </w:r>
    </w:p>
    <w:p w:rsidRPr="00A25AA7" w:rsidR="008B1345" w:rsidP="008B1345" w:rsidRDefault="00285E29" w14:paraId="34DDB8C3" w14:textId="346D8B3B">
      <w:pPr>
        <w:rPr>
          <w:rFonts w:cstheme="minorHAnsi"/>
          <w:lang w:val="en-US"/>
        </w:rPr>
      </w:pPr>
      <w:r w:rsidRPr="00A25AA7">
        <w:rPr>
          <w:rFonts w:cstheme="minorHAnsi"/>
          <w:lang w:val="en-US"/>
        </w:rPr>
        <w:t>“Contract Sum” – Shall mean the amount specified in the Order or such other sum as may become payable or deductible under the Contract as a result of variations, set-off, deductions or any other adjustment permitted by the Conditions.</w:t>
      </w:r>
    </w:p>
    <w:p w:rsidRPr="00A25AA7" w:rsidR="008B1345" w:rsidP="008B1345" w:rsidRDefault="00285E29" w14:paraId="1FD1D839" w14:textId="3F3CE591">
      <w:pPr>
        <w:rPr>
          <w:rFonts w:cstheme="minorHAnsi"/>
          <w:lang w:val="en-US"/>
        </w:rPr>
      </w:pPr>
      <w:r w:rsidRPr="00A25AA7">
        <w:rPr>
          <w:rFonts w:cstheme="minorHAnsi"/>
          <w:lang w:val="en-US"/>
        </w:rPr>
        <w:t xml:space="preserve">“Order” </w:t>
      </w:r>
      <w:r w:rsidRPr="00A25AA7" w:rsidR="00A25AA7">
        <w:rPr>
          <w:rFonts w:cstheme="minorHAnsi"/>
          <w:lang w:val="en-US"/>
        </w:rPr>
        <w:t>– S</w:t>
      </w:r>
      <w:r w:rsidRPr="00A25AA7">
        <w:rPr>
          <w:rFonts w:cstheme="minorHAnsi"/>
          <w:lang w:val="en-US"/>
        </w:rPr>
        <w:t>hall mean the Employer’s official document in relation to placing orders for the Works</w:t>
      </w:r>
      <w:r w:rsidRPr="00A25AA7" w:rsidR="00A25AA7">
        <w:rPr>
          <w:rFonts w:cstheme="minorHAnsi"/>
          <w:lang w:val="en-US"/>
        </w:rPr>
        <w:t>.</w:t>
      </w:r>
    </w:p>
    <w:p w:rsidRPr="00A25AA7" w:rsidR="008B1345" w:rsidP="008B1345" w:rsidRDefault="00285E29" w14:paraId="299316BD" w14:textId="1E3943EF">
      <w:pPr>
        <w:rPr>
          <w:rFonts w:cstheme="minorHAnsi"/>
          <w:lang w:val="en-US"/>
        </w:rPr>
      </w:pPr>
      <w:r w:rsidRPr="00A25AA7">
        <w:rPr>
          <w:rFonts w:cstheme="minorHAnsi"/>
          <w:lang w:val="en-US"/>
        </w:rPr>
        <w:t xml:space="preserve">“CDM Principal Designer” </w:t>
      </w:r>
      <w:r w:rsidRPr="00A25AA7" w:rsidR="00A25AA7">
        <w:rPr>
          <w:rFonts w:cstheme="minorHAnsi"/>
          <w:lang w:val="en-US"/>
        </w:rPr>
        <w:t>– F</w:t>
      </w:r>
      <w:r w:rsidRPr="00A25AA7">
        <w:rPr>
          <w:rFonts w:cstheme="minorHAnsi"/>
          <w:lang w:val="en-US"/>
        </w:rPr>
        <w:t>or the purposes of the CDM Regulations shall mean the person appointed by the client to undertake such duties as defined by CDM Regulations 2015</w:t>
      </w:r>
    </w:p>
    <w:p w:rsidRPr="00A25AA7" w:rsidR="008B1345" w:rsidP="008B1345" w:rsidRDefault="00285E29" w14:paraId="396038CE" w14:textId="6C480F40">
      <w:pPr>
        <w:rPr>
          <w:rFonts w:cstheme="minorHAnsi"/>
          <w:lang w:val="en-US"/>
        </w:rPr>
      </w:pPr>
      <w:r w:rsidRPr="00A25AA7">
        <w:rPr>
          <w:rFonts w:cstheme="minorHAnsi"/>
          <w:lang w:val="en-US"/>
        </w:rPr>
        <w:t xml:space="preserve">“Preliminaries” </w:t>
      </w:r>
      <w:r w:rsidRPr="00A25AA7" w:rsidR="00A25AA7">
        <w:rPr>
          <w:rFonts w:cstheme="minorHAnsi"/>
          <w:lang w:val="en-US"/>
        </w:rPr>
        <w:t>– S</w:t>
      </w:r>
      <w:r w:rsidRPr="00A25AA7">
        <w:rPr>
          <w:rFonts w:cstheme="minorHAnsi"/>
          <w:lang w:val="en-US"/>
        </w:rPr>
        <w:t>hall mean the preliminaries attached to these Conditions</w:t>
      </w:r>
      <w:r w:rsidRPr="00A25AA7" w:rsidR="00A25AA7">
        <w:rPr>
          <w:rFonts w:cstheme="minorHAnsi"/>
          <w:lang w:val="en-US"/>
        </w:rPr>
        <w:t>.</w:t>
      </w:r>
    </w:p>
    <w:p w:rsidRPr="00A25AA7" w:rsidR="008B1345" w:rsidP="008B1345" w:rsidRDefault="00285E29" w14:paraId="54033C9D" w14:textId="7B0AA9FF">
      <w:pPr>
        <w:rPr>
          <w:rFonts w:cstheme="minorHAnsi"/>
          <w:lang w:val="en-US"/>
        </w:rPr>
      </w:pPr>
      <w:r w:rsidRPr="00A25AA7">
        <w:rPr>
          <w:rFonts w:cstheme="minorHAnsi"/>
          <w:lang w:val="en-US"/>
        </w:rPr>
        <w:t xml:space="preserve">“Principal Contractor” </w:t>
      </w:r>
      <w:r w:rsidRPr="00A25AA7" w:rsidR="00A25AA7">
        <w:rPr>
          <w:rFonts w:cstheme="minorHAnsi"/>
          <w:lang w:val="en-US"/>
        </w:rPr>
        <w:t>– F</w:t>
      </w:r>
      <w:r w:rsidRPr="00A25AA7">
        <w:rPr>
          <w:rFonts w:cstheme="minorHAnsi"/>
          <w:lang w:val="en-US"/>
        </w:rPr>
        <w:t>or the purposes of the CDM Regulations shall mean the Contractor or such other contractor as is named in the Preliminaries or if the Contractor ceases to be the Principal Contractor, such other contractor as the Employer shall appoint pursuant to regulation 5 of those regulations.</w:t>
      </w:r>
    </w:p>
    <w:p w:rsidRPr="00A25AA7" w:rsidR="008B1345" w:rsidP="008B1345" w:rsidRDefault="00285E29" w14:paraId="7F7D90E0" w14:textId="2D3BA55F">
      <w:pPr>
        <w:rPr>
          <w:rFonts w:cstheme="minorHAnsi"/>
          <w:lang w:val="en-US"/>
        </w:rPr>
      </w:pPr>
      <w:r w:rsidRPr="00A25AA7">
        <w:rPr>
          <w:rFonts w:cstheme="minorHAnsi"/>
          <w:lang w:val="en-US"/>
        </w:rPr>
        <w:t xml:space="preserve">“Schedule of Works” </w:t>
      </w:r>
      <w:r w:rsidRPr="00A25AA7" w:rsidR="00A25AA7">
        <w:rPr>
          <w:rFonts w:cstheme="minorHAnsi"/>
          <w:lang w:val="en-US"/>
        </w:rPr>
        <w:t>– S</w:t>
      </w:r>
      <w:r w:rsidRPr="00A25AA7">
        <w:rPr>
          <w:rFonts w:cstheme="minorHAnsi"/>
          <w:lang w:val="en-US"/>
        </w:rPr>
        <w:t>hall mean the priced schedule of works attached to these Conditions</w:t>
      </w:r>
    </w:p>
    <w:p w:rsidRPr="00A25AA7" w:rsidR="008B1345" w:rsidP="008B1345" w:rsidRDefault="00285E29" w14:paraId="1F65F484" w14:textId="019CCCBB">
      <w:pPr>
        <w:rPr>
          <w:rFonts w:cstheme="minorHAnsi"/>
          <w:lang w:val="en-US"/>
        </w:rPr>
      </w:pPr>
      <w:r w:rsidRPr="00A25AA7">
        <w:rPr>
          <w:rFonts w:cstheme="minorHAnsi"/>
          <w:lang w:val="en-US"/>
        </w:rPr>
        <w:t xml:space="preserve"> “Works” </w:t>
      </w:r>
      <w:r w:rsidRPr="00A25AA7" w:rsidR="00A25AA7">
        <w:rPr>
          <w:rFonts w:cstheme="minorHAnsi"/>
          <w:lang w:val="en-US"/>
        </w:rPr>
        <w:t>– S</w:t>
      </w:r>
      <w:r w:rsidRPr="00A25AA7">
        <w:rPr>
          <w:rFonts w:cstheme="minorHAnsi"/>
          <w:lang w:val="en-US"/>
        </w:rPr>
        <w:t>hall mean the attached schedule as more particularly described in the Preliminaries and the Schedule of Works and shall include any variations made thereto by the Employer during the Contract.</w:t>
      </w:r>
    </w:p>
    <w:p w:rsidR="00451B27" w:rsidRDefault="00285E29" w14:paraId="43C097F3" w14:textId="77777777">
      <w:pPr>
        <w:rPr>
          <w:rFonts w:ascii="Calibri" w:hAnsi="Calibri" w:eastAsia="Calibri" w:cs="Calibri"/>
        </w:rPr>
      </w:pPr>
      <w:r>
        <w:rPr>
          <w:rFonts w:ascii="Calibri" w:hAnsi="Calibri" w:eastAsia="Calibri" w:cs="Calibri"/>
        </w:rPr>
        <w:t>"Central Purchasing Authority" – Shall mean the Employer acting in its capacity as a central purchasing body as defined in the Procurement Act 2023 and, where applicable, awarding Call-Off Contracts on behalf of other contracting authorities.</w:t>
      </w:r>
    </w:p>
    <w:p w:rsidR="00451B27" w:rsidRDefault="00285E29" w14:paraId="04F50C6C" w14:textId="77777777">
      <w:pPr>
        <w:rPr>
          <w:rFonts w:ascii="Calibri" w:hAnsi="Calibri" w:eastAsia="Calibri" w:cs="Calibri"/>
        </w:rPr>
      </w:pPr>
      <w:r>
        <w:rPr>
          <w:rFonts w:ascii="Calibri" w:hAnsi="Calibri" w:eastAsia="Calibri" w:cs="Calibri"/>
        </w:rPr>
        <w:t>"Call-Off Contract" – Shall mean any contract or order awarded under or in connection with this Agreement by the Employer or any other contracting authority participating through the Central Purchasing Authority.</w:t>
      </w:r>
    </w:p>
    <w:p w:rsidR="00451B27" w:rsidRDefault="00285E29" w14:paraId="4E923033" w14:textId="77777777">
      <w:pPr>
        <w:rPr>
          <w:rFonts w:ascii="Calibri" w:hAnsi="Calibri" w:eastAsia="Calibri" w:cs="Calibri"/>
        </w:rPr>
      </w:pPr>
      <w:r>
        <w:rPr>
          <w:rFonts w:ascii="Calibri" w:hAnsi="Calibri" w:eastAsia="Calibri" w:cs="Calibri"/>
        </w:rPr>
        <w:t>"Data Protection Legislation" – Shall mean the UK General Data Protection Regulation as retained in UK law by the European Union (Withdrawal) Act 2018, the Data Protection Act 2018, and any successor legislation, together with applicable guidance and codes of practice issued by the Information Commissioner's Office.</w:t>
      </w:r>
    </w:p>
    <w:p w:rsidR="00451B27" w:rsidRDefault="00285E29" w14:paraId="594FF615" w14:textId="77777777">
      <w:pPr>
        <w:rPr>
          <w:rFonts w:ascii="Calibri" w:hAnsi="Calibri" w:eastAsia="Calibri" w:cs="Calibri"/>
        </w:rPr>
      </w:pPr>
      <w:r>
        <w:rPr>
          <w:rFonts w:ascii="Calibri" w:hAnsi="Calibri" w:eastAsia="Calibri" w:cs="Calibri"/>
        </w:rPr>
        <w:t>"Data Loss Event" – Shall mean any event that results, or may result, in unauthorised access to Personal Data held by the Contractor under or in connection with this Agreement, including any 'personal data breach' as defined in the Data Protection Legislation.</w:t>
      </w:r>
    </w:p>
    <w:p w:rsidR="00451B27" w:rsidRDefault="00285E29" w14:paraId="6BA0707F" w14:textId="77777777">
      <w:pPr>
        <w:rPr>
          <w:rFonts w:ascii="Calibri" w:hAnsi="Calibri" w:eastAsia="Calibri" w:cs="Calibri"/>
        </w:rPr>
      </w:pPr>
      <w:r>
        <w:rPr>
          <w:rFonts w:ascii="Calibri" w:hAnsi="Calibri" w:eastAsia="Calibri" w:cs="Calibri"/>
        </w:rPr>
        <w:t>"Protective Measures" – Shall mean appropriate technical and organisational measures which may include pseudonymising and encrypting Personal Data, ensuring confidentiality, integrity, availability and resilience of systems, ensuring that availability of and access to Personal Data can be restored in a timely manner after an incident, and regularly assessing and evaluating the effectiveness of such measures.</w:t>
      </w:r>
    </w:p>
    <w:p w:rsidRPr="00A25AA7" w:rsidR="008B1345" w:rsidRDefault="00285E29" w14:paraId="43C701AB" w14:textId="4A8025B3">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79" w:id="2"/>
      <w:r w:rsidRPr="00A25AA7">
        <w:rPr>
          <w:rFonts w:asciiTheme="majorHAnsi" w:hAnsiTheme="majorHAnsi"/>
          <w:b w:val="0"/>
          <w:bCs w:val="0"/>
          <w:color w:val="1F4E79" w:themeColor="accent5" w:themeShade="80"/>
          <w:sz w:val="32"/>
          <w:szCs w:val="32"/>
        </w:rPr>
        <w:t>Execution of the Contract Works</w:t>
      </w:r>
      <w:bookmarkEnd w:id="2"/>
    </w:p>
    <w:p w:rsidRPr="009A6843" w:rsidR="00C85B1E" w:rsidRDefault="00285E29" w14:paraId="41DB3C34" w14:textId="669B85D2">
      <w:pPr>
        <w:pStyle w:val="ListParagraph"/>
        <w:numPr>
          <w:ilvl w:val="0"/>
          <w:numId w:val="5"/>
        </w:numPr>
        <w:rPr>
          <w:rFonts w:cstheme="minorHAnsi"/>
          <w:sz w:val="22"/>
          <w:szCs w:val="22"/>
          <w:lang w:val="en-US"/>
        </w:rPr>
      </w:pPr>
      <w:r w:rsidRPr="009A6843">
        <w:rPr>
          <w:rFonts w:cstheme="minorHAnsi"/>
          <w:sz w:val="22"/>
          <w:szCs w:val="22"/>
          <w:lang w:val="en-US"/>
        </w:rPr>
        <w:t>The Contractor shall commence, execute, complete and maintain (where required by the Contract) the Works and any ordered variations thereto:</w:t>
      </w:r>
    </w:p>
    <w:p w:rsidRPr="009A6843" w:rsidR="00C85B1E" w:rsidP="00C85B1E" w:rsidRDefault="00C85B1E" w14:paraId="60390756" w14:textId="77777777">
      <w:pPr>
        <w:pStyle w:val="ListParagraph"/>
        <w:ind w:left="0"/>
        <w:rPr>
          <w:rFonts w:cstheme="minorHAnsi"/>
          <w:sz w:val="22"/>
          <w:szCs w:val="22"/>
          <w:lang w:val="en-US"/>
        </w:rPr>
      </w:pPr>
    </w:p>
    <w:p w:rsidRPr="009A6843" w:rsidR="009A6843" w:rsidRDefault="00285E29" w14:paraId="1C82E00B" w14:textId="0B46F08C">
      <w:pPr>
        <w:pStyle w:val="ListParagraph"/>
        <w:numPr>
          <w:ilvl w:val="0"/>
          <w:numId w:val="6"/>
        </w:numPr>
        <w:rPr>
          <w:rFonts w:cstheme="minorHAnsi"/>
          <w:sz w:val="22"/>
          <w:szCs w:val="22"/>
          <w:lang w:val="en-US"/>
        </w:rPr>
      </w:pPr>
      <w:r w:rsidRPr="009A6843">
        <w:rPr>
          <w:rFonts w:cstheme="minorHAnsi"/>
          <w:sz w:val="22"/>
          <w:szCs w:val="22"/>
          <w:lang w:val="en-US"/>
        </w:rPr>
        <w:t>subject to and in accordance with the requirements of the Conditions.</w:t>
      </w:r>
    </w:p>
    <w:p w:rsidRPr="009A6843" w:rsidR="009A6843" w:rsidP="009A6843" w:rsidRDefault="009A6843" w14:paraId="41E3C5B4" w14:textId="77777777">
      <w:pPr>
        <w:spacing w:after="0"/>
        <w:rPr>
          <w:rFonts w:cstheme="minorHAnsi"/>
          <w:lang w:val="en-US"/>
        </w:rPr>
      </w:pPr>
    </w:p>
    <w:p w:rsidRPr="009A6843" w:rsidR="009A6843" w:rsidRDefault="00285E29" w14:paraId="43482489" w14:textId="5BD777AC">
      <w:pPr>
        <w:pStyle w:val="ListParagraph"/>
        <w:numPr>
          <w:ilvl w:val="0"/>
          <w:numId w:val="6"/>
        </w:numPr>
        <w:rPr>
          <w:rFonts w:cstheme="minorHAnsi"/>
          <w:sz w:val="22"/>
          <w:szCs w:val="22"/>
          <w:lang w:val="en-US"/>
        </w:rPr>
      </w:pPr>
      <w:r w:rsidRPr="009A6843">
        <w:rPr>
          <w:rFonts w:cstheme="minorHAnsi"/>
          <w:sz w:val="22"/>
          <w:szCs w:val="22"/>
          <w:lang w:val="en-US"/>
        </w:rPr>
        <w:t>in accordance with the requirements of the Preliminaries.</w:t>
      </w:r>
    </w:p>
    <w:p w:rsidRPr="009A6843" w:rsidR="009A6843" w:rsidP="009A6843" w:rsidRDefault="009A6843" w14:paraId="2FA04605" w14:textId="77777777">
      <w:pPr>
        <w:spacing w:after="0"/>
        <w:rPr>
          <w:rFonts w:cstheme="minorHAnsi"/>
          <w:lang w:val="en-US"/>
        </w:rPr>
      </w:pPr>
    </w:p>
    <w:p w:rsidRPr="009A6843" w:rsidR="008B1345" w:rsidRDefault="00285E29" w14:paraId="6C3E935A" w14:textId="72ED9774">
      <w:pPr>
        <w:pStyle w:val="ListParagraph"/>
        <w:numPr>
          <w:ilvl w:val="0"/>
          <w:numId w:val="6"/>
        </w:numPr>
        <w:rPr>
          <w:rFonts w:cstheme="minorHAnsi"/>
          <w:sz w:val="22"/>
          <w:szCs w:val="22"/>
          <w:lang w:val="en-US"/>
        </w:rPr>
      </w:pPr>
      <w:r w:rsidRPr="009A6843">
        <w:rPr>
          <w:rFonts w:cstheme="minorHAnsi"/>
          <w:sz w:val="22"/>
          <w:szCs w:val="22"/>
          <w:lang w:val="en-US"/>
        </w:rPr>
        <w:t>in accordance with the Employer’s construction program requirements</w:t>
      </w:r>
    </w:p>
    <w:p w:rsidRPr="009A6843" w:rsidR="009A6843" w:rsidP="009A6843" w:rsidRDefault="009A6843" w14:paraId="274FB4EE" w14:textId="77777777">
      <w:pPr>
        <w:spacing w:after="0"/>
        <w:rPr>
          <w:rFonts w:cstheme="minorHAnsi"/>
          <w:lang w:val="en-US"/>
        </w:rPr>
      </w:pPr>
    </w:p>
    <w:p w:rsidRPr="009A6843" w:rsidR="008B1345" w:rsidRDefault="00285E29" w14:paraId="37A7D80F" w14:textId="249616D6">
      <w:pPr>
        <w:pStyle w:val="ListParagraph"/>
        <w:numPr>
          <w:ilvl w:val="0"/>
          <w:numId w:val="6"/>
        </w:numPr>
        <w:rPr>
          <w:rFonts w:cstheme="minorHAnsi"/>
          <w:sz w:val="22"/>
          <w:szCs w:val="22"/>
          <w:lang w:val="en-US"/>
        </w:rPr>
      </w:pPr>
      <w:r w:rsidRPr="009A6843">
        <w:rPr>
          <w:rFonts w:cstheme="minorHAnsi"/>
          <w:sz w:val="22"/>
          <w:szCs w:val="22"/>
          <w:lang w:val="en-US"/>
        </w:rPr>
        <w:t>in all respects to the reasonable satisfaction of the Employer</w:t>
      </w:r>
    </w:p>
    <w:p w:rsidRPr="009A6843" w:rsidR="009A6843" w:rsidP="009A6843" w:rsidRDefault="009A6843" w14:paraId="06BCFE8C" w14:textId="77777777">
      <w:pPr>
        <w:spacing w:after="0"/>
        <w:rPr>
          <w:rFonts w:cstheme="minorHAnsi"/>
          <w:lang w:val="en-US"/>
        </w:rPr>
      </w:pPr>
    </w:p>
    <w:p w:rsidRPr="009A6843" w:rsidR="008B1345" w:rsidRDefault="00285E29" w14:paraId="3D1894BC" w14:textId="51EC0331">
      <w:pPr>
        <w:pStyle w:val="ListParagraph"/>
        <w:numPr>
          <w:ilvl w:val="0"/>
          <w:numId w:val="6"/>
        </w:numPr>
        <w:rPr>
          <w:rFonts w:cstheme="minorHAnsi"/>
          <w:sz w:val="22"/>
          <w:szCs w:val="22"/>
          <w:lang w:val="en-US"/>
        </w:rPr>
      </w:pPr>
      <w:r w:rsidRPr="009A6843">
        <w:rPr>
          <w:rFonts w:cstheme="minorHAnsi"/>
          <w:sz w:val="22"/>
          <w:szCs w:val="22"/>
          <w:lang w:val="en-US"/>
        </w:rPr>
        <w:t>in conformity with all contractual instructions, directions, decisions and requirements of the Employer.</w:t>
      </w:r>
    </w:p>
    <w:p w:rsidRPr="009A6843" w:rsidR="009A6843" w:rsidP="009A6843" w:rsidRDefault="009A6843" w14:paraId="1BBA18A8" w14:textId="77777777">
      <w:pPr>
        <w:spacing w:after="0"/>
        <w:rPr>
          <w:rFonts w:cstheme="minorHAnsi"/>
          <w:lang w:val="en-US"/>
        </w:rPr>
      </w:pPr>
    </w:p>
    <w:p w:rsidRPr="009A6843" w:rsidR="008B1345" w:rsidRDefault="00285E29" w14:paraId="730ECF9A" w14:textId="19446180">
      <w:pPr>
        <w:pStyle w:val="ListParagraph"/>
        <w:numPr>
          <w:ilvl w:val="0"/>
          <w:numId w:val="6"/>
        </w:numPr>
        <w:rPr>
          <w:rFonts w:cstheme="minorHAnsi"/>
          <w:sz w:val="22"/>
          <w:szCs w:val="22"/>
          <w:lang w:val="en-US"/>
        </w:rPr>
      </w:pPr>
      <w:r w:rsidRPr="009A6843">
        <w:rPr>
          <w:rFonts w:cstheme="minorHAnsi"/>
          <w:sz w:val="22"/>
          <w:szCs w:val="22"/>
          <w:lang w:val="en-US"/>
        </w:rPr>
        <w:t>at the time and for the Contract Sum referred to in or ascertained by reference to the Order and/or the appendix to the Order.</w:t>
      </w:r>
    </w:p>
    <w:p w:rsidRPr="009A6843" w:rsidR="009A6843" w:rsidP="009A6843" w:rsidRDefault="009A6843" w14:paraId="252C4C0D" w14:textId="77777777">
      <w:pPr>
        <w:spacing w:after="0"/>
        <w:rPr>
          <w:rFonts w:cstheme="minorHAnsi"/>
          <w:lang w:val="en-US"/>
        </w:rPr>
      </w:pPr>
    </w:p>
    <w:p w:rsidRPr="009A6843" w:rsidR="009A6843" w:rsidRDefault="009A6843" w14:paraId="3853168B" w14:textId="77777777">
      <w:pPr>
        <w:pStyle w:val="ListParagraph"/>
        <w:numPr>
          <w:ilvl w:val="0"/>
          <w:numId w:val="7"/>
        </w:numPr>
        <w:rPr>
          <w:rFonts w:cstheme="minorHAnsi"/>
          <w:vanish/>
          <w:sz w:val="22"/>
          <w:szCs w:val="22"/>
          <w:lang w:val="en-US"/>
        </w:rPr>
      </w:pPr>
    </w:p>
    <w:p w:rsidRPr="009A6843" w:rsidR="008B1345" w:rsidRDefault="00285E29" w14:paraId="08DE4B74" w14:textId="370AE72A">
      <w:pPr>
        <w:pStyle w:val="ListParagraph"/>
        <w:numPr>
          <w:ilvl w:val="0"/>
          <w:numId w:val="7"/>
        </w:numPr>
        <w:rPr>
          <w:rFonts w:cstheme="minorHAnsi"/>
          <w:sz w:val="22"/>
          <w:szCs w:val="22"/>
          <w:lang w:val="en-US"/>
        </w:rPr>
      </w:pPr>
      <w:r w:rsidRPr="009A6843">
        <w:rPr>
          <w:rFonts w:cstheme="minorHAnsi"/>
          <w:sz w:val="22"/>
          <w:szCs w:val="22"/>
          <w:lang w:val="en-US"/>
        </w:rPr>
        <w:t>The Contractor shall provide plant, labour, and materials (temporary or otherwise) necessary to commence, execute, complete and maintain the Works save as for explicit variations to the supply of the necessary plant, labour or materials.</w:t>
      </w:r>
    </w:p>
    <w:p w:rsidRPr="009A6843" w:rsidR="009A6843" w:rsidP="009A6843" w:rsidRDefault="009A6843" w14:paraId="59510A51" w14:textId="77777777">
      <w:pPr>
        <w:pStyle w:val="ListParagraph"/>
        <w:ind w:left="0"/>
        <w:rPr>
          <w:rFonts w:cstheme="minorHAnsi"/>
          <w:sz w:val="22"/>
          <w:szCs w:val="22"/>
          <w:lang w:val="en-US"/>
        </w:rPr>
      </w:pPr>
    </w:p>
    <w:p w:rsidR="008B1345" w:rsidRDefault="00285E29" w14:paraId="72BF3E19" w14:textId="1DC7081E">
      <w:pPr>
        <w:pStyle w:val="ListParagraph"/>
        <w:numPr>
          <w:ilvl w:val="0"/>
          <w:numId w:val="7"/>
        </w:numPr>
        <w:rPr>
          <w:rFonts w:cstheme="minorHAnsi"/>
          <w:sz w:val="22"/>
          <w:szCs w:val="22"/>
          <w:lang w:val="en-US"/>
        </w:rPr>
      </w:pPr>
      <w:r w:rsidRPr="009A6843">
        <w:rPr>
          <w:rFonts w:cstheme="minorHAnsi"/>
          <w:sz w:val="22"/>
          <w:szCs w:val="22"/>
          <w:lang w:val="en-US"/>
        </w:rPr>
        <w:t xml:space="preserve">If within five working days after receipt of a written notice from the Employer requiring compliance with an instruction or direction of the Employer the Contractor fails to comply therewith and proceed with due diligence, then the Employer may without prejudice to any other rights employ and pay other persons to comply with such instruction or direction and all costs incurred in connection with such employment shall be recoverable from the Contractor as a debt due to the Employer and/or deducted from the Contract Sum. </w:t>
      </w:r>
    </w:p>
    <w:p w:rsidRPr="009A6843" w:rsidR="009A6843" w:rsidP="009A6843" w:rsidRDefault="009A6843" w14:paraId="2843E9C4" w14:textId="77777777">
      <w:pPr>
        <w:pStyle w:val="ListParagraph"/>
        <w:ind w:left="0"/>
        <w:rPr>
          <w:rFonts w:cstheme="minorHAnsi"/>
          <w:sz w:val="22"/>
          <w:szCs w:val="22"/>
          <w:lang w:val="en-US"/>
        </w:rPr>
      </w:pPr>
    </w:p>
    <w:p w:rsidR="008B1345" w:rsidRDefault="00285E29" w14:paraId="743BD84E" w14:textId="68EB35B5">
      <w:pPr>
        <w:pStyle w:val="ListParagraph"/>
        <w:numPr>
          <w:ilvl w:val="0"/>
          <w:numId w:val="7"/>
        </w:numPr>
        <w:rPr>
          <w:rFonts w:cstheme="minorHAnsi"/>
          <w:sz w:val="22"/>
          <w:szCs w:val="22"/>
          <w:lang w:val="en-US"/>
        </w:rPr>
      </w:pPr>
      <w:r w:rsidRPr="009A6843">
        <w:rPr>
          <w:rFonts w:cstheme="minorHAnsi"/>
          <w:sz w:val="22"/>
          <w:szCs w:val="22"/>
          <w:lang w:val="en-US"/>
        </w:rPr>
        <w:t>Where the nature of the Works is such that completion may be achieved in sections, no section shall commence prior to the completion of the previous section without the Employer’s written consent.</w:t>
      </w:r>
    </w:p>
    <w:p w:rsidRPr="009A6843" w:rsidR="009A6843" w:rsidP="009A6843" w:rsidRDefault="009A6843" w14:paraId="4DCCB3A8" w14:textId="77777777">
      <w:pPr>
        <w:pStyle w:val="ListParagraph"/>
        <w:ind w:left="0"/>
        <w:rPr>
          <w:rFonts w:cstheme="minorHAnsi"/>
          <w:sz w:val="22"/>
          <w:szCs w:val="22"/>
          <w:lang w:val="en-US"/>
        </w:rPr>
      </w:pPr>
    </w:p>
    <w:p w:rsidRPr="009A6843" w:rsidR="008B1345" w:rsidRDefault="00285E29" w14:paraId="35A2B3FC" w14:textId="1FE9CEC9">
      <w:pPr>
        <w:pStyle w:val="ListParagraph"/>
        <w:numPr>
          <w:ilvl w:val="0"/>
          <w:numId w:val="7"/>
        </w:numPr>
        <w:rPr>
          <w:rFonts w:cstheme="minorHAnsi"/>
          <w:sz w:val="22"/>
          <w:szCs w:val="22"/>
          <w:lang w:val="en-US"/>
        </w:rPr>
      </w:pPr>
      <w:r w:rsidRPr="009A6843">
        <w:rPr>
          <w:rFonts w:cstheme="minorHAnsi"/>
          <w:sz w:val="22"/>
          <w:szCs w:val="22"/>
          <w:lang w:val="en-US"/>
        </w:rPr>
        <w:t>Prior to commencement of the Works, the Contractor shall give the Employer the name of the person or persons properly authorised to act and receive instructions on behalf of the Contractor.</w:t>
      </w:r>
    </w:p>
    <w:p w:rsidRPr="00A25AA7" w:rsidR="008B1345" w:rsidRDefault="00285E29" w14:paraId="43E98738" w14:textId="26BA0E18">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80" w:id="3"/>
      <w:r w:rsidRPr="00A25AA7">
        <w:rPr>
          <w:rFonts w:asciiTheme="majorHAnsi" w:hAnsiTheme="majorHAnsi"/>
          <w:b w:val="0"/>
          <w:bCs w:val="0"/>
          <w:color w:val="1F4E79" w:themeColor="accent5" w:themeShade="80"/>
          <w:sz w:val="32"/>
          <w:szCs w:val="32"/>
        </w:rPr>
        <w:t>Contract</w:t>
      </w:r>
      <w:bookmarkEnd w:id="3"/>
    </w:p>
    <w:p w:rsidR="008B1345" w:rsidRDefault="00285E29" w14:paraId="0E1C3534" w14:textId="26D6894E">
      <w:pPr>
        <w:pStyle w:val="ListParagraph"/>
        <w:numPr>
          <w:ilvl w:val="0"/>
          <w:numId w:val="8"/>
        </w:numPr>
        <w:rPr>
          <w:rFonts w:cstheme="minorHAnsi"/>
          <w:sz w:val="22"/>
          <w:szCs w:val="22"/>
          <w:lang w:val="en-US"/>
        </w:rPr>
      </w:pPr>
      <w:r w:rsidRPr="00BA4A2C">
        <w:rPr>
          <w:rFonts w:cstheme="minorHAnsi"/>
          <w:b/>
          <w:bCs/>
          <w:sz w:val="22"/>
          <w:szCs w:val="22"/>
          <w:lang w:val="en-US"/>
        </w:rPr>
        <w:t>Start Date</w:t>
      </w:r>
      <w:r w:rsidRPr="009A6843">
        <w:rPr>
          <w:rFonts w:cstheme="minorHAnsi"/>
          <w:sz w:val="22"/>
          <w:szCs w:val="22"/>
          <w:lang w:val="en-US"/>
        </w:rPr>
        <w:t xml:space="preserve">: The Contractor shall commence the provision of the Works from the </w:t>
      </w:r>
      <w:r w:rsidRPr="00714AC9">
        <w:rPr>
          <w:rFonts w:cstheme="minorHAnsi"/>
          <w:sz w:val="22"/>
          <w:szCs w:val="22"/>
          <w:highlight w:val="yellow"/>
          <w:lang w:val="en-US"/>
        </w:rPr>
        <w:t>Date</w:t>
      </w:r>
      <w:r w:rsidRPr="009A6843">
        <w:rPr>
          <w:rFonts w:cstheme="minorHAnsi"/>
          <w:sz w:val="22"/>
          <w:szCs w:val="22"/>
          <w:lang w:val="en-US"/>
        </w:rPr>
        <w:t xml:space="preserve"> for a period of </w:t>
      </w:r>
      <w:r w:rsidR="00534332">
        <w:rPr>
          <w:rFonts w:cstheme="minorHAnsi"/>
          <w:sz w:val="22"/>
          <w:szCs w:val="22"/>
          <w:highlight w:val="yellow"/>
          <w:lang w:val="en-US"/>
        </w:rPr>
        <w:t>P</w:t>
      </w:r>
      <w:r w:rsidRPr="00BA4A2C" w:rsidR="00BA4A2C">
        <w:rPr>
          <w:rFonts w:cstheme="minorHAnsi"/>
          <w:sz w:val="22"/>
          <w:szCs w:val="22"/>
          <w:highlight w:val="yellow"/>
          <w:lang w:val="en-US"/>
        </w:rPr>
        <w:t>eriod</w:t>
      </w:r>
      <w:r w:rsidRPr="009A6843">
        <w:rPr>
          <w:rFonts w:cstheme="minorHAnsi"/>
          <w:sz w:val="22"/>
          <w:szCs w:val="22"/>
          <w:lang w:val="en-US"/>
        </w:rPr>
        <w:t xml:space="preserve"> (“Start Date”)</w:t>
      </w:r>
      <w:r w:rsidR="009A6843">
        <w:rPr>
          <w:rFonts w:cstheme="minorHAnsi"/>
          <w:sz w:val="22"/>
          <w:szCs w:val="22"/>
          <w:lang w:val="en-US"/>
        </w:rPr>
        <w:t>.</w:t>
      </w:r>
      <w:r w:rsidR="00FF2219">
        <w:rPr>
          <w:rFonts w:cstheme="minorHAnsi"/>
          <w:sz w:val="22"/>
          <w:szCs w:val="22"/>
          <w:lang w:val="en-US"/>
        </w:rPr>
        <w:t xml:space="preserve"> </w:t>
      </w:r>
    </w:p>
    <w:p w:rsidRPr="009A6843" w:rsidR="009A6843" w:rsidP="009A6843" w:rsidRDefault="009A6843" w14:paraId="6A199AE2" w14:textId="77777777">
      <w:pPr>
        <w:pStyle w:val="ListParagraph"/>
        <w:ind w:left="0"/>
        <w:rPr>
          <w:rFonts w:cstheme="minorHAnsi"/>
          <w:sz w:val="22"/>
          <w:szCs w:val="22"/>
          <w:lang w:val="en-US"/>
        </w:rPr>
      </w:pPr>
    </w:p>
    <w:p w:rsidR="00FF2219" w:rsidRDefault="00FF2219" w14:paraId="6294E2DA" w14:textId="5311984C">
      <w:pPr>
        <w:pStyle w:val="ListParagraph"/>
        <w:numPr>
          <w:ilvl w:val="0"/>
          <w:numId w:val="8"/>
        </w:numPr>
        <w:rPr>
          <w:rFonts w:cstheme="minorHAnsi"/>
          <w:sz w:val="22"/>
          <w:szCs w:val="22"/>
          <w:lang w:val="en-US"/>
        </w:rPr>
      </w:pPr>
      <w:r w:rsidRPr="00BA4A2C">
        <w:rPr>
          <w:rFonts w:cstheme="minorHAnsi"/>
          <w:b/>
          <w:bCs/>
          <w:sz w:val="22"/>
          <w:szCs w:val="22"/>
          <w:lang w:val="en-US"/>
        </w:rPr>
        <w:t>Completion Date</w:t>
      </w:r>
      <w:r w:rsidRPr="00FF2219">
        <w:rPr>
          <w:rFonts w:cstheme="minorHAnsi"/>
          <w:sz w:val="22"/>
          <w:szCs w:val="22"/>
          <w:lang w:val="en-US"/>
        </w:rPr>
        <w:t xml:space="preserve">: The </w:t>
      </w:r>
      <w:r>
        <w:rPr>
          <w:rFonts w:cstheme="minorHAnsi"/>
          <w:sz w:val="22"/>
          <w:szCs w:val="22"/>
          <w:lang w:val="en-US"/>
        </w:rPr>
        <w:t>contractor</w:t>
      </w:r>
      <w:r w:rsidRPr="00FF2219">
        <w:rPr>
          <w:rFonts w:cstheme="minorHAnsi"/>
          <w:sz w:val="22"/>
          <w:szCs w:val="22"/>
          <w:lang w:val="en-US"/>
        </w:rPr>
        <w:t xml:space="preserve"> shall complete the </w:t>
      </w:r>
      <w:r>
        <w:rPr>
          <w:rFonts w:cstheme="minorHAnsi"/>
          <w:sz w:val="22"/>
          <w:szCs w:val="22"/>
          <w:lang w:val="en-US"/>
        </w:rPr>
        <w:t>works</w:t>
      </w:r>
      <w:r w:rsidRPr="00FF2219">
        <w:rPr>
          <w:rFonts w:cstheme="minorHAnsi"/>
          <w:sz w:val="22"/>
          <w:szCs w:val="22"/>
          <w:lang w:val="en-US"/>
        </w:rPr>
        <w:t xml:space="preserve"> by </w:t>
      </w:r>
      <w:r w:rsidR="00534332">
        <w:rPr>
          <w:rFonts w:cstheme="minorHAnsi"/>
          <w:sz w:val="22"/>
          <w:szCs w:val="22"/>
          <w:highlight w:val="yellow"/>
          <w:lang w:val="en-US"/>
        </w:rPr>
        <w:t>C</w:t>
      </w:r>
      <w:r w:rsidRPr="00FF2219">
        <w:rPr>
          <w:rFonts w:cstheme="minorHAnsi"/>
          <w:sz w:val="22"/>
          <w:szCs w:val="22"/>
          <w:highlight w:val="yellow"/>
          <w:lang w:val="en-US"/>
        </w:rPr>
        <w:t xml:space="preserve">ompletion </w:t>
      </w:r>
      <w:r w:rsidR="00534332">
        <w:rPr>
          <w:rFonts w:cstheme="minorHAnsi"/>
          <w:sz w:val="22"/>
          <w:szCs w:val="22"/>
          <w:highlight w:val="yellow"/>
          <w:lang w:val="en-US"/>
        </w:rPr>
        <w:t>D</w:t>
      </w:r>
      <w:r w:rsidRPr="00FF2219">
        <w:rPr>
          <w:rFonts w:cstheme="minorHAnsi"/>
          <w:sz w:val="22"/>
          <w:szCs w:val="22"/>
          <w:highlight w:val="yellow"/>
          <w:lang w:val="en-US"/>
        </w:rPr>
        <w:t>ate</w:t>
      </w:r>
      <w:r w:rsidR="00BA4A2C">
        <w:rPr>
          <w:rFonts w:cstheme="minorHAnsi"/>
          <w:sz w:val="22"/>
          <w:szCs w:val="22"/>
          <w:lang w:val="en-US"/>
        </w:rPr>
        <w:t xml:space="preserve"> </w:t>
      </w:r>
      <w:r w:rsidRPr="00FF2219">
        <w:rPr>
          <w:rFonts w:cstheme="minorHAnsi"/>
          <w:sz w:val="22"/>
          <w:szCs w:val="22"/>
          <w:lang w:val="en-US"/>
        </w:rPr>
        <w:t xml:space="preserve">(“Completion Date”) with the option to extend for a further </w:t>
      </w:r>
      <w:r w:rsidR="00534332">
        <w:rPr>
          <w:rFonts w:cstheme="minorHAnsi"/>
          <w:sz w:val="22"/>
          <w:szCs w:val="22"/>
          <w:highlight w:val="yellow"/>
          <w:lang w:val="en-US"/>
        </w:rPr>
        <w:t>E</w:t>
      </w:r>
      <w:r w:rsidRPr="00FF2219">
        <w:rPr>
          <w:rFonts w:cstheme="minorHAnsi"/>
          <w:sz w:val="22"/>
          <w:szCs w:val="22"/>
          <w:highlight w:val="yellow"/>
          <w:lang w:val="en-US"/>
        </w:rPr>
        <w:t xml:space="preserve">xtension </w:t>
      </w:r>
      <w:r w:rsidR="00534332">
        <w:rPr>
          <w:rFonts w:cstheme="minorHAnsi"/>
          <w:sz w:val="22"/>
          <w:szCs w:val="22"/>
          <w:highlight w:val="yellow"/>
          <w:lang w:val="en-US"/>
        </w:rPr>
        <w:t>P</w:t>
      </w:r>
      <w:r w:rsidRPr="00FF2219">
        <w:rPr>
          <w:rFonts w:cstheme="minorHAnsi"/>
          <w:sz w:val="22"/>
          <w:szCs w:val="22"/>
          <w:highlight w:val="yellow"/>
          <w:lang w:val="en-US"/>
        </w:rPr>
        <w:t>eriod</w:t>
      </w:r>
      <w:r w:rsidRPr="00FF2219">
        <w:rPr>
          <w:rFonts w:cstheme="minorHAnsi"/>
          <w:sz w:val="22"/>
          <w:szCs w:val="22"/>
          <w:lang w:val="en-US"/>
        </w:rPr>
        <w:t xml:space="preserve"> (“Extension Date”).</w:t>
      </w:r>
    </w:p>
    <w:p w:rsidRPr="00FF2219" w:rsidR="00FF2219" w:rsidP="00FF2219" w:rsidRDefault="00FF2219" w14:paraId="04CFA482" w14:textId="77777777">
      <w:pPr>
        <w:pStyle w:val="ListParagraph"/>
        <w:rPr>
          <w:rFonts w:cstheme="minorHAnsi"/>
          <w:sz w:val="22"/>
          <w:szCs w:val="22"/>
          <w:lang w:val="en-US"/>
        </w:rPr>
      </w:pPr>
    </w:p>
    <w:p w:rsidR="008B1345" w:rsidRDefault="00285E29" w14:paraId="3132A376" w14:textId="496C80C5">
      <w:pPr>
        <w:pStyle w:val="ListParagraph"/>
        <w:numPr>
          <w:ilvl w:val="0"/>
          <w:numId w:val="8"/>
        </w:numPr>
        <w:rPr>
          <w:rFonts w:cstheme="minorHAnsi"/>
          <w:sz w:val="22"/>
          <w:szCs w:val="22"/>
          <w:lang w:val="en-US"/>
        </w:rPr>
      </w:pPr>
      <w:r w:rsidRPr="009A6843">
        <w:rPr>
          <w:rFonts w:cstheme="minorHAnsi"/>
          <w:sz w:val="22"/>
          <w:szCs w:val="22"/>
          <w:lang w:val="en-US"/>
        </w:rPr>
        <w:t>The Contractor shall be deemed to have notice of all provisions of the Contract.</w:t>
      </w:r>
    </w:p>
    <w:p w:rsidRPr="009A6843" w:rsidR="009A6843" w:rsidP="009A6843" w:rsidRDefault="009A6843" w14:paraId="33A090ED" w14:textId="77777777">
      <w:pPr>
        <w:pStyle w:val="ListParagraph"/>
        <w:ind w:left="0"/>
        <w:rPr>
          <w:rFonts w:cstheme="minorHAnsi"/>
          <w:sz w:val="22"/>
          <w:szCs w:val="22"/>
          <w:lang w:val="en-US"/>
        </w:rPr>
      </w:pPr>
    </w:p>
    <w:p w:rsidR="008B1345" w:rsidRDefault="00285E29" w14:paraId="1C5A8202" w14:textId="2C5D23DB">
      <w:pPr>
        <w:pStyle w:val="ListParagraph"/>
        <w:numPr>
          <w:ilvl w:val="0"/>
          <w:numId w:val="8"/>
        </w:numPr>
        <w:rPr>
          <w:rFonts w:cstheme="minorHAnsi"/>
          <w:sz w:val="22"/>
          <w:szCs w:val="22"/>
          <w:lang w:val="en-US"/>
        </w:rPr>
      </w:pPr>
      <w:r w:rsidRPr="009A6843">
        <w:rPr>
          <w:rFonts w:cstheme="minorHAnsi"/>
          <w:sz w:val="22"/>
          <w:szCs w:val="22"/>
          <w:lang w:val="en-US"/>
        </w:rPr>
        <w:t>The Contractor shall observe, perform and comply with all the provisions of the Contract.</w:t>
      </w:r>
    </w:p>
    <w:p w:rsidRPr="009A6843" w:rsidR="009A6843" w:rsidP="009A6843" w:rsidRDefault="009A6843" w14:paraId="3D652EEA" w14:textId="77777777">
      <w:pPr>
        <w:pStyle w:val="ListParagraph"/>
        <w:ind w:left="0"/>
        <w:rPr>
          <w:rFonts w:cstheme="minorHAnsi"/>
          <w:sz w:val="22"/>
          <w:szCs w:val="22"/>
          <w:lang w:val="en-US"/>
        </w:rPr>
      </w:pPr>
    </w:p>
    <w:p w:rsidR="008B1345" w:rsidRDefault="00285E29" w14:paraId="37C83AAC" w14:textId="226DD9B9">
      <w:pPr>
        <w:pStyle w:val="ListParagraph"/>
        <w:numPr>
          <w:ilvl w:val="0"/>
          <w:numId w:val="8"/>
        </w:numPr>
        <w:rPr>
          <w:rFonts w:cstheme="minorHAnsi"/>
          <w:sz w:val="22"/>
          <w:szCs w:val="22"/>
          <w:lang w:val="en-US"/>
        </w:rPr>
      </w:pPr>
      <w:r w:rsidRPr="009A6843">
        <w:rPr>
          <w:rFonts w:cstheme="minorHAnsi"/>
          <w:sz w:val="22"/>
          <w:szCs w:val="22"/>
          <w:lang w:val="en-US"/>
        </w:rPr>
        <w:t>The Employer shall give instructions in relation to the Works (including instructions to vary). Decisions of the Contract Administrator shall be</w:t>
      </w:r>
      <w:r w:rsidR="00FF2219">
        <w:rPr>
          <w:rFonts w:cstheme="minorHAnsi"/>
          <w:sz w:val="22"/>
          <w:szCs w:val="22"/>
          <w:lang w:val="en-US"/>
        </w:rPr>
        <w:t xml:space="preserve"> </w:t>
      </w:r>
      <w:r w:rsidRPr="009A6843">
        <w:rPr>
          <w:rFonts w:cstheme="minorHAnsi"/>
          <w:sz w:val="22"/>
          <w:szCs w:val="22"/>
          <w:lang w:val="en-US"/>
        </w:rPr>
        <w:t>binding on the Contractor unless and until revised by agreement between the Parties or by adjudication, arbitration or other dispute resolution in accordance with the Contract.</w:t>
      </w:r>
    </w:p>
    <w:p w:rsidRPr="00A25AA7" w:rsidR="006876D1" w:rsidRDefault="00285E29" w14:paraId="33351CC4" w14:textId="6B690209">
      <w:pPr>
        <w:pStyle w:val="Heading1"/>
        <w:numPr>
          <w:ilvl w:val="0"/>
          <w:numId w:val="3"/>
        </w:numPr>
        <w:spacing w:before="320" w:line="360" w:lineRule="auto"/>
        <w:contextualSpacing w:val="0"/>
        <w:rPr>
          <w:rFonts w:asciiTheme="majorHAnsi" w:hAnsiTheme="majorHAnsi"/>
          <w:b w:val="0"/>
          <w:bCs w:val="0"/>
          <w:color w:val="1F4E79" w:themeColor="accent5" w:themeShade="80"/>
          <w:sz w:val="32"/>
          <w:szCs w:val="32"/>
        </w:rPr>
      </w:pPr>
      <w:bookmarkStart w:name="_Toc241760281" w:id="4"/>
      <w:r w:rsidRPr="00A25AA7">
        <w:rPr>
          <w:rFonts w:asciiTheme="majorHAnsi" w:hAnsiTheme="majorHAnsi"/>
          <w:b w:val="0"/>
          <w:bCs w:val="0"/>
          <w:color w:val="1F4E79" w:themeColor="accent5" w:themeShade="80"/>
          <w:sz w:val="32"/>
          <w:szCs w:val="32"/>
        </w:rPr>
        <w:t>Contract</w:t>
      </w:r>
      <w:r>
        <w:rPr>
          <w:rFonts w:asciiTheme="majorHAnsi" w:hAnsiTheme="majorHAnsi"/>
          <w:b w:val="0"/>
          <w:bCs w:val="0"/>
          <w:color w:val="1F4E79" w:themeColor="accent5" w:themeShade="80"/>
          <w:sz w:val="32"/>
          <w:szCs w:val="32"/>
        </w:rPr>
        <w:t xml:space="preserve"> Pricing</w:t>
      </w:r>
      <w:bookmarkEnd w:id="4"/>
    </w:p>
    <w:p w:rsidRPr="0095792A" w:rsidR="00BA4A2C" w:rsidRDefault="00285E29" w14:paraId="024ED83D" w14:textId="55E59530">
      <w:pPr>
        <w:pStyle w:val="ListParagraph"/>
        <w:numPr>
          <w:ilvl w:val="0"/>
          <w:numId w:val="15"/>
        </w:numPr>
        <w:rPr>
          <w:rFonts w:cstheme="minorHAnsi"/>
          <w:sz w:val="22"/>
          <w:szCs w:val="22"/>
          <w:lang w:val="en-US"/>
        </w:rPr>
      </w:pPr>
      <w:r w:rsidRPr="0095792A">
        <w:rPr>
          <w:rFonts w:cstheme="minorHAnsi"/>
          <w:sz w:val="22"/>
          <w:szCs w:val="22"/>
          <w:lang w:val="en-US"/>
        </w:rPr>
        <w:t xml:space="preserve">The </w:t>
      </w:r>
      <w:r w:rsidR="002930ED">
        <w:rPr>
          <w:rFonts w:cstheme="minorHAnsi"/>
          <w:sz w:val="22"/>
          <w:szCs w:val="22"/>
          <w:lang w:val="en-US"/>
        </w:rPr>
        <w:t>Contractor</w:t>
      </w:r>
      <w:r w:rsidRPr="0095792A">
        <w:rPr>
          <w:rFonts w:cstheme="minorHAnsi"/>
          <w:sz w:val="22"/>
          <w:szCs w:val="22"/>
          <w:lang w:val="en-US"/>
        </w:rPr>
        <w:t xml:space="preserve"> shall not use a rate over and above the relevant rate or rates in the Pric</w:t>
      </w:r>
      <w:r w:rsidRPr="0095792A" w:rsidR="006876D1">
        <w:rPr>
          <w:rFonts w:cstheme="minorHAnsi"/>
          <w:sz w:val="22"/>
          <w:szCs w:val="22"/>
          <w:lang w:val="en-US"/>
        </w:rPr>
        <w:t>ing</w:t>
      </w:r>
      <w:r w:rsidRPr="0095792A">
        <w:rPr>
          <w:rFonts w:cstheme="minorHAnsi"/>
          <w:sz w:val="22"/>
          <w:szCs w:val="22"/>
          <w:lang w:val="en-US"/>
        </w:rPr>
        <w:t xml:space="preserve"> Schedule. </w:t>
      </w:r>
    </w:p>
    <w:p w:rsidRPr="0095792A" w:rsidR="00BA4A2C" w:rsidP="00BA4A2C" w:rsidRDefault="00BA4A2C" w14:paraId="5DA5CEA8" w14:textId="77777777">
      <w:pPr>
        <w:pStyle w:val="ListParagraph"/>
        <w:ind w:left="0"/>
        <w:rPr>
          <w:rFonts w:cstheme="minorHAnsi"/>
          <w:sz w:val="22"/>
          <w:szCs w:val="22"/>
          <w:lang w:val="en-US"/>
        </w:rPr>
      </w:pPr>
    </w:p>
    <w:p w:rsidRPr="0095792A" w:rsidR="00BA4A2C" w:rsidRDefault="00285E29" w14:paraId="770DD7AA" w14:textId="1A7B1F98">
      <w:pPr>
        <w:pStyle w:val="ListParagraph"/>
        <w:numPr>
          <w:ilvl w:val="0"/>
          <w:numId w:val="15"/>
        </w:numPr>
        <w:rPr>
          <w:rFonts w:cstheme="minorHAnsi"/>
          <w:sz w:val="22"/>
          <w:szCs w:val="22"/>
          <w:lang w:val="en-US"/>
        </w:rPr>
      </w:pPr>
      <w:bookmarkStart w:name="_Ref236233275" w:id="5"/>
      <w:r w:rsidRPr="0095792A">
        <w:rPr>
          <w:rFonts w:cstheme="minorHAnsi"/>
          <w:sz w:val="22"/>
          <w:szCs w:val="22"/>
          <w:lang w:val="en-US"/>
        </w:rPr>
        <w:t xml:space="preserve">Prices submitted in </w:t>
      </w:r>
      <w:r w:rsidRPr="0095792A" w:rsidR="00BA4A2C">
        <w:rPr>
          <w:rFonts w:cstheme="minorHAnsi"/>
          <w:sz w:val="22"/>
          <w:szCs w:val="22"/>
          <w:lang w:val="en-US"/>
        </w:rPr>
        <w:t xml:space="preserve">the </w:t>
      </w:r>
      <w:r w:rsidRPr="0095792A" w:rsidR="0095792A">
        <w:rPr>
          <w:rFonts w:cstheme="minorHAnsi"/>
          <w:sz w:val="22"/>
          <w:szCs w:val="22"/>
          <w:lang w:val="en-US"/>
        </w:rPr>
        <w:t>Pricing</w:t>
      </w:r>
      <w:r w:rsidRPr="0095792A">
        <w:rPr>
          <w:rFonts w:cstheme="minorHAnsi"/>
          <w:sz w:val="22"/>
          <w:szCs w:val="22"/>
          <w:lang w:val="en-US"/>
        </w:rPr>
        <w:t xml:space="preserve"> Schedule are to be fixed for the first twelve months of the </w:t>
      </w:r>
      <w:r w:rsidRPr="0095792A" w:rsidR="006876D1">
        <w:rPr>
          <w:rFonts w:cstheme="minorHAnsi"/>
          <w:sz w:val="22"/>
          <w:szCs w:val="22"/>
          <w:lang w:val="en-US"/>
        </w:rPr>
        <w:t>contract</w:t>
      </w:r>
      <w:r w:rsidRPr="0095792A">
        <w:rPr>
          <w:rFonts w:cstheme="minorHAnsi"/>
          <w:sz w:val="22"/>
          <w:szCs w:val="22"/>
          <w:lang w:val="en-US"/>
        </w:rPr>
        <w:t>. Subsequent price increases will then be agreed in advance on an annual basis. Any increases shall not exceed the latest published monthly percentage change in the Consumer Prices Index (CPI) at the time of the annual price increase review.</w:t>
      </w:r>
      <w:bookmarkEnd w:id="5"/>
      <w:r w:rsidRPr="0095792A">
        <w:rPr>
          <w:rFonts w:cstheme="minorHAnsi"/>
          <w:sz w:val="22"/>
          <w:szCs w:val="22"/>
          <w:lang w:val="en-US"/>
        </w:rPr>
        <w:t>  </w:t>
      </w:r>
      <w:r w:rsidRPr="0095792A" w:rsidR="0095792A">
        <w:rPr>
          <w:rFonts w:cstheme="minorHAnsi"/>
          <w:sz w:val="22"/>
          <w:szCs w:val="22"/>
          <w:lang w:val="en-US"/>
        </w:rPr>
        <w:t xml:space="preserve">In no other circumstance are contractors entitled to increase their pricing.  </w:t>
      </w:r>
    </w:p>
    <w:p w:rsidRPr="00A25AA7" w:rsidR="008B1345" w:rsidRDefault="00285E29" w14:paraId="19C08221" w14:textId="6A1CBD46">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Ref236302670" w:id="6"/>
      <w:bookmarkStart w:name="_Ref236302672" w:id="7"/>
      <w:bookmarkStart w:name="_Toc241760282" w:id="8"/>
      <w:r w:rsidRPr="00A25AA7">
        <w:rPr>
          <w:rFonts w:asciiTheme="majorHAnsi" w:hAnsiTheme="majorHAnsi"/>
          <w:b w:val="0"/>
          <w:bCs w:val="0"/>
          <w:color w:val="1F4E79" w:themeColor="accent5" w:themeShade="80"/>
          <w:sz w:val="32"/>
          <w:szCs w:val="32"/>
        </w:rPr>
        <w:t>Contractor to Indemnify Employer</w:t>
      </w:r>
      <w:bookmarkEnd w:id="6"/>
      <w:bookmarkEnd w:id="7"/>
      <w:bookmarkEnd w:id="8"/>
    </w:p>
    <w:p w:rsidR="0095792A" w:rsidRDefault="00285E29" w14:paraId="0DDA5A26" w14:textId="77777777">
      <w:pPr>
        <w:pStyle w:val="ListParagraph"/>
        <w:numPr>
          <w:ilvl w:val="0"/>
          <w:numId w:val="9"/>
        </w:numPr>
        <w:rPr>
          <w:rFonts w:cstheme="minorHAnsi"/>
          <w:sz w:val="22"/>
          <w:szCs w:val="22"/>
          <w:lang w:val="en-US"/>
        </w:rPr>
      </w:pPr>
      <w:r w:rsidRPr="009A6843">
        <w:rPr>
          <w:rFonts w:cstheme="minorHAnsi"/>
          <w:sz w:val="22"/>
          <w:szCs w:val="22"/>
          <w:lang w:val="en-US"/>
        </w:rPr>
        <w:t xml:space="preserve">The Contractor shall at all times indemnify, keep indemnified and hold harmless the Employer against all liabilities, claims, losses, costs, damages, expenses and proceedings of whatever nature which may arise under or in connection with the Contract out of or in consequence of: </w:t>
      </w:r>
    </w:p>
    <w:p w:rsidR="0095792A" w:rsidP="0095792A" w:rsidRDefault="0095792A" w14:paraId="66D50042" w14:textId="77777777">
      <w:pPr>
        <w:pStyle w:val="ListParagraph"/>
        <w:ind w:left="0"/>
        <w:rPr>
          <w:rFonts w:cstheme="minorHAnsi"/>
          <w:sz w:val="22"/>
          <w:szCs w:val="22"/>
          <w:lang w:val="en-US"/>
        </w:rPr>
      </w:pPr>
    </w:p>
    <w:p w:rsidR="0095792A" w:rsidRDefault="00285E29" w14:paraId="79C52024" w14:textId="77777777">
      <w:pPr>
        <w:pStyle w:val="ListParagraph"/>
        <w:numPr>
          <w:ilvl w:val="1"/>
          <w:numId w:val="9"/>
        </w:numPr>
        <w:rPr>
          <w:rFonts w:cstheme="minorHAnsi"/>
          <w:sz w:val="22"/>
          <w:szCs w:val="22"/>
          <w:lang w:val="en-US"/>
        </w:rPr>
      </w:pPr>
      <w:r w:rsidRPr="009A6843">
        <w:rPr>
          <w:rFonts w:cstheme="minorHAnsi"/>
          <w:sz w:val="22"/>
          <w:szCs w:val="22"/>
          <w:lang w:val="en-US"/>
        </w:rPr>
        <w:t xml:space="preserve">the execution, completion, maintenance and/or defective performance of the Works; </w:t>
      </w:r>
    </w:p>
    <w:p w:rsidR="0095792A" w:rsidP="0095792A" w:rsidRDefault="0095792A" w14:paraId="2CA0F591" w14:textId="77777777">
      <w:pPr>
        <w:pStyle w:val="ListParagraph"/>
        <w:ind w:left="1080"/>
        <w:rPr>
          <w:rFonts w:cstheme="minorHAnsi"/>
          <w:sz w:val="22"/>
          <w:szCs w:val="22"/>
          <w:lang w:val="en-US"/>
        </w:rPr>
      </w:pPr>
    </w:p>
    <w:p w:rsidR="0095792A" w:rsidRDefault="00285E29" w14:paraId="4E0B1464" w14:textId="77777777">
      <w:pPr>
        <w:pStyle w:val="ListParagraph"/>
        <w:numPr>
          <w:ilvl w:val="1"/>
          <w:numId w:val="9"/>
        </w:numPr>
        <w:rPr>
          <w:rFonts w:cstheme="minorHAnsi"/>
          <w:sz w:val="22"/>
          <w:szCs w:val="22"/>
          <w:lang w:val="en-US"/>
        </w:rPr>
      </w:pPr>
      <w:r w:rsidRPr="009A6843">
        <w:rPr>
          <w:rFonts w:cstheme="minorHAnsi"/>
          <w:sz w:val="22"/>
          <w:szCs w:val="22"/>
          <w:lang w:val="en-US"/>
        </w:rPr>
        <w:t xml:space="preserve">any act or omission of the Contractor, its sub-contractors or their respective employees, agents or consultants; </w:t>
      </w:r>
    </w:p>
    <w:p w:rsidRPr="0095792A" w:rsidR="0095792A" w:rsidP="0095792A" w:rsidRDefault="0095792A" w14:paraId="1A1A0F15" w14:textId="77777777">
      <w:pPr>
        <w:pStyle w:val="ListParagraph"/>
        <w:rPr>
          <w:rFonts w:cstheme="minorHAnsi"/>
          <w:sz w:val="22"/>
          <w:szCs w:val="22"/>
          <w:lang w:val="en-US"/>
        </w:rPr>
      </w:pPr>
    </w:p>
    <w:p w:rsidR="0095792A" w:rsidRDefault="00285E29" w14:paraId="54D7E9B3" w14:textId="77777777">
      <w:pPr>
        <w:pStyle w:val="ListParagraph"/>
        <w:numPr>
          <w:ilvl w:val="1"/>
          <w:numId w:val="9"/>
        </w:numPr>
        <w:rPr>
          <w:rFonts w:cstheme="minorHAnsi"/>
          <w:sz w:val="22"/>
          <w:szCs w:val="22"/>
          <w:lang w:val="en-US"/>
        </w:rPr>
      </w:pPr>
      <w:r w:rsidRPr="009A6843">
        <w:rPr>
          <w:rFonts w:cstheme="minorHAnsi"/>
          <w:sz w:val="22"/>
          <w:szCs w:val="22"/>
          <w:lang w:val="en-US"/>
        </w:rPr>
        <w:t xml:space="preserve">any infringement of any intellectual property right; </w:t>
      </w:r>
    </w:p>
    <w:p w:rsidRPr="0095792A" w:rsidR="0095792A" w:rsidP="0095792A" w:rsidRDefault="0095792A" w14:paraId="7A2D565C" w14:textId="77777777">
      <w:pPr>
        <w:pStyle w:val="ListParagraph"/>
        <w:rPr>
          <w:rFonts w:cstheme="minorHAnsi"/>
          <w:sz w:val="22"/>
          <w:szCs w:val="22"/>
          <w:lang w:val="en-US"/>
        </w:rPr>
      </w:pPr>
    </w:p>
    <w:p w:rsidR="0095792A" w:rsidRDefault="00285E29" w14:paraId="0144E425" w14:textId="77777777">
      <w:pPr>
        <w:pStyle w:val="ListParagraph"/>
        <w:numPr>
          <w:ilvl w:val="1"/>
          <w:numId w:val="9"/>
        </w:numPr>
        <w:rPr>
          <w:rFonts w:cstheme="minorHAnsi"/>
          <w:sz w:val="22"/>
          <w:szCs w:val="22"/>
          <w:lang w:val="en-US"/>
        </w:rPr>
      </w:pPr>
      <w:r w:rsidRPr="009A6843">
        <w:rPr>
          <w:rFonts w:cstheme="minorHAnsi"/>
          <w:sz w:val="22"/>
          <w:szCs w:val="22"/>
          <w:lang w:val="en-US"/>
        </w:rPr>
        <w:t xml:space="preserve">any Data Loss Event or breach of Data Protection Legislation by the Contractor or its sub-processors; </w:t>
      </w:r>
    </w:p>
    <w:p w:rsidRPr="0095792A" w:rsidR="0095792A" w:rsidP="0095792A" w:rsidRDefault="0095792A" w14:paraId="4AF121AD" w14:textId="77777777">
      <w:pPr>
        <w:pStyle w:val="ListParagraph"/>
        <w:rPr>
          <w:rFonts w:cstheme="minorHAnsi"/>
          <w:sz w:val="22"/>
          <w:szCs w:val="22"/>
          <w:lang w:val="en-US"/>
        </w:rPr>
      </w:pPr>
    </w:p>
    <w:p w:rsidR="0095792A" w:rsidRDefault="00285E29" w14:paraId="53E723BF" w14:textId="77777777">
      <w:pPr>
        <w:pStyle w:val="ListParagraph"/>
        <w:numPr>
          <w:ilvl w:val="1"/>
          <w:numId w:val="9"/>
        </w:numPr>
        <w:rPr>
          <w:rFonts w:cstheme="minorHAnsi"/>
          <w:sz w:val="22"/>
          <w:szCs w:val="22"/>
          <w:lang w:val="en-US"/>
        </w:rPr>
      </w:pPr>
      <w:r w:rsidRPr="009A6843">
        <w:rPr>
          <w:rFonts w:cstheme="minorHAnsi"/>
          <w:sz w:val="22"/>
          <w:szCs w:val="22"/>
          <w:lang w:val="en-US"/>
        </w:rPr>
        <w:t xml:space="preserve">any breach of applicable anti-bribery, anti-corruption or anti-modern slavery legislation; and </w:t>
      </w:r>
    </w:p>
    <w:p w:rsidRPr="0095792A" w:rsidR="0095792A" w:rsidP="0095792A" w:rsidRDefault="0095792A" w14:paraId="65532F79" w14:textId="77777777">
      <w:pPr>
        <w:pStyle w:val="ListParagraph"/>
        <w:rPr>
          <w:rFonts w:cstheme="minorHAnsi"/>
          <w:sz w:val="22"/>
          <w:szCs w:val="22"/>
          <w:lang w:val="en-US"/>
        </w:rPr>
      </w:pPr>
    </w:p>
    <w:p w:rsidR="0095792A" w:rsidRDefault="00285E29" w14:paraId="0C6BE53D" w14:textId="77777777">
      <w:pPr>
        <w:pStyle w:val="ListParagraph"/>
        <w:numPr>
          <w:ilvl w:val="1"/>
          <w:numId w:val="9"/>
        </w:numPr>
        <w:rPr>
          <w:rFonts w:cstheme="minorHAnsi"/>
          <w:sz w:val="22"/>
          <w:szCs w:val="22"/>
          <w:lang w:val="en-US"/>
        </w:rPr>
      </w:pPr>
      <w:r w:rsidRPr="009A6843">
        <w:rPr>
          <w:rFonts w:cstheme="minorHAnsi"/>
          <w:sz w:val="22"/>
          <w:szCs w:val="22"/>
          <w:lang w:val="en-US"/>
        </w:rPr>
        <w:t xml:space="preserve">any claim by any third party arising out of the carrying out of the Works. </w:t>
      </w:r>
    </w:p>
    <w:p w:rsidRPr="0095792A" w:rsidR="0095792A" w:rsidP="0095792A" w:rsidRDefault="0095792A" w14:paraId="22461C7E" w14:textId="77777777">
      <w:pPr>
        <w:pStyle w:val="ListParagraph"/>
        <w:rPr>
          <w:rFonts w:cstheme="minorHAnsi"/>
          <w:sz w:val="22"/>
          <w:szCs w:val="22"/>
          <w:lang w:val="en-US"/>
        </w:rPr>
      </w:pPr>
    </w:p>
    <w:p w:rsidR="008B1345" w:rsidRDefault="00285E29" w14:paraId="64C10E6D" w14:textId="2ED715CB">
      <w:pPr>
        <w:pStyle w:val="ListParagraph"/>
        <w:numPr>
          <w:ilvl w:val="0"/>
          <w:numId w:val="9"/>
        </w:numPr>
        <w:rPr>
          <w:rFonts w:cstheme="minorHAnsi"/>
          <w:sz w:val="22"/>
          <w:szCs w:val="22"/>
          <w:lang w:val="en-US"/>
        </w:rPr>
      </w:pPr>
      <w:r w:rsidRPr="009A6843">
        <w:rPr>
          <w:rFonts w:cstheme="minorHAnsi"/>
          <w:sz w:val="22"/>
          <w:szCs w:val="22"/>
          <w:lang w:val="en-US"/>
        </w:rPr>
        <w:t>This indemnity shall include liability for bodily injury, death, damage to property or other loss and all costs and expenses (including legal costs on a full indemnity basis) incurred by the Employer. The Employer's liability under this clause shall be to the extent that the Employer's own negligence or wilful default has not contributed to the relevant claim.</w:t>
      </w:r>
    </w:p>
    <w:p w:rsidRPr="009A6843" w:rsidR="009A6843" w:rsidP="009A6843" w:rsidRDefault="009A6843" w14:paraId="69998F5D" w14:textId="77777777">
      <w:pPr>
        <w:pStyle w:val="ListParagraph"/>
        <w:ind w:left="0"/>
        <w:rPr>
          <w:rFonts w:cstheme="minorHAnsi"/>
          <w:sz w:val="22"/>
          <w:szCs w:val="22"/>
          <w:lang w:val="en-US"/>
        </w:rPr>
      </w:pPr>
    </w:p>
    <w:p w:rsidR="008B1345" w:rsidRDefault="00285E29" w14:paraId="62E899D3" w14:textId="1E5CFD92">
      <w:pPr>
        <w:pStyle w:val="ListParagraph"/>
        <w:numPr>
          <w:ilvl w:val="0"/>
          <w:numId w:val="9"/>
        </w:numPr>
        <w:rPr>
          <w:rFonts w:cstheme="minorHAnsi"/>
          <w:sz w:val="22"/>
          <w:szCs w:val="22"/>
          <w:lang w:val="en-US"/>
        </w:rPr>
      </w:pPr>
      <w:r w:rsidRPr="009A6843">
        <w:rPr>
          <w:rFonts w:cstheme="minorHAnsi"/>
          <w:sz w:val="22"/>
          <w:szCs w:val="22"/>
          <w:lang w:val="en-US"/>
        </w:rPr>
        <w:t>Provided that the Contractor shall not be bound to indemnify the Employer to the extent that the death, injury, damage or loss in question was directly caused by the gross negligence or wilful default of the Employer, its servants or agents.</w:t>
      </w:r>
    </w:p>
    <w:p w:rsidRPr="009A6843" w:rsidR="009A6843" w:rsidP="009A6843" w:rsidRDefault="009A6843" w14:paraId="09CDA2D7" w14:textId="77777777">
      <w:pPr>
        <w:pStyle w:val="ListParagraph"/>
        <w:ind w:left="0"/>
        <w:rPr>
          <w:rFonts w:cstheme="minorHAnsi"/>
          <w:sz w:val="22"/>
          <w:szCs w:val="22"/>
          <w:lang w:val="en-US"/>
        </w:rPr>
      </w:pPr>
    </w:p>
    <w:p w:rsidR="008B1345" w:rsidRDefault="00285E29" w14:paraId="21891473" w14:textId="1BF1D311">
      <w:pPr>
        <w:pStyle w:val="ListParagraph"/>
        <w:numPr>
          <w:ilvl w:val="0"/>
          <w:numId w:val="9"/>
        </w:numPr>
        <w:rPr>
          <w:rFonts w:cstheme="minorHAnsi"/>
          <w:sz w:val="22"/>
          <w:szCs w:val="22"/>
          <w:lang w:val="en-US"/>
        </w:rPr>
      </w:pPr>
      <w:r w:rsidRPr="009A6843">
        <w:rPr>
          <w:rFonts w:cstheme="minorHAnsi"/>
          <w:sz w:val="22"/>
          <w:szCs w:val="22"/>
          <w:lang w:val="en-US"/>
        </w:rPr>
        <w:t>The Contractor shall effect and maintain such insurances as are necessary to cover the liability of the Contractor in respect of personal injuries or death or injury or loss of or damage to property real or personal arising out of or in the course of or by the carrying out of Works.</w:t>
      </w:r>
    </w:p>
    <w:p w:rsidRPr="009A6843" w:rsidR="009A6843" w:rsidP="009A6843" w:rsidRDefault="009A6843" w14:paraId="0CA3980B" w14:textId="77777777">
      <w:pPr>
        <w:pStyle w:val="ListParagraph"/>
        <w:ind w:left="0"/>
        <w:rPr>
          <w:rFonts w:cstheme="minorHAnsi"/>
          <w:sz w:val="22"/>
          <w:szCs w:val="22"/>
          <w:lang w:val="en-US"/>
        </w:rPr>
      </w:pPr>
    </w:p>
    <w:p w:rsidR="007C7709" w:rsidRDefault="00285E29" w14:paraId="6831BAD7" w14:textId="77777777">
      <w:pPr>
        <w:pStyle w:val="ListParagraph"/>
        <w:numPr>
          <w:ilvl w:val="0"/>
          <w:numId w:val="9"/>
        </w:numPr>
        <w:rPr>
          <w:rFonts w:cstheme="minorHAnsi"/>
          <w:sz w:val="22"/>
          <w:szCs w:val="22"/>
          <w:lang w:val="en-US"/>
        </w:rPr>
      </w:pPr>
      <w:r w:rsidRPr="009A6843">
        <w:rPr>
          <w:rFonts w:cstheme="minorHAnsi"/>
          <w:sz w:val="22"/>
          <w:szCs w:val="22"/>
          <w:lang w:val="en-US"/>
        </w:rPr>
        <w:t xml:space="preserve">Such insurance shall be effected with reputable insurers approved by the Employer and in terms acceptable to the Employer. The minimum limits of indemnity shall be: </w:t>
      </w:r>
    </w:p>
    <w:p w:rsidRPr="007C7709" w:rsidR="007C7709" w:rsidP="007C7709" w:rsidRDefault="007C7709" w14:paraId="56D9C669" w14:textId="77777777">
      <w:pPr>
        <w:pStyle w:val="ListParagraph"/>
        <w:rPr>
          <w:rFonts w:cstheme="minorHAnsi"/>
          <w:sz w:val="22"/>
          <w:szCs w:val="22"/>
          <w:lang w:val="en-US"/>
        </w:rPr>
      </w:pPr>
    </w:p>
    <w:p w:rsidR="007C7709" w:rsidP="3F3A1959" w:rsidRDefault="0095792A" w14:paraId="45AED72D" w14:textId="5C5A39FF">
      <w:pPr>
        <w:pStyle w:val="ListParagraph"/>
        <w:numPr>
          <w:ilvl w:val="1"/>
          <w:numId w:val="9"/>
        </w:numPr>
        <w:rPr>
          <w:rFonts w:cs="Calibri" w:cstheme="minorAscii"/>
          <w:sz w:val="22"/>
          <w:szCs w:val="22"/>
          <w:lang w:val="en-US"/>
        </w:rPr>
      </w:pPr>
      <w:r w:rsidRPr="3F3A1959" w:rsidR="0095792A">
        <w:rPr>
          <w:rFonts w:cs="Calibri" w:cstheme="minorAscii"/>
          <w:sz w:val="22"/>
          <w:szCs w:val="22"/>
          <w:lang w:val="en-US"/>
        </w:rPr>
        <w:t>p</w:t>
      </w:r>
      <w:r w:rsidRPr="3F3A1959" w:rsidR="00285E29">
        <w:rPr>
          <w:rFonts w:cs="Calibri" w:cstheme="minorAscii"/>
          <w:sz w:val="22"/>
          <w:szCs w:val="22"/>
          <w:lang w:val="en-US"/>
        </w:rPr>
        <w:t xml:space="preserve">ublic liability – not less than </w:t>
      </w:r>
      <w:r w:rsidRPr="3F3A1959" w:rsidR="00285E29">
        <w:rPr>
          <w:rFonts w:cs="Calibri" w:cstheme="minorAscii"/>
          <w:sz w:val="22"/>
          <w:szCs w:val="22"/>
          <w:highlight w:val="yellow"/>
          <w:lang w:val="en-US"/>
        </w:rPr>
        <w:t>£</w:t>
      </w:r>
      <w:r w:rsidRPr="3F3A1959" w:rsidR="7DC10E9D">
        <w:rPr>
          <w:rFonts w:cs="Calibri" w:cstheme="minorAscii"/>
          <w:sz w:val="22"/>
          <w:szCs w:val="22"/>
          <w:highlight w:val="yellow"/>
          <w:lang w:val="en-US"/>
        </w:rPr>
        <w:t>5</w:t>
      </w:r>
      <w:r w:rsidRPr="3F3A1959" w:rsidR="00285E29">
        <w:rPr>
          <w:rFonts w:cs="Calibri" w:cstheme="minorAscii"/>
          <w:sz w:val="22"/>
          <w:szCs w:val="22"/>
          <w:highlight w:val="yellow"/>
          <w:lang w:val="en-US"/>
        </w:rPr>
        <w:t>,000,000</w:t>
      </w:r>
      <w:r w:rsidRPr="3F3A1959" w:rsidR="00285E29">
        <w:rPr>
          <w:rFonts w:cs="Calibri" w:cstheme="minorAscii"/>
          <w:sz w:val="22"/>
          <w:szCs w:val="22"/>
          <w:lang w:val="en-US"/>
        </w:rPr>
        <w:t xml:space="preserve"> per occurrence and unlimited as to the number of occurrences; </w:t>
      </w:r>
    </w:p>
    <w:p w:rsidR="0095792A" w:rsidP="0095792A" w:rsidRDefault="0095792A" w14:paraId="4C5A0830" w14:textId="77777777">
      <w:pPr>
        <w:pStyle w:val="ListParagraph"/>
        <w:ind w:left="1080"/>
        <w:rPr>
          <w:rFonts w:cstheme="minorHAnsi"/>
          <w:sz w:val="22"/>
          <w:szCs w:val="22"/>
          <w:lang w:val="en-US"/>
        </w:rPr>
      </w:pPr>
    </w:p>
    <w:p w:rsidR="0095792A" w:rsidP="3F3A1959" w:rsidRDefault="00285E29" w14:paraId="510C784F" w14:textId="46487056">
      <w:pPr>
        <w:pStyle w:val="ListParagraph"/>
        <w:numPr>
          <w:ilvl w:val="1"/>
          <w:numId w:val="9"/>
        </w:numPr>
        <w:rPr>
          <w:rFonts w:cs="Calibri" w:cstheme="minorAscii"/>
          <w:sz w:val="22"/>
          <w:szCs w:val="22"/>
          <w:lang w:val="en-US"/>
        </w:rPr>
      </w:pPr>
      <w:r w:rsidRPr="3F3A1959" w:rsidR="00285E29">
        <w:rPr>
          <w:rFonts w:cs="Calibri" w:cstheme="minorAscii"/>
          <w:sz w:val="22"/>
          <w:szCs w:val="22"/>
          <w:lang w:val="en-US"/>
        </w:rPr>
        <w:t xml:space="preserve">employer's liability – not less than </w:t>
      </w:r>
      <w:r w:rsidRPr="3F3A1959" w:rsidR="00285E29">
        <w:rPr>
          <w:rFonts w:cs="Calibri" w:cstheme="minorAscii"/>
          <w:sz w:val="22"/>
          <w:szCs w:val="22"/>
          <w:highlight w:val="yellow"/>
          <w:lang w:val="en-US"/>
        </w:rPr>
        <w:t>£</w:t>
      </w:r>
      <w:r w:rsidRPr="3F3A1959" w:rsidR="7B03E793">
        <w:rPr>
          <w:rFonts w:cs="Calibri" w:cstheme="minorAscii"/>
          <w:sz w:val="22"/>
          <w:szCs w:val="22"/>
          <w:highlight w:val="yellow"/>
          <w:lang w:val="en-US"/>
        </w:rPr>
        <w:t>10</w:t>
      </w:r>
      <w:r w:rsidRPr="3F3A1959" w:rsidR="00285E29">
        <w:rPr>
          <w:rFonts w:cs="Calibri" w:cstheme="minorAscii"/>
          <w:sz w:val="22"/>
          <w:szCs w:val="22"/>
          <w:highlight w:val="yellow"/>
          <w:lang w:val="en-US"/>
        </w:rPr>
        <w:t>,000,000</w:t>
      </w:r>
      <w:r w:rsidRPr="3F3A1959" w:rsidR="00285E29">
        <w:rPr>
          <w:rFonts w:cs="Calibri" w:cstheme="minorAscii"/>
          <w:sz w:val="22"/>
          <w:szCs w:val="22"/>
          <w:lang w:val="en-US"/>
        </w:rPr>
        <w:t xml:space="preserve"> per occurrence; and </w:t>
      </w:r>
    </w:p>
    <w:p w:rsidRPr="0095792A" w:rsidR="0095792A" w:rsidP="0095792A" w:rsidRDefault="0095792A" w14:paraId="7A396029" w14:textId="77777777">
      <w:pPr>
        <w:spacing w:after="0"/>
        <w:rPr>
          <w:rFonts w:cstheme="minorHAnsi"/>
          <w:lang w:val="en-US"/>
        </w:rPr>
      </w:pPr>
    </w:p>
    <w:p w:rsidR="007C7709" w:rsidRDefault="00285E29" w14:paraId="314A542A" w14:textId="5A3833D7">
      <w:pPr>
        <w:pStyle w:val="ListParagraph"/>
        <w:numPr>
          <w:ilvl w:val="1"/>
          <w:numId w:val="9"/>
        </w:numPr>
        <w:rPr>
          <w:rFonts w:cstheme="minorHAnsi"/>
          <w:sz w:val="22"/>
          <w:szCs w:val="22"/>
          <w:lang w:val="en-US"/>
        </w:rPr>
      </w:pPr>
      <w:r w:rsidRPr="009A6843">
        <w:rPr>
          <w:rFonts w:cstheme="minorHAnsi"/>
          <w:sz w:val="22"/>
          <w:szCs w:val="22"/>
          <w:lang w:val="en-US"/>
        </w:rPr>
        <w:t xml:space="preserve">where the Works involve design, professional indemnity – not less than </w:t>
      </w:r>
      <w:r w:rsidRPr="007C7709">
        <w:rPr>
          <w:rFonts w:cstheme="minorHAnsi"/>
          <w:sz w:val="22"/>
          <w:szCs w:val="22"/>
          <w:highlight w:val="yellow"/>
          <w:lang w:val="en-US"/>
        </w:rPr>
        <w:t>£5,000,000</w:t>
      </w:r>
      <w:r w:rsidRPr="009A6843">
        <w:rPr>
          <w:rFonts w:cstheme="minorHAnsi"/>
          <w:sz w:val="22"/>
          <w:szCs w:val="22"/>
          <w:lang w:val="en-US"/>
        </w:rPr>
        <w:t xml:space="preserve"> per claim and in the aggregate.</w:t>
      </w:r>
    </w:p>
    <w:p w:rsidR="007C7709" w:rsidP="007C7709" w:rsidRDefault="007C7709" w14:paraId="3690167D" w14:textId="77777777">
      <w:pPr>
        <w:pStyle w:val="ListParagraph"/>
        <w:ind w:left="1080"/>
        <w:rPr>
          <w:rFonts w:cstheme="minorHAnsi"/>
          <w:sz w:val="22"/>
          <w:szCs w:val="22"/>
          <w:lang w:val="en-US"/>
        </w:rPr>
      </w:pPr>
    </w:p>
    <w:p w:rsidRPr="007C7709" w:rsidR="007C7709" w:rsidRDefault="00285E29" w14:paraId="1E6376A7" w14:textId="56459C5F">
      <w:pPr>
        <w:pStyle w:val="ListParagraph"/>
        <w:numPr>
          <w:ilvl w:val="0"/>
          <w:numId w:val="9"/>
        </w:numPr>
        <w:rPr>
          <w:rFonts w:cstheme="minorHAnsi"/>
          <w:sz w:val="22"/>
          <w:szCs w:val="22"/>
          <w:lang w:val="en-US"/>
        </w:rPr>
      </w:pPr>
      <w:r w:rsidRPr="009A6843">
        <w:rPr>
          <w:rFonts w:cstheme="minorHAnsi"/>
          <w:sz w:val="22"/>
          <w:szCs w:val="22"/>
          <w:lang w:val="en-US"/>
        </w:rPr>
        <w:t xml:space="preserve"> The Employer shall be noted as an additional insured on the public liability policy and such insurance shall contain a waiver of subrogation in favour of the Employer.</w:t>
      </w:r>
    </w:p>
    <w:p w:rsidRPr="009A6843" w:rsidR="009A6843" w:rsidP="009A6843" w:rsidRDefault="009A6843" w14:paraId="5994E7A0" w14:textId="77777777">
      <w:pPr>
        <w:pStyle w:val="ListParagraph"/>
        <w:ind w:left="0"/>
        <w:rPr>
          <w:rFonts w:cstheme="minorHAnsi"/>
          <w:sz w:val="22"/>
          <w:szCs w:val="22"/>
          <w:lang w:val="en-US"/>
        </w:rPr>
      </w:pPr>
    </w:p>
    <w:p w:rsidR="008B1345" w:rsidRDefault="00285E29" w14:paraId="28A62525" w14:textId="6C186A1E">
      <w:pPr>
        <w:pStyle w:val="ListParagraph"/>
        <w:numPr>
          <w:ilvl w:val="0"/>
          <w:numId w:val="9"/>
        </w:numPr>
        <w:rPr>
          <w:rFonts w:cstheme="minorHAnsi"/>
          <w:sz w:val="22"/>
          <w:szCs w:val="22"/>
          <w:lang w:val="en-US"/>
        </w:rPr>
      </w:pPr>
      <w:bookmarkStart w:name="_Ref236302736" w:id="9"/>
      <w:r w:rsidRPr="009A6843">
        <w:rPr>
          <w:rFonts w:cstheme="minorHAnsi"/>
          <w:sz w:val="22"/>
          <w:szCs w:val="22"/>
          <w:lang w:val="en-US"/>
        </w:rPr>
        <w:t>The Contractor shall be fully responsible for the Works including any materials on site for incorporation therein until such time that the Works are fully and finally completed (or sections thereof have been accepted as being complete by the Employer in writing) to the satisfaction of the Contract Administrator and the Employer.</w:t>
      </w:r>
      <w:bookmarkEnd w:id="9"/>
    </w:p>
    <w:p w:rsidRPr="009A6843" w:rsidR="009A6843" w:rsidP="009A6843" w:rsidRDefault="009A6843" w14:paraId="6AE7A394" w14:textId="77777777">
      <w:pPr>
        <w:pStyle w:val="ListParagraph"/>
        <w:ind w:left="0"/>
        <w:rPr>
          <w:rFonts w:cstheme="minorHAnsi"/>
          <w:sz w:val="22"/>
          <w:szCs w:val="22"/>
          <w:lang w:val="en-US"/>
        </w:rPr>
      </w:pPr>
    </w:p>
    <w:p w:rsidR="008B1345" w:rsidRDefault="00285E29" w14:paraId="56A8A672" w14:textId="3244B0D0">
      <w:pPr>
        <w:pStyle w:val="ListParagraph"/>
        <w:numPr>
          <w:ilvl w:val="0"/>
          <w:numId w:val="9"/>
        </w:numPr>
        <w:rPr>
          <w:rFonts w:cstheme="minorHAnsi"/>
          <w:sz w:val="22"/>
          <w:szCs w:val="22"/>
          <w:lang w:val="en-US"/>
        </w:rPr>
      </w:pPr>
      <w:r w:rsidRPr="009A6843">
        <w:rPr>
          <w:rFonts w:cstheme="minorHAnsi"/>
          <w:sz w:val="22"/>
          <w:szCs w:val="22"/>
          <w:lang w:val="en-US"/>
        </w:rPr>
        <w:t>Where by virtue of this clause the Contractor is required to effect and maintain insurance then at any time until such obligation has been fully performed the Contractor shall, if required by the Employer, produce for inspection the appropriate policy or policies of insurance together with evidence of payment of all premiums due within seven days of a written notice to do so. In the event of the Contractor's failure to do so, the Employer may itself effect such insurance and recover the cost of doing so from the Contractor as a debt or by deduction from the Contract Sum.</w:t>
      </w:r>
    </w:p>
    <w:p w:rsidRPr="009A6843" w:rsidR="009A6843" w:rsidP="009A6843" w:rsidRDefault="009A6843" w14:paraId="63F83D2A" w14:textId="77777777">
      <w:pPr>
        <w:pStyle w:val="ListParagraph"/>
        <w:ind w:left="0"/>
        <w:rPr>
          <w:rFonts w:cstheme="minorHAnsi"/>
          <w:sz w:val="22"/>
          <w:szCs w:val="22"/>
          <w:lang w:val="en-US"/>
        </w:rPr>
      </w:pPr>
    </w:p>
    <w:p w:rsidR="008B1345" w:rsidRDefault="00285E29" w14:paraId="4DB0950D" w14:textId="6DDE5AAB">
      <w:pPr>
        <w:pStyle w:val="ListParagraph"/>
        <w:numPr>
          <w:ilvl w:val="0"/>
          <w:numId w:val="9"/>
        </w:numPr>
        <w:rPr>
          <w:rFonts w:cstheme="minorHAnsi"/>
          <w:sz w:val="22"/>
          <w:szCs w:val="22"/>
          <w:lang w:val="en-US"/>
        </w:rPr>
      </w:pPr>
      <w:r w:rsidRPr="009A6843">
        <w:rPr>
          <w:rFonts w:cstheme="minorHAnsi"/>
          <w:sz w:val="22"/>
          <w:szCs w:val="22"/>
          <w:lang w:val="en-US"/>
        </w:rPr>
        <w:t xml:space="preserve">The Contractor shall at </w:t>
      </w:r>
      <w:r w:rsidR="00430A1F">
        <w:rPr>
          <w:rFonts w:cstheme="minorHAnsi"/>
          <w:sz w:val="22"/>
          <w:szCs w:val="22"/>
          <w:lang w:val="en-US"/>
        </w:rPr>
        <w:t>their</w:t>
      </w:r>
      <w:r w:rsidRPr="009A6843">
        <w:rPr>
          <w:rFonts w:cstheme="minorHAnsi"/>
          <w:sz w:val="22"/>
          <w:szCs w:val="22"/>
          <w:lang w:val="en-US"/>
        </w:rPr>
        <w:t xml:space="preserve"> own cost take all necessary measures to prevent injury, loss, theft or damage to the Works or the Works or any adjacent properties or areas which may occur due to operations under the Contractor’s control.</w:t>
      </w:r>
    </w:p>
    <w:p w:rsidRPr="009A6843" w:rsidR="009A6843" w:rsidP="009A6843" w:rsidRDefault="009A6843" w14:paraId="34AE8EF3" w14:textId="77777777">
      <w:pPr>
        <w:pStyle w:val="ListParagraph"/>
        <w:ind w:left="0"/>
        <w:rPr>
          <w:rFonts w:cstheme="minorHAnsi"/>
          <w:sz w:val="22"/>
          <w:szCs w:val="22"/>
          <w:lang w:val="en-US"/>
        </w:rPr>
      </w:pPr>
    </w:p>
    <w:p w:rsidRPr="009A6843" w:rsidR="008B1345" w:rsidRDefault="00285E29" w14:paraId="0A52F92E" w14:textId="1A715839">
      <w:pPr>
        <w:pStyle w:val="ListParagraph"/>
        <w:numPr>
          <w:ilvl w:val="0"/>
          <w:numId w:val="9"/>
        </w:numPr>
        <w:rPr>
          <w:rFonts w:cstheme="minorHAnsi"/>
          <w:sz w:val="22"/>
          <w:szCs w:val="22"/>
          <w:lang w:val="en-US"/>
        </w:rPr>
      </w:pPr>
      <w:r w:rsidRPr="009A6843">
        <w:rPr>
          <w:rFonts w:cstheme="minorHAnsi"/>
          <w:sz w:val="22"/>
          <w:szCs w:val="22"/>
          <w:lang w:val="en-US"/>
        </w:rPr>
        <w:t xml:space="preserve">The Contractor shall at all times ensure the safe and proper storage of materials on site for incorporation into the Works and shall be fully responsible for the same in accordance with sub-clause </w:t>
      </w:r>
      <w:r w:rsidR="00515C97">
        <w:rPr>
          <w:rFonts w:cstheme="minorHAnsi"/>
          <w:sz w:val="22"/>
          <w:szCs w:val="22"/>
          <w:lang w:val="en-US"/>
        </w:rPr>
        <w:fldChar w:fldCharType="begin"/>
      </w:r>
      <w:r w:rsidR="00515C97">
        <w:rPr>
          <w:rFonts w:cstheme="minorHAnsi"/>
          <w:sz w:val="22"/>
          <w:szCs w:val="22"/>
          <w:lang w:val="en-US"/>
        </w:rPr>
        <w:instrText xml:space="preserve"> REF _Ref236302670 \r \h </w:instrText>
      </w:r>
      <w:r w:rsidR="00515C97">
        <w:rPr>
          <w:rFonts w:cstheme="minorHAnsi"/>
          <w:sz w:val="22"/>
          <w:szCs w:val="22"/>
          <w:lang w:val="en-US"/>
        </w:rPr>
      </w:r>
      <w:r w:rsidR="00515C97">
        <w:rPr>
          <w:rFonts w:cstheme="minorHAnsi"/>
          <w:sz w:val="22"/>
          <w:szCs w:val="22"/>
          <w:lang w:val="en-US"/>
        </w:rPr>
        <w:fldChar w:fldCharType="separate"/>
      </w:r>
      <w:r w:rsidR="00515C97">
        <w:rPr>
          <w:rFonts w:cstheme="minorHAnsi"/>
          <w:sz w:val="22"/>
          <w:szCs w:val="22"/>
          <w:lang w:val="en-US"/>
        </w:rPr>
        <w:t>5</w:t>
      </w:r>
      <w:r w:rsidR="00515C97">
        <w:rPr>
          <w:rFonts w:cstheme="minorHAnsi"/>
          <w:sz w:val="22"/>
          <w:szCs w:val="22"/>
          <w:lang w:val="en-US"/>
        </w:rPr>
        <w:fldChar w:fldCharType="end"/>
      </w:r>
      <w:r w:rsidR="00515C97">
        <w:rPr>
          <w:rFonts w:cstheme="minorHAnsi"/>
          <w:sz w:val="22"/>
          <w:szCs w:val="22"/>
          <w:lang w:val="en-US"/>
        </w:rPr>
        <w:fldChar w:fldCharType="begin"/>
      </w:r>
      <w:r w:rsidR="00515C97">
        <w:rPr>
          <w:rFonts w:cstheme="minorHAnsi"/>
          <w:sz w:val="22"/>
          <w:szCs w:val="22"/>
          <w:lang w:val="en-US"/>
        </w:rPr>
        <w:instrText xml:space="preserve"> REF _Ref236302736 \r \h </w:instrText>
      </w:r>
      <w:r w:rsidR="00515C97">
        <w:rPr>
          <w:rFonts w:cstheme="minorHAnsi"/>
          <w:sz w:val="22"/>
          <w:szCs w:val="22"/>
          <w:lang w:val="en-US"/>
        </w:rPr>
      </w:r>
      <w:r w:rsidR="00515C97">
        <w:rPr>
          <w:rFonts w:cstheme="minorHAnsi"/>
          <w:sz w:val="22"/>
          <w:szCs w:val="22"/>
          <w:lang w:val="en-US"/>
        </w:rPr>
        <w:fldChar w:fldCharType="separate"/>
      </w:r>
      <w:r w:rsidR="00515C97">
        <w:rPr>
          <w:rFonts w:cstheme="minorHAnsi"/>
          <w:sz w:val="22"/>
          <w:szCs w:val="22"/>
          <w:lang w:val="en-US"/>
        </w:rPr>
        <w:t>(g)</w:t>
      </w:r>
      <w:r w:rsidR="00515C97">
        <w:rPr>
          <w:rFonts w:cstheme="minorHAnsi"/>
          <w:sz w:val="22"/>
          <w:szCs w:val="22"/>
          <w:lang w:val="en-US"/>
        </w:rPr>
        <w:fldChar w:fldCharType="end"/>
      </w:r>
      <w:r w:rsidRPr="009A6843">
        <w:rPr>
          <w:rFonts w:cstheme="minorHAnsi"/>
          <w:sz w:val="22"/>
          <w:szCs w:val="22"/>
          <w:lang w:val="en-US"/>
        </w:rPr>
        <w:t>.</w:t>
      </w:r>
    </w:p>
    <w:p w:rsidRPr="00A25AA7" w:rsidR="008B1345" w:rsidRDefault="00285E29" w14:paraId="6048EED7" w14:textId="2AFA2840">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83" w:id="10"/>
      <w:r w:rsidRPr="00A25AA7">
        <w:rPr>
          <w:rFonts w:asciiTheme="majorHAnsi" w:hAnsiTheme="majorHAnsi"/>
          <w:b w:val="0"/>
          <w:bCs w:val="0"/>
          <w:color w:val="1F4E79" w:themeColor="accent5" w:themeShade="80"/>
          <w:sz w:val="32"/>
          <w:szCs w:val="32"/>
        </w:rPr>
        <w:t>Health and Safety at Work and CDM Regulations</w:t>
      </w:r>
      <w:bookmarkEnd w:id="10"/>
    </w:p>
    <w:p w:rsidRPr="00A25AA7" w:rsidR="008B1345" w:rsidRDefault="00285E29" w14:paraId="306505B0" w14:textId="0537222E">
      <w:pPr>
        <w:pStyle w:val="Heading2"/>
        <w:numPr>
          <w:ilvl w:val="1"/>
          <w:numId w:val="3"/>
        </w:numPr>
        <w:spacing w:line="360" w:lineRule="auto"/>
        <w:rPr>
          <w:color w:val="1F4E79" w:themeColor="accent5" w:themeShade="80"/>
          <w:sz w:val="28"/>
          <w:szCs w:val="28"/>
        </w:rPr>
      </w:pPr>
      <w:bookmarkStart w:name="_Toc241760284" w:id="11"/>
      <w:r w:rsidRPr="00A25AA7">
        <w:rPr>
          <w:color w:val="1F4E79" w:themeColor="accent5" w:themeShade="80"/>
          <w:sz w:val="28"/>
          <w:szCs w:val="28"/>
        </w:rPr>
        <w:t>Health and Safety at Work</w:t>
      </w:r>
      <w:bookmarkEnd w:id="11"/>
    </w:p>
    <w:p w:rsidRPr="0095792A" w:rsidR="0095792A" w:rsidRDefault="00285E29" w14:paraId="3B4D64C2" w14:textId="77777777">
      <w:pPr>
        <w:pStyle w:val="ListParagraph"/>
        <w:numPr>
          <w:ilvl w:val="0"/>
          <w:numId w:val="10"/>
        </w:numPr>
        <w:rPr>
          <w:rFonts w:cstheme="minorHAnsi"/>
          <w:sz w:val="22"/>
          <w:szCs w:val="22"/>
          <w:lang w:val="en-US"/>
        </w:rPr>
      </w:pPr>
      <w:r w:rsidRPr="0095792A">
        <w:rPr>
          <w:rFonts w:cstheme="minorHAnsi"/>
          <w:sz w:val="22"/>
          <w:szCs w:val="22"/>
          <w:lang w:val="en-US"/>
        </w:rPr>
        <w:t xml:space="preserve">The Contractor will observe and comply with all provisions of the Health and Safety at Work etc. Act 1974, the Management of Health and Safety at Work Regulations 1999, the CDM Regulations, and all other applicable Codes of Practice, statutory instruments, regulations, orders and any re-enactments or amendments thereof for the time being in force. Without limitation, the Contractor shall: </w:t>
      </w:r>
    </w:p>
    <w:p w:rsidRPr="0095792A" w:rsidR="0095792A" w:rsidP="0095792A" w:rsidRDefault="0095792A" w14:paraId="00A2B8B9" w14:textId="77777777">
      <w:pPr>
        <w:pStyle w:val="ListParagraph"/>
        <w:ind w:left="0"/>
        <w:rPr>
          <w:rFonts w:cstheme="minorHAnsi"/>
          <w:sz w:val="22"/>
          <w:szCs w:val="22"/>
          <w:lang w:val="en-US"/>
        </w:rPr>
      </w:pPr>
    </w:p>
    <w:p w:rsidRPr="0095792A" w:rsidR="0095792A" w:rsidRDefault="00285E29" w14:paraId="4CCCDA46" w14:textId="77777777">
      <w:pPr>
        <w:pStyle w:val="ListParagraph"/>
        <w:numPr>
          <w:ilvl w:val="1"/>
          <w:numId w:val="10"/>
        </w:numPr>
        <w:rPr>
          <w:rFonts w:cstheme="minorHAnsi"/>
          <w:sz w:val="22"/>
          <w:szCs w:val="22"/>
          <w:lang w:val="en-US"/>
        </w:rPr>
      </w:pPr>
      <w:r w:rsidRPr="0095792A">
        <w:rPr>
          <w:rFonts w:cstheme="minorHAnsi"/>
          <w:sz w:val="22"/>
          <w:szCs w:val="22"/>
          <w:lang w:val="en-US"/>
        </w:rPr>
        <w:t xml:space="preserve">prepare and submit site-specific Risk Assessments and Method Statements (RAMS) for approval by the Employer prior to commencement of any Works; </w:t>
      </w:r>
    </w:p>
    <w:p w:rsidRPr="0095792A" w:rsidR="0095792A" w:rsidP="0095792A" w:rsidRDefault="0095792A" w14:paraId="19D78725" w14:textId="77777777">
      <w:pPr>
        <w:pStyle w:val="ListParagraph"/>
        <w:ind w:left="1080"/>
        <w:rPr>
          <w:rFonts w:cstheme="minorHAnsi"/>
          <w:sz w:val="22"/>
          <w:szCs w:val="22"/>
          <w:lang w:val="en-US"/>
        </w:rPr>
      </w:pPr>
    </w:p>
    <w:p w:rsidRPr="0095792A" w:rsidR="0095792A" w:rsidRDefault="00285E29" w14:paraId="51D251A0" w14:textId="77777777">
      <w:pPr>
        <w:pStyle w:val="ListParagraph"/>
        <w:numPr>
          <w:ilvl w:val="1"/>
          <w:numId w:val="10"/>
        </w:numPr>
        <w:rPr>
          <w:rFonts w:cstheme="minorHAnsi"/>
          <w:sz w:val="22"/>
          <w:szCs w:val="22"/>
          <w:lang w:val="en-US"/>
        </w:rPr>
      </w:pPr>
      <w:r w:rsidRPr="0095792A">
        <w:rPr>
          <w:rFonts w:cstheme="minorHAnsi"/>
          <w:sz w:val="22"/>
          <w:szCs w:val="22"/>
          <w:lang w:val="en-US"/>
        </w:rPr>
        <w:t xml:space="preserve">undertake and comply with any asbestos survey requirements applicable to the site; </w:t>
      </w:r>
    </w:p>
    <w:p w:rsidRPr="0095792A" w:rsidR="0095792A" w:rsidP="0095792A" w:rsidRDefault="0095792A" w14:paraId="0C92379A" w14:textId="77777777">
      <w:pPr>
        <w:pStyle w:val="ListParagraph"/>
        <w:rPr>
          <w:rFonts w:cstheme="minorHAnsi"/>
          <w:sz w:val="22"/>
          <w:szCs w:val="22"/>
          <w:lang w:val="en-US"/>
        </w:rPr>
      </w:pPr>
    </w:p>
    <w:p w:rsidRPr="0095792A" w:rsidR="0095792A" w:rsidRDefault="00285E29" w14:paraId="0FA071EE" w14:textId="77777777">
      <w:pPr>
        <w:pStyle w:val="ListParagraph"/>
        <w:numPr>
          <w:ilvl w:val="1"/>
          <w:numId w:val="10"/>
        </w:numPr>
        <w:rPr>
          <w:rFonts w:cstheme="minorHAnsi"/>
          <w:sz w:val="22"/>
          <w:szCs w:val="22"/>
          <w:lang w:val="en-US"/>
        </w:rPr>
      </w:pPr>
      <w:r w:rsidRPr="0095792A">
        <w:rPr>
          <w:rFonts w:cstheme="minorHAnsi"/>
          <w:sz w:val="22"/>
          <w:szCs w:val="22"/>
          <w:lang w:val="en-US"/>
        </w:rPr>
        <w:t xml:space="preserve">implement appropriate measures for works in or adjacent to occupied properties, including tenant liaison, lone working procedures and safeguarding protocols; </w:t>
      </w:r>
    </w:p>
    <w:p w:rsidRPr="0095792A" w:rsidR="0095792A" w:rsidP="0095792A" w:rsidRDefault="0095792A" w14:paraId="193F641F" w14:textId="77777777">
      <w:pPr>
        <w:pStyle w:val="ListParagraph"/>
        <w:rPr>
          <w:rFonts w:cstheme="minorHAnsi"/>
          <w:sz w:val="22"/>
          <w:szCs w:val="22"/>
          <w:lang w:val="en-US"/>
        </w:rPr>
      </w:pPr>
    </w:p>
    <w:p w:rsidRPr="0095792A" w:rsidR="0095792A" w:rsidRDefault="00285E29" w14:paraId="59A9DB1F" w14:textId="77777777">
      <w:pPr>
        <w:pStyle w:val="ListParagraph"/>
        <w:numPr>
          <w:ilvl w:val="1"/>
          <w:numId w:val="10"/>
        </w:numPr>
        <w:rPr>
          <w:rFonts w:cstheme="minorHAnsi"/>
          <w:sz w:val="22"/>
          <w:szCs w:val="22"/>
          <w:lang w:val="en-US"/>
        </w:rPr>
      </w:pPr>
      <w:r w:rsidRPr="0095792A">
        <w:rPr>
          <w:rFonts w:cstheme="minorHAnsi"/>
          <w:sz w:val="22"/>
          <w:szCs w:val="22"/>
          <w:lang w:val="en-US"/>
        </w:rPr>
        <w:t xml:space="preserve">provide adequate welfare facilities for all operatives; </w:t>
      </w:r>
    </w:p>
    <w:p w:rsidRPr="0095792A" w:rsidR="0095792A" w:rsidP="0095792A" w:rsidRDefault="0095792A" w14:paraId="64481E49" w14:textId="77777777">
      <w:pPr>
        <w:pStyle w:val="ListParagraph"/>
        <w:rPr>
          <w:rFonts w:cstheme="minorHAnsi"/>
          <w:sz w:val="22"/>
          <w:szCs w:val="22"/>
          <w:lang w:val="en-US"/>
        </w:rPr>
      </w:pPr>
    </w:p>
    <w:p w:rsidRPr="0095792A" w:rsidR="0095792A" w:rsidRDefault="00285E29" w14:paraId="34136AC8" w14:textId="77777777">
      <w:pPr>
        <w:pStyle w:val="ListParagraph"/>
        <w:numPr>
          <w:ilvl w:val="1"/>
          <w:numId w:val="10"/>
        </w:numPr>
        <w:rPr>
          <w:rFonts w:cstheme="minorHAnsi"/>
          <w:sz w:val="22"/>
          <w:szCs w:val="22"/>
          <w:lang w:val="en-US"/>
        </w:rPr>
      </w:pPr>
      <w:r w:rsidRPr="0095792A">
        <w:rPr>
          <w:rFonts w:cstheme="minorHAnsi"/>
          <w:sz w:val="22"/>
          <w:szCs w:val="22"/>
          <w:lang w:val="en-US"/>
        </w:rPr>
        <w:t xml:space="preserve">comply with all applicable National Working Rule Agreements; and </w:t>
      </w:r>
    </w:p>
    <w:p w:rsidRPr="0095792A" w:rsidR="0095792A" w:rsidP="0095792A" w:rsidRDefault="0095792A" w14:paraId="67F45159" w14:textId="77777777">
      <w:pPr>
        <w:pStyle w:val="ListParagraph"/>
        <w:rPr>
          <w:rFonts w:cstheme="minorHAnsi"/>
          <w:sz w:val="22"/>
          <w:szCs w:val="22"/>
          <w:lang w:val="en-US"/>
        </w:rPr>
      </w:pPr>
    </w:p>
    <w:p w:rsidRPr="0095792A" w:rsidR="008B1345" w:rsidRDefault="00285E29" w14:paraId="17D71D81" w14:textId="5933D230">
      <w:pPr>
        <w:pStyle w:val="ListParagraph"/>
        <w:numPr>
          <w:ilvl w:val="1"/>
          <w:numId w:val="10"/>
        </w:numPr>
        <w:rPr>
          <w:rFonts w:cstheme="minorHAnsi"/>
          <w:sz w:val="22"/>
          <w:szCs w:val="22"/>
          <w:lang w:val="en-US"/>
        </w:rPr>
      </w:pPr>
      <w:r w:rsidRPr="0095792A">
        <w:rPr>
          <w:rFonts w:cstheme="minorHAnsi"/>
          <w:sz w:val="22"/>
          <w:szCs w:val="22"/>
          <w:lang w:val="en-US"/>
        </w:rPr>
        <w:t>comply with all lawful and reasonable directions given by any competent authority and all reasonable directions of the Employer.</w:t>
      </w:r>
    </w:p>
    <w:p w:rsidRPr="0095792A" w:rsidR="009A6843" w:rsidP="009A6843" w:rsidRDefault="009A6843" w14:paraId="2250C308" w14:textId="77777777">
      <w:pPr>
        <w:pStyle w:val="ListParagraph"/>
        <w:ind w:left="0"/>
        <w:rPr>
          <w:rFonts w:cstheme="minorHAnsi"/>
          <w:sz w:val="22"/>
          <w:szCs w:val="22"/>
          <w:lang w:val="en-US"/>
        </w:rPr>
      </w:pPr>
    </w:p>
    <w:p w:rsidRPr="0095792A" w:rsidR="008B1345" w:rsidRDefault="00285E29" w14:paraId="04D20F02" w14:textId="2BEAC7C3">
      <w:pPr>
        <w:pStyle w:val="ListParagraph"/>
        <w:numPr>
          <w:ilvl w:val="0"/>
          <w:numId w:val="10"/>
        </w:numPr>
        <w:rPr>
          <w:rFonts w:cstheme="minorHAnsi"/>
          <w:sz w:val="22"/>
          <w:szCs w:val="22"/>
          <w:lang w:val="en-US"/>
        </w:rPr>
      </w:pPr>
      <w:r w:rsidRPr="0095792A">
        <w:rPr>
          <w:rFonts w:cstheme="minorHAnsi"/>
          <w:sz w:val="22"/>
          <w:szCs w:val="22"/>
          <w:lang w:val="en-US"/>
        </w:rPr>
        <w:t xml:space="preserve">Should at any time the Employer consider that the Contractor is not carrying out the Works safely and the Contractor does not forthwith comply with the Employer’s instructions to make improvements then the Employer shall be at liberty to employ whatever measure </w:t>
      </w:r>
      <w:r w:rsidR="00430A1F">
        <w:rPr>
          <w:rFonts w:cstheme="minorHAnsi"/>
          <w:sz w:val="22"/>
          <w:szCs w:val="22"/>
          <w:lang w:val="en-US"/>
        </w:rPr>
        <w:t>they</w:t>
      </w:r>
      <w:r w:rsidRPr="0095792A">
        <w:rPr>
          <w:rFonts w:cstheme="minorHAnsi"/>
          <w:sz w:val="22"/>
          <w:szCs w:val="22"/>
          <w:lang w:val="en-US"/>
        </w:rPr>
        <w:t xml:space="preserve"> considers necessary to ensure safe working.  The cost of any such measures undertaken by the Employer shall be regarded as a debt due to the Employer from the Contractor and be deducted from the Contract Sum.</w:t>
      </w:r>
    </w:p>
    <w:p w:rsidRPr="0095792A" w:rsidR="009A6843" w:rsidP="009A6843" w:rsidRDefault="009A6843" w14:paraId="73957B3F" w14:textId="77777777">
      <w:pPr>
        <w:pStyle w:val="ListParagraph"/>
        <w:ind w:left="0"/>
        <w:rPr>
          <w:rFonts w:cstheme="minorHAnsi"/>
          <w:sz w:val="22"/>
          <w:szCs w:val="22"/>
          <w:lang w:val="en-US"/>
        </w:rPr>
      </w:pPr>
    </w:p>
    <w:p w:rsidRPr="0095792A" w:rsidR="008B1345" w:rsidRDefault="00285E29" w14:paraId="6E102991" w14:textId="66EB8283">
      <w:pPr>
        <w:pStyle w:val="ListParagraph"/>
        <w:numPr>
          <w:ilvl w:val="0"/>
          <w:numId w:val="10"/>
        </w:numPr>
        <w:rPr>
          <w:rFonts w:cstheme="minorHAnsi"/>
          <w:sz w:val="22"/>
          <w:szCs w:val="22"/>
          <w:lang w:val="en-US"/>
        </w:rPr>
      </w:pPr>
      <w:r w:rsidRPr="0095792A">
        <w:rPr>
          <w:rFonts w:cstheme="minorHAnsi"/>
          <w:sz w:val="22"/>
          <w:szCs w:val="22"/>
          <w:lang w:val="en-US"/>
        </w:rPr>
        <w:t>The Contractor shall use appropriate plant and employ suitable working procedures to ensure that noise and vibration from the site are kept to a minimum.  The Employer’s Health and Safety Policy shall be deemed to form part of these Conditions.</w:t>
      </w:r>
    </w:p>
    <w:p w:rsidRPr="0095792A" w:rsidR="009A6843" w:rsidP="009A6843" w:rsidRDefault="009A6843" w14:paraId="428BCAF9" w14:textId="77777777">
      <w:pPr>
        <w:pStyle w:val="ListParagraph"/>
        <w:ind w:left="0"/>
        <w:rPr>
          <w:rFonts w:cstheme="minorHAnsi"/>
          <w:sz w:val="22"/>
          <w:szCs w:val="22"/>
          <w:lang w:val="en-US"/>
        </w:rPr>
      </w:pPr>
    </w:p>
    <w:p w:rsidRPr="0095792A" w:rsidR="008B1345" w:rsidRDefault="00285E29" w14:paraId="0AE51486" w14:textId="5E31360D">
      <w:pPr>
        <w:pStyle w:val="ListParagraph"/>
        <w:numPr>
          <w:ilvl w:val="0"/>
          <w:numId w:val="10"/>
        </w:numPr>
        <w:rPr>
          <w:rFonts w:cstheme="minorHAnsi"/>
          <w:sz w:val="22"/>
          <w:szCs w:val="22"/>
          <w:lang w:val="en-US"/>
        </w:rPr>
      </w:pPr>
      <w:r w:rsidRPr="0095792A">
        <w:rPr>
          <w:rFonts w:cstheme="minorHAnsi"/>
          <w:sz w:val="22"/>
          <w:szCs w:val="22"/>
          <w:lang w:val="en-US"/>
        </w:rPr>
        <w:t>The Contractor shall employ personnel who are adequately trained, qualified and supervised to carry out their appointed tasks without any avoidable risk or danger either to themselves, others on the Contract or the public.</w:t>
      </w:r>
    </w:p>
    <w:p w:rsidRPr="0095792A" w:rsidR="009A6843" w:rsidP="009A6843" w:rsidRDefault="009A6843" w14:paraId="39C86E48" w14:textId="77777777">
      <w:pPr>
        <w:pStyle w:val="ListParagraph"/>
        <w:ind w:left="0"/>
        <w:rPr>
          <w:rFonts w:cstheme="minorHAnsi"/>
          <w:sz w:val="22"/>
          <w:szCs w:val="22"/>
          <w:lang w:val="en-US"/>
        </w:rPr>
      </w:pPr>
    </w:p>
    <w:p w:rsidRPr="0095792A" w:rsidR="008B1345" w:rsidRDefault="00285E29" w14:paraId="707107FD" w14:textId="023B767E">
      <w:pPr>
        <w:pStyle w:val="ListParagraph"/>
        <w:numPr>
          <w:ilvl w:val="0"/>
          <w:numId w:val="10"/>
        </w:numPr>
        <w:rPr>
          <w:rFonts w:cstheme="minorHAnsi"/>
          <w:sz w:val="22"/>
          <w:szCs w:val="22"/>
          <w:lang w:val="en-US"/>
        </w:rPr>
      </w:pPr>
      <w:r w:rsidRPr="0095792A">
        <w:rPr>
          <w:rFonts w:cstheme="minorHAnsi"/>
          <w:sz w:val="22"/>
          <w:szCs w:val="22"/>
          <w:lang w:val="en-US"/>
        </w:rPr>
        <w:t>The Contractor should consult with the Employer on Health and Safety aspects of work before commencement of work and supply the Employer with a copy of the Contractor’s Health and Safety Policy.</w:t>
      </w:r>
    </w:p>
    <w:p w:rsidRPr="0095792A" w:rsidR="009A6843" w:rsidP="009A6843" w:rsidRDefault="009A6843" w14:paraId="7D7A826D" w14:textId="77777777">
      <w:pPr>
        <w:pStyle w:val="ListParagraph"/>
        <w:ind w:left="0"/>
        <w:rPr>
          <w:rFonts w:cstheme="minorHAnsi"/>
          <w:sz w:val="22"/>
          <w:szCs w:val="22"/>
          <w:lang w:val="en-US"/>
        </w:rPr>
      </w:pPr>
    </w:p>
    <w:p w:rsidRPr="0095792A" w:rsidR="008B1345" w:rsidRDefault="00285E29" w14:paraId="7EB1713A" w14:textId="7CD7DDD2">
      <w:pPr>
        <w:pStyle w:val="ListParagraph"/>
        <w:numPr>
          <w:ilvl w:val="0"/>
          <w:numId w:val="10"/>
        </w:numPr>
        <w:rPr>
          <w:rFonts w:cstheme="minorHAnsi"/>
          <w:sz w:val="22"/>
          <w:szCs w:val="22"/>
          <w:lang w:val="en-US"/>
        </w:rPr>
      </w:pPr>
      <w:r w:rsidRPr="0095792A">
        <w:rPr>
          <w:rFonts w:cstheme="minorHAnsi"/>
          <w:sz w:val="22"/>
          <w:szCs w:val="22"/>
          <w:lang w:val="en-US"/>
        </w:rPr>
        <w:t>Any accidents or dangerous occurrences on the Works or on the Employer’s premises shall be reported to the Employer in writing within twenty-four hours of the incident in addition to any statutory reporting requirements. The Contractor shall cooperate fully with any investigation by the Employer or any statutory authority.</w:t>
      </w:r>
    </w:p>
    <w:p w:rsidRPr="0095792A" w:rsidR="009A6843" w:rsidP="009A6843" w:rsidRDefault="009A6843" w14:paraId="354BCD33" w14:textId="77777777">
      <w:pPr>
        <w:pStyle w:val="ListParagraph"/>
        <w:ind w:left="0"/>
        <w:rPr>
          <w:rFonts w:cstheme="minorHAnsi"/>
          <w:sz w:val="22"/>
          <w:szCs w:val="22"/>
          <w:lang w:val="en-US"/>
        </w:rPr>
      </w:pPr>
    </w:p>
    <w:p w:rsidRPr="0095792A" w:rsidR="008B1345" w:rsidRDefault="00285E29" w14:paraId="7851C28A" w14:textId="2375551A">
      <w:pPr>
        <w:pStyle w:val="ListParagraph"/>
        <w:numPr>
          <w:ilvl w:val="0"/>
          <w:numId w:val="10"/>
        </w:numPr>
        <w:rPr>
          <w:rFonts w:cstheme="minorHAnsi"/>
          <w:sz w:val="22"/>
          <w:szCs w:val="22"/>
          <w:lang w:val="en-US"/>
        </w:rPr>
      </w:pPr>
      <w:r w:rsidRPr="0095792A">
        <w:rPr>
          <w:rFonts w:cstheme="minorHAnsi"/>
          <w:sz w:val="22"/>
          <w:szCs w:val="22"/>
          <w:lang w:val="en-US"/>
        </w:rPr>
        <w:t xml:space="preserve">The Contractor shall supply </w:t>
      </w:r>
      <w:r w:rsidR="00430A1F">
        <w:rPr>
          <w:rFonts w:cstheme="minorHAnsi"/>
          <w:sz w:val="22"/>
          <w:szCs w:val="22"/>
          <w:lang w:val="en-US"/>
        </w:rPr>
        <w:t>its</w:t>
      </w:r>
      <w:r w:rsidRPr="0095792A">
        <w:rPr>
          <w:rFonts w:cstheme="minorHAnsi"/>
          <w:sz w:val="22"/>
          <w:szCs w:val="22"/>
          <w:lang w:val="en-US"/>
        </w:rPr>
        <w:t xml:space="preserve"> employees with personal protective equipment in accordance with the relevant regulations.</w:t>
      </w:r>
    </w:p>
    <w:p w:rsidRPr="009A6843" w:rsidR="009A6843" w:rsidP="009A6843" w:rsidRDefault="009A6843" w14:paraId="20B309DB" w14:textId="77777777">
      <w:pPr>
        <w:pStyle w:val="ListParagraph"/>
        <w:ind w:left="0"/>
        <w:rPr>
          <w:rFonts w:cstheme="minorHAnsi"/>
          <w:lang w:val="en-US"/>
        </w:rPr>
      </w:pPr>
    </w:p>
    <w:p w:rsidRPr="00A25AA7" w:rsidR="008B1345" w:rsidRDefault="00285E29" w14:paraId="096433AE" w14:textId="5509B80F">
      <w:pPr>
        <w:pStyle w:val="Heading2"/>
        <w:numPr>
          <w:ilvl w:val="1"/>
          <w:numId w:val="3"/>
        </w:numPr>
        <w:spacing w:line="360" w:lineRule="auto"/>
        <w:rPr>
          <w:color w:val="1F4E79" w:themeColor="accent5" w:themeShade="80"/>
          <w:sz w:val="28"/>
          <w:szCs w:val="28"/>
        </w:rPr>
      </w:pPr>
      <w:bookmarkStart w:name="_Toc241760285" w:id="12"/>
      <w:r w:rsidRPr="00A25AA7">
        <w:rPr>
          <w:color w:val="1F4E79" w:themeColor="accent5" w:themeShade="80"/>
          <w:sz w:val="28"/>
          <w:szCs w:val="28"/>
        </w:rPr>
        <w:t>CDM Regulations</w:t>
      </w:r>
      <w:bookmarkEnd w:id="12"/>
    </w:p>
    <w:p w:rsidRPr="00386E9D" w:rsidR="008B1345" w:rsidRDefault="00285E29" w14:paraId="22780DA4" w14:textId="5F28E1A4">
      <w:pPr>
        <w:pStyle w:val="ListParagraph"/>
        <w:numPr>
          <w:ilvl w:val="0"/>
          <w:numId w:val="17"/>
        </w:numPr>
        <w:rPr>
          <w:rFonts w:cstheme="minorHAnsi"/>
          <w:sz w:val="22"/>
          <w:szCs w:val="22"/>
          <w:lang w:val="en-US"/>
        </w:rPr>
      </w:pPr>
      <w:r w:rsidRPr="00386E9D">
        <w:rPr>
          <w:rFonts w:cstheme="minorHAnsi"/>
          <w:sz w:val="22"/>
          <w:szCs w:val="22"/>
          <w:lang w:val="en-US"/>
        </w:rPr>
        <w:t>The extent of the application of the CDM Regulations to the Works is stated in the Preliminaries</w:t>
      </w:r>
    </w:p>
    <w:p w:rsidRPr="00386E9D" w:rsidR="0095792A" w:rsidP="0095792A" w:rsidRDefault="0095792A" w14:paraId="79800E7E" w14:textId="77777777">
      <w:pPr>
        <w:pStyle w:val="ListParagraph"/>
        <w:ind w:left="0"/>
        <w:rPr>
          <w:rFonts w:cstheme="minorHAnsi"/>
          <w:sz w:val="22"/>
          <w:szCs w:val="22"/>
          <w:lang w:val="en-US"/>
        </w:rPr>
      </w:pPr>
    </w:p>
    <w:p w:rsidRPr="00386E9D" w:rsidR="0095792A" w:rsidRDefault="00285E29" w14:paraId="1ACB03D9" w14:textId="64F795EB">
      <w:pPr>
        <w:pStyle w:val="ListParagraph"/>
        <w:numPr>
          <w:ilvl w:val="0"/>
          <w:numId w:val="17"/>
        </w:numPr>
        <w:rPr>
          <w:rFonts w:cstheme="minorHAnsi"/>
          <w:sz w:val="22"/>
          <w:szCs w:val="22"/>
          <w:lang w:val="en-US"/>
        </w:rPr>
      </w:pPr>
      <w:r w:rsidRPr="00386E9D">
        <w:rPr>
          <w:rFonts w:cstheme="minorHAnsi"/>
          <w:sz w:val="22"/>
          <w:szCs w:val="22"/>
          <w:lang w:val="en-US"/>
        </w:rPr>
        <w:t xml:space="preserve">Each party undertakes to the other that in relation to the Works and site </w:t>
      </w:r>
      <w:r w:rsidR="00430A1F">
        <w:rPr>
          <w:rFonts w:cstheme="minorHAnsi"/>
          <w:sz w:val="22"/>
          <w:szCs w:val="22"/>
          <w:lang w:val="en-US"/>
        </w:rPr>
        <w:t>they</w:t>
      </w:r>
      <w:r w:rsidRPr="00386E9D">
        <w:rPr>
          <w:rFonts w:cstheme="minorHAnsi"/>
          <w:sz w:val="22"/>
          <w:szCs w:val="22"/>
          <w:lang w:val="en-US"/>
        </w:rPr>
        <w:t xml:space="preserve"> will duly comply with the CDM Regulations and in particular (but without limitation), where all the CDM Regulations apply:</w:t>
      </w:r>
    </w:p>
    <w:p w:rsidRPr="00386E9D" w:rsidR="0095792A" w:rsidP="0095792A" w:rsidRDefault="0095792A" w14:paraId="795F5227" w14:textId="77777777">
      <w:pPr>
        <w:pStyle w:val="ListParagraph"/>
        <w:rPr>
          <w:rFonts w:cstheme="minorHAnsi"/>
          <w:sz w:val="22"/>
          <w:szCs w:val="22"/>
          <w:lang w:val="en-US"/>
        </w:rPr>
      </w:pPr>
    </w:p>
    <w:p w:rsidRPr="00386E9D" w:rsidR="00386E9D" w:rsidRDefault="00285E29" w14:paraId="6D00C56A" w14:textId="77777777">
      <w:pPr>
        <w:pStyle w:val="ListParagraph"/>
        <w:numPr>
          <w:ilvl w:val="1"/>
          <w:numId w:val="17"/>
        </w:numPr>
        <w:ind w:left="720"/>
        <w:rPr>
          <w:rFonts w:cstheme="minorHAnsi"/>
          <w:sz w:val="22"/>
          <w:szCs w:val="22"/>
          <w:lang w:val="en-US"/>
        </w:rPr>
      </w:pPr>
      <w:r w:rsidRPr="00386E9D">
        <w:rPr>
          <w:rFonts w:cstheme="minorHAnsi"/>
          <w:sz w:val="22"/>
          <w:szCs w:val="22"/>
          <w:lang w:val="en-US"/>
        </w:rPr>
        <w:t>the Employer shall ensure both that the CDM Principal Designer carries out all the duties of CDM Principal Designer, and, where the Contractor is not the Principal Contractor, that the Principal Contractor carries out all the duties of a principal contractor under those regulations;</w:t>
      </w:r>
    </w:p>
    <w:p w:rsidRPr="00386E9D" w:rsidR="00386E9D" w:rsidP="00386E9D" w:rsidRDefault="00386E9D" w14:paraId="5ECB0F9F" w14:textId="77777777">
      <w:pPr>
        <w:pStyle w:val="ListParagraph"/>
        <w:rPr>
          <w:rFonts w:cstheme="minorHAnsi"/>
          <w:sz w:val="22"/>
          <w:szCs w:val="22"/>
          <w:lang w:val="en-US"/>
        </w:rPr>
      </w:pPr>
    </w:p>
    <w:p w:rsidRPr="00386E9D" w:rsidR="00386E9D" w:rsidRDefault="00285E29" w14:paraId="25A74885" w14:textId="1E034318">
      <w:pPr>
        <w:pStyle w:val="ListParagraph"/>
        <w:numPr>
          <w:ilvl w:val="1"/>
          <w:numId w:val="17"/>
        </w:numPr>
        <w:ind w:left="720"/>
        <w:rPr>
          <w:rFonts w:cstheme="minorHAnsi"/>
          <w:sz w:val="22"/>
          <w:szCs w:val="22"/>
          <w:lang w:val="en-US"/>
        </w:rPr>
      </w:pPr>
      <w:r w:rsidRPr="00386E9D">
        <w:rPr>
          <w:rFonts w:cstheme="minorHAnsi"/>
          <w:sz w:val="22"/>
          <w:szCs w:val="22"/>
          <w:lang w:val="en-US"/>
        </w:rPr>
        <w:t xml:space="preserve">where the Contractor is and while </w:t>
      </w:r>
      <w:r w:rsidR="00430A1F">
        <w:rPr>
          <w:rFonts w:cstheme="minorHAnsi"/>
          <w:sz w:val="22"/>
          <w:szCs w:val="22"/>
          <w:lang w:val="en-US"/>
        </w:rPr>
        <w:t>they</w:t>
      </w:r>
      <w:r w:rsidRPr="00386E9D">
        <w:rPr>
          <w:rFonts w:cstheme="minorHAnsi"/>
          <w:sz w:val="22"/>
          <w:szCs w:val="22"/>
          <w:lang w:val="en-US"/>
        </w:rPr>
        <w:t xml:space="preserve"> remains the Principal Contractor, </w:t>
      </w:r>
      <w:r w:rsidR="00430A1F">
        <w:rPr>
          <w:rFonts w:cstheme="minorHAnsi"/>
          <w:sz w:val="22"/>
          <w:szCs w:val="22"/>
          <w:lang w:val="en-US"/>
        </w:rPr>
        <w:t>they</w:t>
      </w:r>
      <w:r w:rsidRPr="00386E9D">
        <w:rPr>
          <w:rFonts w:cstheme="minorHAnsi"/>
          <w:sz w:val="22"/>
          <w:szCs w:val="22"/>
          <w:lang w:val="en-US"/>
        </w:rPr>
        <w:t xml:space="preserve"> shall ensure that the Health and Safety Plan is received by the Employer before construction work under the Contract is commenced, and that any subsequent amendment to it by the Contractor is notified to the Employer, who shall thereupon where relevant notify the Planning Supervisor and the Contract Administrator; and</w:t>
      </w:r>
    </w:p>
    <w:p w:rsidRPr="00386E9D" w:rsidR="00386E9D" w:rsidP="00386E9D" w:rsidRDefault="00386E9D" w14:paraId="1D95DE40" w14:textId="77777777">
      <w:pPr>
        <w:pStyle w:val="ListParagraph"/>
        <w:rPr>
          <w:rFonts w:cstheme="minorHAnsi"/>
          <w:sz w:val="22"/>
          <w:szCs w:val="22"/>
          <w:lang w:val="en-US"/>
        </w:rPr>
      </w:pPr>
    </w:p>
    <w:p w:rsidRPr="00386E9D" w:rsidR="008B1345" w:rsidRDefault="00285E29" w14:paraId="526AAE2E" w14:textId="4CF9C92B">
      <w:pPr>
        <w:pStyle w:val="ListParagraph"/>
        <w:numPr>
          <w:ilvl w:val="1"/>
          <w:numId w:val="17"/>
        </w:numPr>
        <w:ind w:left="720"/>
        <w:rPr>
          <w:rFonts w:cstheme="minorHAnsi"/>
          <w:sz w:val="22"/>
          <w:szCs w:val="22"/>
          <w:lang w:val="en-US"/>
        </w:rPr>
      </w:pPr>
      <w:r w:rsidRPr="00386E9D">
        <w:rPr>
          <w:rFonts w:cstheme="minorHAnsi"/>
          <w:sz w:val="22"/>
          <w:szCs w:val="22"/>
          <w:lang w:val="en-US"/>
        </w:rPr>
        <w:t>within such time as the CDM Principal Designer reasonably requires and notifies to the Contractor in writing, the Contractor shall provide, and shall ensure that any sub-contractor, through the Contractor, provides to the Planning Supervisor (or, if the Contractor is not the Principal Contractor, to the Principal Contractor) such information as the CDM Principal Designer reasonably requires for the preparation of the health and safety file</w:t>
      </w:r>
    </w:p>
    <w:p w:rsidRPr="00A25AA7" w:rsidR="008B1345" w:rsidP="316129BC" w:rsidRDefault="00285E29" w14:paraId="2A728E9F" w14:textId="68EE78D5">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Ref236302810" w:id="13"/>
      <w:bookmarkStart w:name="_Toc241760286" w:id="14"/>
      <w:r w:rsidRPr="316129BC">
        <w:rPr>
          <w:rFonts w:asciiTheme="majorHAnsi" w:hAnsiTheme="majorHAnsi"/>
          <w:b w:val="0"/>
          <w:bCs w:val="0"/>
          <w:color w:val="1F4E79" w:themeColor="accent5" w:themeShade="80"/>
          <w:sz w:val="32"/>
          <w:szCs w:val="32"/>
        </w:rPr>
        <w:t>Progress of the Works</w:t>
      </w:r>
      <w:bookmarkEnd w:id="13"/>
      <w:bookmarkEnd w:id="14"/>
    </w:p>
    <w:p w:rsidRPr="00386E9D" w:rsidR="0095792A" w:rsidRDefault="00285E29" w14:paraId="76AF9F87" w14:textId="77777777">
      <w:pPr>
        <w:pStyle w:val="ListParagraph"/>
        <w:numPr>
          <w:ilvl w:val="0"/>
          <w:numId w:val="16"/>
        </w:numPr>
        <w:rPr>
          <w:rFonts w:cstheme="minorHAnsi"/>
          <w:sz w:val="22"/>
          <w:szCs w:val="22"/>
          <w:lang w:val="en-US"/>
        </w:rPr>
      </w:pPr>
      <w:bookmarkStart w:name="_Ref236302814" w:id="15"/>
      <w:r w:rsidRPr="00386E9D">
        <w:rPr>
          <w:rFonts w:cstheme="minorHAnsi"/>
          <w:sz w:val="22"/>
          <w:szCs w:val="22"/>
          <w:lang w:val="en-US"/>
        </w:rPr>
        <w:t xml:space="preserve">If it becomes apparent that the Works will not be completed by the Completion Date for a reason beyond the control </w:t>
      </w:r>
      <w:r w:rsidRPr="00386E9D" w:rsidR="00F05C4B">
        <w:rPr>
          <w:rFonts w:cstheme="minorHAnsi"/>
          <w:sz w:val="22"/>
          <w:szCs w:val="22"/>
          <w:lang w:val="en-US"/>
        </w:rPr>
        <w:t>of</w:t>
      </w:r>
      <w:r w:rsidRPr="00386E9D">
        <w:rPr>
          <w:rFonts w:cstheme="minorHAnsi"/>
          <w:sz w:val="22"/>
          <w:szCs w:val="22"/>
          <w:lang w:val="en-US"/>
        </w:rPr>
        <w:t xml:space="preserve"> the </w:t>
      </w:r>
      <w:r w:rsidRPr="00386E9D" w:rsidR="00A545EB">
        <w:rPr>
          <w:rFonts w:cstheme="minorHAnsi"/>
          <w:sz w:val="22"/>
          <w:szCs w:val="22"/>
          <w:lang w:val="en-US"/>
        </w:rPr>
        <w:t>Contractor (a "Relevant Event"), the Contractor shall:</w:t>
      </w:r>
      <w:bookmarkEnd w:id="15"/>
      <w:r w:rsidRPr="00386E9D" w:rsidR="0095792A">
        <w:rPr>
          <w:rFonts w:cstheme="minorHAnsi"/>
          <w:sz w:val="22"/>
          <w:szCs w:val="22"/>
          <w:lang w:val="en-US"/>
        </w:rPr>
        <w:t xml:space="preserve"> </w:t>
      </w:r>
    </w:p>
    <w:p w:rsidRPr="00386E9D" w:rsidR="0095792A" w:rsidP="0095792A" w:rsidRDefault="0095792A" w14:paraId="30BBC879" w14:textId="77777777">
      <w:pPr>
        <w:pStyle w:val="ListParagraph"/>
        <w:ind w:left="0"/>
        <w:rPr>
          <w:rFonts w:cstheme="minorHAnsi"/>
          <w:sz w:val="22"/>
          <w:szCs w:val="22"/>
          <w:lang w:val="en-US"/>
        </w:rPr>
      </w:pPr>
    </w:p>
    <w:p w:rsidRPr="00386E9D" w:rsidR="00386E9D" w:rsidRDefault="00285E29" w14:paraId="42146F91" w14:textId="77777777">
      <w:pPr>
        <w:pStyle w:val="ListParagraph"/>
        <w:numPr>
          <w:ilvl w:val="1"/>
          <w:numId w:val="16"/>
        </w:numPr>
        <w:rPr>
          <w:rFonts w:cstheme="minorHAnsi"/>
          <w:sz w:val="22"/>
          <w:szCs w:val="22"/>
          <w:lang w:val="en-US"/>
        </w:rPr>
      </w:pPr>
      <w:r w:rsidRPr="00386E9D">
        <w:rPr>
          <w:rFonts w:cstheme="minorHAnsi"/>
          <w:sz w:val="22"/>
          <w:szCs w:val="22"/>
          <w:lang w:val="en-US"/>
        </w:rPr>
        <w:t xml:space="preserve">give written notice to the Contract Administrator as soon as practicable and in any event within five working days of becoming aware of the Relevant Event; </w:t>
      </w:r>
    </w:p>
    <w:p w:rsidRPr="00386E9D" w:rsidR="00386E9D" w:rsidP="00386E9D" w:rsidRDefault="00386E9D" w14:paraId="42AC720A" w14:textId="77777777">
      <w:pPr>
        <w:pStyle w:val="ListParagraph"/>
        <w:ind w:left="1440"/>
        <w:rPr>
          <w:rFonts w:cstheme="minorHAnsi"/>
          <w:sz w:val="22"/>
          <w:szCs w:val="22"/>
          <w:lang w:val="en-US"/>
        </w:rPr>
      </w:pPr>
    </w:p>
    <w:p w:rsidRPr="00386E9D" w:rsidR="00386E9D" w:rsidRDefault="00285E29" w14:paraId="15E13EA8" w14:textId="77777777">
      <w:pPr>
        <w:pStyle w:val="ListParagraph"/>
        <w:numPr>
          <w:ilvl w:val="1"/>
          <w:numId w:val="16"/>
        </w:numPr>
        <w:rPr>
          <w:rFonts w:cstheme="minorHAnsi"/>
          <w:sz w:val="22"/>
          <w:szCs w:val="22"/>
          <w:lang w:val="en-US"/>
        </w:rPr>
      </w:pPr>
      <w:r w:rsidRPr="00386E9D">
        <w:rPr>
          <w:rFonts w:cstheme="minorHAnsi"/>
          <w:sz w:val="22"/>
          <w:szCs w:val="22"/>
          <w:lang w:val="en-US"/>
        </w:rPr>
        <w:t xml:space="preserve">provide with such notice, or as soon as reasonably practicable thereafter, particulars of the expected effects of the Relevant Event and an estimate of any expected delay to the Completion Date; and </w:t>
      </w:r>
    </w:p>
    <w:p w:rsidRPr="00386E9D" w:rsidR="00386E9D" w:rsidP="00386E9D" w:rsidRDefault="00386E9D" w14:paraId="7D2D630F" w14:textId="77777777">
      <w:pPr>
        <w:pStyle w:val="ListParagraph"/>
        <w:rPr>
          <w:rFonts w:cstheme="minorHAnsi"/>
          <w:sz w:val="22"/>
          <w:szCs w:val="22"/>
          <w:lang w:val="en-US"/>
        </w:rPr>
      </w:pPr>
    </w:p>
    <w:p w:rsidRPr="00386E9D" w:rsidR="00386E9D" w:rsidRDefault="00285E29" w14:paraId="2070BC04" w14:textId="77777777">
      <w:pPr>
        <w:pStyle w:val="ListParagraph"/>
        <w:numPr>
          <w:ilvl w:val="1"/>
          <w:numId w:val="16"/>
        </w:numPr>
        <w:rPr>
          <w:rFonts w:cstheme="minorHAnsi"/>
          <w:sz w:val="22"/>
          <w:szCs w:val="22"/>
          <w:lang w:val="en-US"/>
        </w:rPr>
      </w:pPr>
      <w:r w:rsidRPr="00386E9D">
        <w:rPr>
          <w:rFonts w:cstheme="minorHAnsi"/>
          <w:sz w:val="22"/>
          <w:szCs w:val="22"/>
          <w:lang w:val="en-US"/>
        </w:rPr>
        <w:t xml:space="preserve">keep such particulars updated in writing as the position changes. Upon receipt of such notice and particulars, the Contract Administrator shall, acting reasonably, make such extension of time for completion as may be fair and reasonable, having regard to the Relevant Events notified. </w:t>
      </w:r>
    </w:p>
    <w:p w:rsidRPr="00386E9D" w:rsidR="00386E9D" w:rsidP="00386E9D" w:rsidRDefault="00386E9D" w14:paraId="1FE9BA46" w14:textId="77777777">
      <w:pPr>
        <w:pStyle w:val="ListParagraph"/>
        <w:rPr>
          <w:rFonts w:cstheme="minorHAnsi"/>
          <w:sz w:val="22"/>
          <w:szCs w:val="22"/>
          <w:lang w:val="en-US"/>
        </w:rPr>
      </w:pPr>
    </w:p>
    <w:p w:rsidRPr="004E5961" w:rsidR="002930ED" w:rsidP="004E5961" w:rsidRDefault="00285E29" w14:paraId="504504F2" w14:textId="07A30109">
      <w:pPr>
        <w:pStyle w:val="ListParagraph"/>
        <w:numPr>
          <w:ilvl w:val="0"/>
          <w:numId w:val="16"/>
        </w:numPr>
        <w:rPr>
          <w:rFonts w:cstheme="minorHAnsi"/>
          <w:sz w:val="22"/>
          <w:szCs w:val="22"/>
          <w:lang w:val="en-US"/>
        </w:rPr>
      </w:pPr>
      <w:r w:rsidRPr="00386E9D">
        <w:rPr>
          <w:rFonts w:cstheme="minorHAnsi"/>
          <w:sz w:val="22"/>
          <w:szCs w:val="22"/>
          <w:lang w:val="en-US"/>
        </w:rPr>
        <w:t>Failure to give the required notice in time shall be a condition precedent to any entitlement to extension of time.   Reasons within the control of the Contractor, including any default of the Contractor or of any person employed or engaged by or under the Contractor, shall not constitute a Relevant Event.</w:t>
      </w:r>
    </w:p>
    <w:p w:rsidRPr="004E5961" w:rsidR="004E5961" w:rsidP="004E5961" w:rsidRDefault="004E5961" w14:paraId="1C70E2CB" w14:textId="77777777">
      <w:pPr>
        <w:pStyle w:val="ListParagraph"/>
        <w:ind w:left="0"/>
        <w:rPr>
          <w:rFonts w:cstheme="minorHAnsi"/>
          <w:sz w:val="22"/>
          <w:szCs w:val="22"/>
          <w:lang w:val="en-US"/>
        </w:rPr>
      </w:pPr>
    </w:p>
    <w:p w:rsidRPr="002930ED" w:rsidR="002930ED" w:rsidP="002930ED" w:rsidRDefault="002930ED" w14:paraId="28BC0628" w14:textId="136B74EA">
      <w:pPr>
        <w:pStyle w:val="ListParagraph"/>
        <w:numPr>
          <w:ilvl w:val="0"/>
          <w:numId w:val="16"/>
        </w:numPr>
        <w:rPr>
          <w:rFonts w:cstheme="minorHAnsi"/>
          <w:sz w:val="22"/>
          <w:szCs w:val="22"/>
          <w:lang w:val="en-US"/>
        </w:rPr>
      </w:pPr>
      <w:r w:rsidRPr="002930ED">
        <w:rPr>
          <w:rFonts w:cstheme="minorHAnsi"/>
          <w:sz w:val="22"/>
          <w:szCs w:val="22"/>
        </w:rPr>
        <w:t>If the Works are not completed by the Completion Date, as stated in this Contract, or by any later completion date fixed under clause 7(a) above, the Contractor shall pay</w:t>
      </w:r>
      <w:r>
        <w:rPr>
          <w:rFonts w:cstheme="minorHAnsi"/>
          <w:sz w:val="22"/>
          <w:szCs w:val="22"/>
        </w:rPr>
        <w:t xml:space="preserve"> </w:t>
      </w:r>
      <w:r w:rsidRPr="00386E9D">
        <w:rPr>
          <w:rFonts w:cstheme="minorHAnsi"/>
          <w:sz w:val="22"/>
          <w:szCs w:val="22"/>
          <w:lang w:val="en-US"/>
        </w:rPr>
        <w:t xml:space="preserve">pay or allow to the Employer liquidated damages at the rate of </w:t>
      </w:r>
      <w:r w:rsidRPr="00386E9D">
        <w:rPr>
          <w:rFonts w:cstheme="minorHAnsi"/>
          <w:sz w:val="22"/>
          <w:szCs w:val="22"/>
          <w:highlight w:val="yellow"/>
          <w:lang w:val="en-US"/>
        </w:rPr>
        <w:t>£150.00</w:t>
      </w:r>
      <w:r w:rsidRPr="00386E9D">
        <w:rPr>
          <w:rFonts w:cstheme="minorHAnsi"/>
          <w:sz w:val="22"/>
          <w:szCs w:val="22"/>
          <w:lang w:val="en-US"/>
        </w:rPr>
        <w:t xml:space="preserve"> per property per day.</w:t>
      </w:r>
    </w:p>
    <w:p w:rsidRPr="00386E9D" w:rsidR="00386E9D" w:rsidP="00386E9D" w:rsidRDefault="00386E9D" w14:paraId="2867B081" w14:textId="77777777">
      <w:pPr>
        <w:pStyle w:val="ListParagraph"/>
        <w:rPr>
          <w:rFonts w:cstheme="minorHAnsi"/>
          <w:sz w:val="22"/>
          <w:szCs w:val="22"/>
          <w:lang w:val="en-US"/>
        </w:rPr>
      </w:pPr>
    </w:p>
    <w:p w:rsidRPr="00386E9D" w:rsidR="00386E9D" w:rsidRDefault="00285E29" w14:paraId="1B24E081" w14:textId="49FEE4B5">
      <w:pPr>
        <w:pStyle w:val="ListParagraph"/>
        <w:numPr>
          <w:ilvl w:val="0"/>
          <w:numId w:val="16"/>
        </w:numPr>
        <w:rPr>
          <w:rFonts w:cstheme="minorHAnsi"/>
          <w:sz w:val="22"/>
          <w:szCs w:val="22"/>
          <w:lang w:val="en-US"/>
        </w:rPr>
      </w:pPr>
      <w:r w:rsidRPr="00386E9D">
        <w:rPr>
          <w:rFonts w:cstheme="minorHAnsi"/>
          <w:sz w:val="22"/>
          <w:szCs w:val="22"/>
          <w:lang w:val="en-US"/>
        </w:rPr>
        <w:t xml:space="preserve">The Employer may either recover the liquidated damages from the Contractor as a debt or deduct the liquidated damages from any monies due to the Contractor under the Contract provided that a notice of deduction pursuant to clause </w:t>
      </w:r>
      <w:r w:rsidR="00515C97">
        <w:rPr>
          <w:rFonts w:cstheme="minorHAnsi"/>
          <w:sz w:val="22"/>
          <w:szCs w:val="22"/>
          <w:lang w:val="en-US"/>
        </w:rPr>
        <w:fldChar w:fldCharType="begin"/>
      </w:r>
      <w:r w:rsidR="00515C97">
        <w:rPr>
          <w:rFonts w:cstheme="minorHAnsi"/>
          <w:sz w:val="22"/>
          <w:szCs w:val="22"/>
          <w:lang w:val="en-US"/>
        </w:rPr>
        <w:instrText xml:space="preserve"> REF _Ref218608949 \r \h </w:instrText>
      </w:r>
      <w:r w:rsidR="00515C97">
        <w:rPr>
          <w:rFonts w:cstheme="minorHAnsi"/>
          <w:sz w:val="22"/>
          <w:szCs w:val="22"/>
          <w:lang w:val="en-US"/>
        </w:rPr>
      </w:r>
      <w:r w:rsidR="00515C97">
        <w:rPr>
          <w:rFonts w:cstheme="minorHAnsi"/>
          <w:sz w:val="22"/>
          <w:szCs w:val="22"/>
          <w:lang w:val="en-US"/>
        </w:rPr>
        <w:fldChar w:fldCharType="separate"/>
      </w:r>
      <w:r w:rsidR="00515C97">
        <w:rPr>
          <w:rFonts w:cstheme="minorHAnsi"/>
          <w:sz w:val="22"/>
          <w:szCs w:val="22"/>
          <w:lang w:val="en-US"/>
        </w:rPr>
        <w:t>15</w:t>
      </w:r>
      <w:r w:rsidR="00515C97">
        <w:rPr>
          <w:rFonts w:cstheme="minorHAnsi"/>
          <w:sz w:val="22"/>
          <w:szCs w:val="22"/>
          <w:lang w:val="en-US"/>
        </w:rPr>
        <w:fldChar w:fldCharType="end"/>
      </w:r>
      <w:r w:rsidRPr="00386E9D">
        <w:rPr>
          <w:rFonts w:cstheme="minorHAnsi"/>
          <w:color w:val="FF0000"/>
          <w:sz w:val="22"/>
          <w:szCs w:val="22"/>
          <w:lang w:val="en-US"/>
        </w:rPr>
        <w:t xml:space="preserve"> </w:t>
      </w:r>
      <w:r w:rsidRPr="00386E9D">
        <w:rPr>
          <w:rFonts w:cstheme="minorHAnsi"/>
          <w:sz w:val="22"/>
          <w:szCs w:val="22"/>
          <w:lang w:val="en-US"/>
        </w:rPr>
        <w:t xml:space="preserve">has been given. </w:t>
      </w:r>
    </w:p>
    <w:p w:rsidRPr="00386E9D" w:rsidR="00386E9D" w:rsidP="00386E9D" w:rsidRDefault="00386E9D" w14:paraId="70C567A9" w14:textId="77777777">
      <w:pPr>
        <w:pStyle w:val="ListParagraph"/>
        <w:rPr>
          <w:rFonts w:cstheme="minorHAnsi"/>
          <w:sz w:val="22"/>
          <w:szCs w:val="22"/>
          <w:lang w:val="en-US"/>
        </w:rPr>
      </w:pPr>
    </w:p>
    <w:p w:rsidRPr="00386E9D" w:rsidR="008B1345" w:rsidRDefault="00285E29" w14:paraId="64D9FDD7" w14:textId="36A96217">
      <w:pPr>
        <w:pStyle w:val="ListParagraph"/>
        <w:numPr>
          <w:ilvl w:val="0"/>
          <w:numId w:val="16"/>
        </w:numPr>
        <w:rPr>
          <w:rFonts w:cstheme="minorHAnsi"/>
          <w:sz w:val="22"/>
          <w:szCs w:val="22"/>
          <w:lang w:val="en-US"/>
        </w:rPr>
      </w:pPr>
      <w:r w:rsidRPr="00386E9D">
        <w:rPr>
          <w:rFonts w:cstheme="minorHAnsi"/>
          <w:sz w:val="22"/>
          <w:szCs w:val="22"/>
          <w:lang w:val="en-US"/>
        </w:rPr>
        <w:t>The Contract Administrator shall certify the date when in their opinion the Works have reached practical completion.</w:t>
      </w:r>
    </w:p>
    <w:p w:rsidRPr="00A25AA7" w:rsidR="008B1345" w:rsidRDefault="00285E29" w14:paraId="72769D1E" w14:textId="738198CC">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Ref236390172" w:id="16"/>
      <w:bookmarkStart w:name="_Toc241760287" w:id="17"/>
      <w:r w:rsidRPr="00A25AA7">
        <w:rPr>
          <w:rFonts w:asciiTheme="majorHAnsi" w:hAnsiTheme="majorHAnsi"/>
          <w:b w:val="0"/>
          <w:bCs w:val="0"/>
          <w:color w:val="1F4E79" w:themeColor="accent5" w:themeShade="80"/>
          <w:sz w:val="32"/>
          <w:szCs w:val="32"/>
        </w:rPr>
        <w:t>Loss and Expense Due to Disturbance</w:t>
      </w:r>
      <w:bookmarkEnd w:id="16"/>
      <w:bookmarkEnd w:id="17"/>
    </w:p>
    <w:p w:rsidRPr="00386E9D" w:rsidR="008B1345" w:rsidRDefault="00285E29" w14:paraId="19CF478B" w14:textId="43A22769">
      <w:pPr>
        <w:pStyle w:val="ListParagraph"/>
        <w:numPr>
          <w:ilvl w:val="0"/>
          <w:numId w:val="18"/>
        </w:numPr>
        <w:rPr>
          <w:rFonts w:cstheme="minorHAnsi"/>
          <w:sz w:val="22"/>
          <w:szCs w:val="22"/>
          <w:lang w:val="en-US"/>
        </w:rPr>
      </w:pPr>
      <w:r w:rsidRPr="00386E9D">
        <w:rPr>
          <w:rFonts w:cstheme="minorHAnsi"/>
          <w:sz w:val="22"/>
          <w:szCs w:val="22"/>
          <w:lang w:val="en-US"/>
        </w:rPr>
        <w:t>If the regular progress of the Works is materially affected by any act, omission or default of the Contractor, its servants, agents or any sub-contractor employed by the Contractor, the Employer shall give written notice to the Contractor as soon as such material effect becomes apparent. The amount of any loss or expense directly or indirectly thereby caused to the Employer shall be regarded as a debt due to the Employer and may be deducted from the Contract Sum. For the avoidance of doubt, this clause does not entitle the Contractor to any additional payment or extension of time in respect of events within the Contractor's control, and the Contractor shall in all events take all reasonable steps to mitigate any delay or disruption.</w:t>
      </w:r>
    </w:p>
    <w:p w:rsidRPr="00A25AA7" w:rsidR="008B1345" w:rsidRDefault="00285E29" w14:paraId="5C61B700" w14:textId="733CF3A8">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Ref236395457" w:id="18"/>
      <w:bookmarkStart w:name="_Toc241760288" w:id="19"/>
      <w:r w:rsidRPr="00A25AA7">
        <w:rPr>
          <w:rFonts w:asciiTheme="majorHAnsi" w:hAnsiTheme="majorHAnsi"/>
          <w:b w:val="0"/>
          <w:bCs w:val="0"/>
          <w:color w:val="1F4E79" w:themeColor="accent5" w:themeShade="80"/>
          <w:sz w:val="32"/>
          <w:szCs w:val="32"/>
        </w:rPr>
        <w:t>Defects Liability Period</w:t>
      </w:r>
      <w:bookmarkEnd w:id="18"/>
      <w:bookmarkEnd w:id="19"/>
    </w:p>
    <w:p w:rsidR="008B1345" w:rsidRDefault="00285E29" w14:paraId="0D998581" w14:textId="79E47DEE">
      <w:pPr>
        <w:pStyle w:val="ListParagraph"/>
        <w:numPr>
          <w:ilvl w:val="0"/>
          <w:numId w:val="19"/>
        </w:numPr>
        <w:rPr>
          <w:rFonts w:cstheme="minorHAnsi"/>
          <w:sz w:val="22"/>
          <w:szCs w:val="22"/>
          <w:lang w:val="en-US"/>
        </w:rPr>
      </w:pPr>
      <w:r w:rsidRPr="00386E9D">
        <w:rPr>
          <w:rFonts w:cstheme="minorHAnsi"/>
          <w:sz w:val="22"/>
          <w:szCs w:val="22"/>
          <w:lang w:val="en-US"/>
        </w:rPr>
        <w:t>Any defects, excessive shrinkages or other faults appearing in the Works within twenty-four months of the date of Practical Completion that are due to materials or workmanship not in accordance with the Contract shall be made good by the Contractor entirely at its own cost and expense within the timescale directed by the Contract Administrator (and in any event within twenty-eight days of notification or such shorter period as the urgency requires), unless the Contract Administrator shall otherwise instruct. The Contractor shall also be liable for any latent defects that could not reasonably have been discovered during the defects liability period and which manifest within six years of Practical Completion (or twelve years if the Contract is executed as a deed).</w:t>
      </w:r>
    </w:p>
    <w:p w:rsidRPr="00386E9D" w:rsidR="00386E9D" w:rsidP="00386E9D" w:rsidRDefault="00386E9D" w14:paraId="4FD2EACA" w14:textId="77777777">
      <w:pPr>
        <w:pStyle w:val="ListParagraph"/>
        <w:ind w:left="0"/>
        <w:rPr>
          <w:rFonts w:cstheme="minorHAnsi"/>
          <w:sz w:val="22"/>
          <w:szCs w:val="22"/>
          <w:lang w:val="en-US"/>
        </w:rPr>
      </w:pPr>
    </w:p>
    <w:p w:rsidRPr="00386E9D" w:rsidR="008B1345" w:rsidRDefault="00285E29" w14:paraId="774DE8C6" w14:textId="2CE47267">
      <w:pPr>
        <w:pStyle w:val="ListParagraph"/>
        <w:numPr>
          <w:ilvl w:val="0"/>
          <w:numId w:val="19"/>
        </w:numPr>
        <w:rPr>
          <w:rFonts w:cstheme="minorHAnsi"/>
          <w:sz w:val="22"/>
          <w:szCs w:val="22"/>
          <w:lang w:val="en-US"/>
        </w:rPr>
      </w:pPr>
      <w:r w:rsidRPr="00386E9D">
        <w:rPr>
          <w:rFonts w:cstheme="minorHAnsi"/>
          <w:sz w:val="22"/>
          <w:szCs w:val="22"/>
          <w:lang w:val="en-US"/>
        </w:rPr>
        <w:t>The Contract Administrator shall certify the date (the "Making Good Certificate") when, in their opinion, the Contractor’s obligations under this have been discharged in full. The Making Good Certificate shall not be issued until all notified defects have been made good to the satisfaction of the Contract Administrator and the Employer. Certification of the Making Good Certificate shall be a condition precedent to the release of any retention held (if applicable).</w:t>
      </w:r>
    </w:p>
    <w:p w:rsidRPr="00A25AA7" w:rsidR="008B1345" w:rsidRDefault="00285E29" w14:paraId="16291E23" w14:textId="7E598E04">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89" w:id="20"/>
      <w:r w:rsidRPr="00A25AA7">
        <w:rPr>
          <w:rFonts w:asciiTheme="majorHAnsi" w:hAnsiTheme="majorHAnsi"/>
          <w:b w:val="0"/>
          <w:bCs w:val="0"/>
          <w:color w:val="1F4E79" w:themeColor="accent5" w:themeShade="80"/>
          <w:sz w:val="32"/>
          <w:szCs w:val="32"/>
        </w:rPr>
        <w:t>Variations and Methods of Measurement</w:t>
      </w:r>
      <w:bookmarkEnd w:id="20"/>
    </w:p>
    <w:p w:rsidR="008B1345" w:rsidRDefault="00285E29" w14:paraId="6902C333" w14:textId="1907A522">
      <w:pPr>
        <w:pStyle w:val="ListParagraph"/>
        <w:numPr>
          <w:ilvl w:val="0"/>
          <w:numId w:val="20"/>
        </w:numPr>
        <w:rPr>
          <w:rFonts w:cstheme="minorHAnsi"/>
          <w:sz w:val="22"/>
          <w:szCs w:val="22"/>
          <w:lang w:val="en-US"/>
        </w:rPr>
      </w:pPr>
      <w:r w:rsidRPr="00386E9D">
        <w:rPr>
          <w:rFonts w:cstheme="minorHAnsi"/>
          <w:sz w:val="22"/>
          <w:szCs w:val="22"/>
          <w:lang w:val="en-US"/>
        </w:rPr>
        <w:t>The Contractor shall only carry out such variations as are ordered in writing and signed by an authorised representative of the Employer. No oral instructions to vary the Works shall be binding on the Employer. Any variation instruction must identify whether the variation falls within the original scope of the Works or constitutes a modification. For the avoidance of doubt, the Employer shall not instruct any variation that would constitute a material modification to the Contract within the meaning of the Procurement Act 2023 (or any successor legislation) or which would require a</w:t>
      </w:r>
      <w:r w:rsidR="00386E9D">
        <w:rPr>
          <w:rFonts w:cstheme="minorHAnsi"/>
          <w:sz w:val="22"/>
          <w:szCs w:val="22"/>
          <w:lang w:val="en-US"/>
        </w:rPr>
        <w:t xml:space="preserve"> </w:t>
      </w:r>
      <w:r w:rsidRPr="00386E9D">
        <w:rPr>
          <w:rFonts w:cstheme="minorHAnsi"/>
          <w:sz w:val="22"/>
          <w:szCs w:val="22"/>
          <w:lang w:val="en-US"/>
        </w:rPr>
        <w:t>further procurement exercise.</w:t>
      </w:r>
    </w:p>
    <w:p w:rsidRPr="00386E9D" w:rsidR="00386E9D" w:rsidP="00386E9D" w:rsidRDefault="00386E9D" w14:paraId="527E9A05" w14:textId="77777777">
      <w:pPr>
        <w:pStyle w:val="ListParagraph"/>
        <w:ind w:left="0"/>
        <w:rPr>
          <w:rFonts w:cstheme="minorHAnsi"/>
          <w:sz w:val="22"/>
          <w:szCs w:val="22"/>
          <w:lang w:val="en-US"/>
        </w:rPr>
      </w:pPr>
    </w:p>
    <w:p w:rsidRPr="00386E9D" w:rsidR="008B1345" w:rsidRDefault="00285E29" w14:paraId="2A075BE3" w14:textId="2769F6D5">
      <w:pPr>
        <w:pStyle w:val="ListParagraph"/>
        <w:numPr>
          <w:ilvl w:val="0"/>
          <w:numId w:val="20"/>
        </w:numPr>
        <w:rPr>
          <w:rFonts w:cstheme="minorHAnsi"/>
          <w:sz w:val="22"/>
          <w:szCs w:val="22"/>
          <w:lang w:val="en-US"/>
        </w:rPr>
      </w:pPr>
      <w:r w:rsidRPr="00386E9D">
        <w:rPr>
          <w:rFonts w:cstheme="minorHAnsi"/>
          <w:sz w:val="22"/>
          <w:szCs w:val="22"/>
          <w:lang w:val="en-US"/>
        </w:rPr>
        <w:t>No variation shall vitiate the Contract.  Unless specifically provided to the contrary in the Order variations shall be valued in accordance with the provisions of the Contract.</w:t>
      </w:r>
    </w:p>
    <w:p w:rsidRPr="00A25AA7" w:rsidR="008B1345" w:rsidRDefault="00285E29" w14:paraId="466C9814" w14:textId="4BE371EC">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0" w:id="21"/>
      <w:r w:rsidRPr="00A25AA7">
        <w:rPr>
          <w:rFonts w:asciiTheme="majorHAnsi" w:hAnsiTheme="majorHAnsi"/>
          <w:b w:val="0"/>
          <w:bCs w:val="0"/>
          <w:color w:val="1F4E79" w:themeColor="accent5" w:themeShade="80"/>
          <w:sz w:val="32"/>
          <w:szCs w:val="32"/>
        </w:rPr>
        <w:t>Removal of Rubbish and Site Cleanliness</w:t>
      </w:r>
      <w:bookmarkEnd w:id="21"/>
    </w:p>
    <w:p w:rsidR="008B1345" w:rsidRDefault="00285E29" w14:paraId="277BC1E4" w14:textId="24620E16">
      <w:pPr>
        <w:pStyle w:val="ListParagraph"/>
        <w:numPr>
          <w:ilvl w:val="0"/>
          <w:numId w:val="21"/>
        </w:numPr>
        <w:rPr>
          <w:rFonts w:cstheme="minorHAnsi"/>
          <w:sz w:val="22"/>
          <w:szCs w:val="22"/>
          <w:lang w:val="en-US"/>
        </w:rPr>
      </w:pPr>
      <w:r w:rsidRPr="00386E9D">
        <w:rPr>
          <w:rFonts w:cstheme="minorHAnsi"/>
          <w:sz w:val="22"/>
          <w:szCs w:val="22"/>
          <w:lang w:val="en-US"/>
        </w:rPr>
        <w:t>For the duration of the Contract the Contractor shall clear away from the site all rubbish, debris and surplus material as it arises and shall keep access to the Works clear at all times.</w:t>
      </w:r>
    </w:p>
    <w:p w:rsidRPr="00386E9D" w:rsidR="00386E9D" w:rsidP="00386E9D" w:rsidRDefault="00386E9D" w14:paraId="6ABBCB97" w14:textId="77777777">
      <w:pPr>
        <w:pStyle w:val="ListParagraph"/>
        <w:ind w:left="0"/>
        <w:rPr>
          <w:rFonts w:cstheme="minorHAnsi"/>
          <w:sz w:val="22"/>
          <w:szCs w:val="22"/>
          <w:lang w:val="en-US"/>
        </w:rPr>
      </w:pPr>
    </w:p>
    <w:p w:rsidR="008B1345" w:rsidRDefault="00285E29" w14:paraId="4F35F46D" w14:textId="3EEB448C">
      <w:pPr>
        <w:pStyle w:val="ListParagraph"/>
        <w:numPr>
          <w:ilvl w:val="0"/>
          <w:numId w:val="21"/>
        </w:numPr>
        <w:rPr>
          <w:rFonts w:cstheme="minorHAnsi"/>
          <w:sz w:val="22"/>
          <w:szCs w:val="22"/>
          <w:lang w:val="en-US"/>
        </w:rPr>
      </w:pPr>
      <w:r w:rsidRPr="00386E9D">
        <w:rPr>
          <w:rFonts w:cstheme="minorHAnsi"/>
          <w:sz w:val="22"/>
          <w:szCs w:val="22"/>
          <w:lang w:val="en-US"/>
        </w:rPr>
        <w:t xml:space="preserve">Upon completion of the Works the Contractor shall clear away from the site everything of any kind whatsoever brought to the site by </w:t>
      </w:r>
      <w:r w:rsidR="00430A1F">
        <w:rPr>
          <w:rFonts w:cstheme="minorHAnsi"/>
          <w:sz w:val="22"/>
          <w:szCs w:val="22"/>
          <w:lang w:val="en-US"/>
        </w:rPr>
        <w:t>them</w:t>
      </w:r>
      <w:r w:rsidRPr="00386E9D">
        <w:rPr>
          <w:rFonts w:cstheme="minorHAnsi"/>
          <w:sz w:val="22"/>
          <w:szCs w:val="22"/>
          <w:lang w:val="en-US"/>
        </w:rPr>
        <w:t xml:space="preserve"> or on </w:t>
      </w:r>
      <w:r w:rsidR="00430A1F">
        <w:rPr>
          <w:rFonts w:cstheme="minorHAnsi"/>
          <w:sz w:val="22"/>
          <w:szCs w:val="22"/>
          <w:lang w:val="en-US"/>
        </w:rPr>
        <w:t>their</w:t>
      </w:r>
      <w:r w:rsidRPr="00386E9D">
        <w:rPr>
          <w:rFonts w:cstheme="minorHAnsi"/>
          <w:sz w:val="22"/>
          <w:szCs w:val="22"/>
          <w:lang w:val="en-US"/>
        </w:rPr>
        <w:t xml:space="preserve"> behalf or occasioned by </w:t>
      </w:r>
      <w:r w:rsidR="00430A1F">
        <w:rPr>
          <w:rFonts w:cstheme="minorHAnsi"/>
          <w:sz w:val="22"/>
          <w:szCs w:val="22"/>
          <w:lang w:val="en-US"/>
        </w:rPr>
        <w:t>its</w:t>
      </w:r>
      <w:r w:rsidRPr="00386E9D">
        <w:rPr>
          <w:rFonts w:cstheme="minorHAnsi"/>
          <w:sz w:val="22"/>
          <w:szCs w:val="22"/>
          <w:lang w:val="en-US"/>
        </w:rPr>
        <w:t xml:space="preserve"> employees and not required for incorporation in the Works so as to leave the site in a tidy condition to the satisfaction of the Employer.</w:t>
      </w:r>
    </w:p>
    <w:p w:rsidRPr="00386E9D" w:rsidR="00386E9D" w:rsidP="00386E9D" w:rsidRDefault="00386E9D" w14:paraId="28D238F9" w14:textId="77777777">
      <w:pPr>
        <w:pStyle w:val="ListParagraph"/>
        <w:ind w:left="0"/>
        <w:rPr>
          <w:rFonts w:cstheme="minorHAnsi"/>
          <w:sz w:val="22"/>
          <w:szCs w:val="22"/>
          <w:lang w:val="en-US"/>
        </w:rPr>
      </w:pPr>
    </w:p>
    <w:p w:rsidRPr="00386E9D" w:rsidR="008B1345" w:rsidRDefault="00285E29" w14:paraId="5D9F50EF" w14:textId="2EB3E40B">
      <w:pPr>
        <w:pStyle w:val="ListParagraph"/>
        <w:numPr>
          <w:ilvl w:val="0"/>
          <w:numId w:val="21"/>
        </w:numPr>
        <w:rPr>
          <w:rFonts w:cstheme="minorHAnsi"/>
          <w:sz w:val="22"/>
          <w:szCs w:val="22"/>
          <w:lang w:val="en-US"/>
        </w:rPr>
      </w:pPr>
      <w:r w:rsidRPr="00386E9D">
        <w:rPr>
          <w:rFonts w:cstheme="minorHAnsi"/>
          <w:sz w:val="22"/>
          <w:szCs w:val="22"/>
          <w:lang w:val="en-US"/>
        </w:rPr>
        <w:t>Should the Contractor at any time be in default of the above obligations the Employer may effect such clearances and the cost thereof shall be regarded as a debt due from the Contractor to the Employer and be deducted from the Contract Sum.</w:t>
      </w:r>
    </w:p>
    <w:p w:rsidRPr="00A25AA7" w:rsidR="008B1345" w:rsidRDefault="00285E29" w14:paraId="3D2BD500" w14:textId="1E0AA779">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1" w:id="22"/>
      <w:r w:rsidRPr="00A25AA7">
        <w:rPr>
          <w:rFonts w:asciiTheme="majorHAnsi" w:hAnsiTheme="majorHAnsi"/>
          <w:b w:val="0"/>
          <w:bCs w:val="0"/>
          <w:color w:val="1F4E79" w:themeColor="accent5" w:themeShade="80"/>
          <w:sz w:val="32"/>
          <w:szCs w:val="32"/>
        </w:rPr>
        <w:t>Contractor in Receipt of all Details</w:t>
      </w:r>
      <w:bookmarkEnd w:id="22"/>
      <w:r w:rsidRPr="00A25AA7">
        <w:rPr>
          <w:rFonts w:asciiTheme="majorHAnsi" w:hAnsiTheme="majorHAnsi"/>
          <w:b w:val="0"/>
          <w:bCs w:val="0"/>
          <w:color w:val="1F4E79" w:themeColor="accent5" w:themeShade="80"/>
          <w:sz w:val="32"/>
          <w:szCs w:val="32"/>
        </w:rPr>
        <w:tab/>
      </w:r>
    </w:p>
    <w:p w:rsidR="008B1345" w:rsidRDefault="00285E29" w14:paraId="226C01CD" w14:textId="331E23DF">
      <w:pPr>
        <w:pStyle w:val="ListParagraph"/>
        <w:numPr>
          <w:ilvl w:val="0"/>
          <w:numId w:val="22"/>
        </w:numPr>
        <w:rPr>
          <w:rFonts w:cstheme="minorHAnsi"/>
          <w:sz w:val="22"/>
          <w:szCs w:val="22"/>
          <w:lang w:val="en-US"/>
        </w:rPr>
      </w:pPr>
      <w:r w:rsidRPr="00386E9D">
        <w:rPr>
          <w:rFonts w:cstheme="minorHAnsi"/>
          <w:sz w:val="22"/>
          <w:szCs w:val="22"/>
          <w:lang w:val="en-US"/>
        </w:rPr>
        <w:t>The Contractor shall be deemed to be in receipt of all necessary details to carry out the Works in accordance with the Contract.  If the Contractor deems not to be in receipt of all details the Contractor shall in writing within ten days of receipt of the Order provide the Employer with a schedule of outstanding details together with the latest date for their receipt to enable the Contractor to comply with the Employer’s programme.</w:t>
      </w:r>
    </w:p>
    <w:p w:rsidRPr="00386E9D" w:rsidR="00386E9D" w:rsidP="00386E9D" w:rsidRDefault="00386E9D" w14:paraId="76ED0962" w14:textId="77777777">
      <w:pPr>
        <w:pStyle w:val="ListParagraph"/>
        <w:ind w:left="0"/>
        <w:rPr>
          <w:rFonts w:cstheme="minorHAnsi"/>
          <w:sz w:val="22"/>
          <w:szCs w:val="22"/>
          <w:lang w:val="en-US"/>
        </w:rPr>
      </w:pPr>
    </w:p>
    <w:p w:rsidR="008B1345" w:rsidRDefault="00285E29" w14:paraId="71AA3E2F" w14:textId="7085826B">
      <w:pPr>
        <w:pStyle w:val="ListParagraph"/>
        <w:numPr>
          <w:ilvl w:val="0"/>
          <w:numId w:val="22"/>
        </w:numPr>
        <w:rPr>
          <w:rFonts w:cstheme="minorHAnsi"/>
          <w:sz w:val="22"/>
          <w:szCs w:val="22"/>
          <w:lang w:val="en-US"/>
        </w:rPr>
      </w:pPr>
      <w:r w:rsidRPr="00386E9D">
        <w:rPr>
          <w:rFonts w:cstheme="minorHAnsi"/>
          <w:sz w:val="22"/>
          <w:szCs w:val="22"/>
          <w:lang w:val="en-US"/>
        </w:rPr>
        <w:t>The Contractor shall advise the Employer of any further details required in respect of any variation, further drawing or instruction issued to the Contractor within ten days of receipt of such variation, further drawing or instruction.</w:t>
      </w:r>
    </w:p>
    <w:p w:rsidRPr="00515C97" w:rsidR="00386E9D" w:rsidP="00386E9D" w:rsidRDefault="00386E9D" w14:paraId="2A8E4F5C" w14:textId="77777777">
      <w:pPr>
        <w:pStyle w:val="ListParagraph"/>
        <w:ind w:left="0"/>
        <w:rPr>
          <w:rFonts w:cstheme="minorHAnsi"/>
          <w:sz w:val="22"/>
          <w:szCs w:val="22"/>
          <w:lang w:val="en-US"/>
        </w:rPr>
      </w:pPr>
    </w:p>
    <w:p w:rsidRPr="00386E9D" w:rsidR="008B1345" w:rsidRDefault="00285E29" w14:paraId="19447BA2" w14:textId="1F8FF696">
      <w:pPr>
        <w:pStyle w:val="ListParagraph"/>
        <w:numPr>
          <w:ilvl w:val="0"/>
          <w:numId w:val="22"/>
        </w:numPr>
        <w:rPr>
          <w:rFonts w:cstheme="minorHAnsi"/>
          <w:sz w:val="22"/>
          <w:szCs w:val="22"/>
          <w:lang w:val="en-US"/>
        </w:rPr>
      </w:pPr>
      <w:r w:rsidRPr="00515C97">
        <w:rPr>
          <w:rFonts w:cstheme="minorHAnsi"/>
          <w:sz w:val="22"/>
          <w:szCs w:val="22"/>
          <w:lang w:val="en-US"/>
        </w:rPr>
        <w:t xml:space="preserve">Compliance with the requirements of this clause shall be </w:t>
      </w:r>
      <w:r w:rsidRPr="00386E9D">
        <w:rPr>
          <w:rFonts w:cstheme="minorHAnsi"/>
          <w:sz w:val="22"/>
          <w:szCs w:val="22"/>
          <w:lang w:val="en-US"/>
        </w:rPr>
        <w:t>a condition precedent to the Contractor’s entitlement to extension of time or any additional payment in respect of late issue of necessary details.</w:t>
      </w:r>
    </w:p>
    <w:p w:rsidRPr="00A25AA7" w:rsidR="008B1345" w:rsidRDefault="00285E29" w14:paraId="6227955A" w14:textId="56AB7DE3">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2" w:id="23"/>
      <w:r w:rsidRPr="00A25AA7">
        <w:rPr>
          <w:rFonts w:asciiTheme="majorHAnsi" w:hAnsiTheme="majorHAnsi"/>
          <w:b w:val="0"/>
          <w:bCs w:val="0"/>
          <w:color w:val="1F4E79" w:themeColor="accent5" w:themeShade="80"/>
          <w:sz w:val="32"/>
          <w:szCs w:val="32"/>
        </w:rPr>
        <w:t>Setting Out and Confirmation of Dimensions</w:t>
      </w:r>
      <w:bookmarkEnd w:id="23"/>
    </w:p>
    <w:p w:rsidRPr="00386E9D" w:rsidR="00386E9D" w:rsidRDefault="00285E29" w14:paraId="62AE5B36" w14:textId="452BD6CB">
      <w:pPr>
        <w:pStyle w:val="ListParagraph"/>
        <w:numPr>
          <w:ilvl w:val="0"/>
          <w:numId w:val="23"/>
        </w:numPr>
        <w:rPr>
          <w:rFonts w:cstheme="minorHAnsi"/>
          <w:sz w:val="22"/>
          <w:szCs w:val="22"/>
          <w:lang w:val="en-US"/>
        </w:rPr>
      </w:pPr>
      <w:r w:rsidRPr="00386E9D">
        <w:rPr>
          <w:rFonts w:cstheme="minorHAnsi"/>
          <w:sz w:val="22"/>
          <w:szCs w:val="22"/>
          <w:lang w:val="en-US"/>
        </w:rPr>
        <w:t>Unless specifically provided to the contrary in the Order the Contractor shall be responsible for setting out the Works and for the accuracy thereof.</w:t>
      </w:r>
    </w:p>
    <w:p w:rsidRPr="00386E9D" w:rsidR="008B1345" w:rsidRDefault="00285E29" w14:paraId="7E136996" w14:textId="1E53CDA8">
      <w:pPr>
        <w:pStyle w:val="ListParagraph"/>
        <w:numPr>
          <w:ilvl w:val="0"/>
          <w:numId w:val="23"/>
        </w:numPr>
        <w:rPr>
          <w:rFonts w:cstheme="minorHAnsi"/>
          <w:sz w:val="22"/>
          <w:szCs w:val="22"/>
          <w:lang w:val="en-US"/>
        </w:rPr>
      </w:pPr>
      <w:r w:rsidRPr="00386E9D">
        <w:rPr>
          <w:rFonts w:cstheme="minorHAnsi"/>
          <w:sz w:val="22"/>
          <w:szCs w:val="22"/>
          <w:lang w:val="en-US"/>
        </w:rPr>
        <w:t>Prior to commencing the Works the Contractor shall contact the Employer or the Employer’s representative for the purpose of gaining access to the site to verify dimensions.</w:t>
      </w:r>
    </w:p>
    <w:p w:rsidRPr="00A25AA7" w:rsidR="008B1345" w:rsidRDefault="00285E29" w14:paraId="7CA24DBB" w14:textId="7D46FF99">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3" w:id="24"/>
      <w:r w:rsidRPr="00A25AA7">
        <w:rPr>
          <w:rFonts w:asciiTheme="majorHAnsi" w:hAnsiTheme="majorHAnsi"/>
          <w:b w:val="0"/>
          <w:bCs w:val="0"/>
          <w:color w:val="1F4E79" w:themeColor="accent5" w:themeShade="80"/>
          <w:sz w:val="32"/>
          <w:szCs w:val="32"/>
        </w:rPr>
        <w:t>Assignment and Sub-letting</w:t>
      </w:r>
      <w:bookmarkEnd w:id="24"/>
    </w:p>
    <w:p w:rsidRPr="00386E9D" w:rsidR="00386E9D" w:rsidRDefault="00285E29" w14:paraId="7ACCED3B" w14:textId="77777777">
      <w:pPr>
        <w:pStyle w:val="ListParagraph"/>
        <w:numPr>
          <w:ilvl w:val="0"/>
          <w:numId w:val="24"/>
        </w:numPr>
        <w:rPr>
          <w:rFonts w:cstheme="minorHAnsi"/>
          <w:sz w:val="22"/>
          <w:szCs w:val="22"/>
          <w:lang w:val="en-US"/>
        </w:rPr>
      </w:pPr>
      <w:r w:rsidRPr="00386E9D">
        <w:rPr>
          <w:rFonts w:cstheme="minorHAnsi"/>
          <w:sz w:val="22"/>
          <w:szCs w:val="22"/>
          <w:lang w:val="en-US"/>
        </w:rPr>
        <w:t>The Contractor shall not without the prior written consent of the Employer assign, novate or otherwise transfer this Contract or any interest under it. The Contractor shall not sub-let any portion of the Works without the prior written consent of the Employer (not to be unreasonably withheld or delayed). Any sub-contract entered into by the Contractor shall:</w:t>
      </w:r>
    </w:p>
    <w:p w:rsidRPr="00386E9D" w:rsidR="00386E9D" w:rsidP="00386E9D" w:rsidRDefault="00386E9D" w14:paraId="3AA8FE42" w14:textId="77777777">
      <w:pPr>
        <w:pStyle w:val="ListParagraph"/>
        <w:ind w:left="0"/>
        <w:rPr>
          <w:rFonts w:cstheme="minorHAnsi"/>
          <w:sz w:val="22"/>
          <w:szCs w:val="22"/>
          <w:lang w:val="en-US"/>
        </w:rPr>
      </w:pPr>
    </w:p>
    <w:p w:rsidRPr="00386E9D" w:rsidR="00386E9D" w:rsidRDefault="00285E29" w14:paraId="315CCB53" w14:textId="77777777">
      <w:pPr>
        <w:pStyle w:val="ListParagraph"/>
        <w:numPr>
          <w:ilvl w:val="1"/>
          <w:numId w:val="24"/>
        </w:numPr>
        <w:rPr>
          <w:rFonts w:cstheme="minorHAnsi"/>
          <w:sz w:val="22"/>
          <w:szCs w:val="22"/>
          <w:lang w:val="en-US"/>
        </w:rPr>
      </w:pPr>
      <w:r w:rsidRPr="00386E9D">
        <w:rPr>
          <w:rFonts w:cstheme="minorHAnsi"/>
          <w:sz w:val="22"/>
          <w:szCs w:val="22"/>
          <w:lang w:val="en-US"/>
        </w:rPr>
        <w:t xml:space="preserve">contain obligations on the sub-contractor equivalent to those imposed on the Contractor under this Contract (including in relation to compliance, data protection, anti-bribery, community benefits and insurance); </w:t>
      </w:r>
    </w:p>
    <w:p w:rsidRPr="00386E9D" w:rsidR="00386E9D" w:rsidP="00386E9D" w:rsidRDefault="00386E9D" w14:paraId="6AF04118" w14:textId="77777777">
      <w:pPr>
        <w:pStyle w:val="ListParagraph"/>
        <w:ind w:left="1440"/>
        <w:rPr>
          <w:rFonts w:cstheme="minorHAnsi"/>
          <w:sz w:val="22"/>
          <w:szCs w:val="22"/>
          <w:lang w:val="en-US"/>
        </w:rPr>
      </w:pPr>
    </w:p>
    <w:p w:rsidRPr="00386E9D" w:rsidR="00386E9D" w:rsidRDefault="00285E29" w14:paraId="3BD15405" w14:textId="77777777">
      <w:pPr>
        <w:pStyle w:val="ListParagraph"/>
        <w:numPr>
          <w:ilvl w:val="1"/>
          <w:numId w:val="24"/>
        </w:numPr>
        <w:rPr>
          <w:rFonts w:cstheme="minorHAnsi"/>
          <w:sz w:val="22"/>
          <w:szCs w:val="22"/>
          <w:lang w:val="en-US"/>
        </w:rPr>
      </w:pPr>
      <w:r w:rsidRPr="00386E9D">
        <w:rPr>
          <w:rFonts w:cstheme="minorHAnsi"/>
          <w:sz w:val="22"/>
          <w:szCs w:val="22"/>
          <w:lang w:val="en-US"/>
        </w:rPr>
        <w:t xml:space="preserve">be terminable by the Contractor in circumstances equivalent to those permitting the Employer to terminate this Contract; and </w:t>
      </w:r>
    </w:p>
    <w:p w:rsidRPr="00386E9D" w:rsidR="00386E9D" w:rsidP="00386E9D" w:rsidRDefault="00386E9D" w14:paraId="68910A79" w14:textId="77777777">
      <w:pPr>
        <w:pStyle w:val="ListParagraph"/>
        <w:rPr>
          <w:rFonts w:cstheme="minorHAnsi"/>
          <w:sz w:val="22"/>
          <w:szCs w:val="22"/>
          <w:lang w:val="en-US"/>
        </w:rPr>
      </w:pPr>
    </w:p>
    <w:p w:rsidRPr="00386E9D" w:rsidR="00386E9D" w:rsidRDefault="00285E29" w14:paraId="1B1B5393" w14:textId="77777777">
      <w:pPr>
        <w:pStyle w:val="ListParagraph"/>
        <w:numPr>
          <w:ilvl w:val="1"/>
          <w:numId w:val="24"/>
        </w:numPr>
        <w:rPr>
          <w:rFonts w:cstheme="minorHAnsi"/>
          <w:sz w:val="22"/>
          <w:szCs w:val="22"/>
          <w:lang w:val="en-US"/>
        </w:rPr>
      </w:pPr>
      <w:r w:rsidRPr="00386E9D">
        <w:rPr>
          <w:rFonts w:cstheme="minorHAnsi"/>
          <w:sz w:val="22"/>
          <w:szCs w:val="22"/>
          <w:lang w:val="en-US"/>
        </w:rPr>
        <w:t xml:space="preserve">not restrict the Contractor's ability to comply with its obligations to the Employer. </w:t>
      </w:r>
    </w:p>
    <w:p w:rsidRPr="00386E9D" w:rsidR="00386E9D" w:rsidP="00386E9D" w:rsidRDefault="00386E9D" w14:paraId="0261EED8" w14:textId="77777777">
      <w:pPr>
        <w:pStyle w:val="ListParagraph"/>
        <w:rPr>
          <w:rFonts w:cstheme="minorHAnsi"/>
          <w:sz w:val="22"/>
          <w:szCs w:val="22"/>
          <w:lang w:val="en-US"/>
        </w:rPr>
      </w:pPr>
    </w:p>
    <w:p w:rsidRPr="00386E9D" w:rsidR="008B1345" w:rsidRDefault="00285E29" w14:paraId="2F028C09" w14:textId="677F5636">
      <w:pPr>
        <w:pStyle w:val="ListParagraph"/>
        <w:numPr>
          <w:ilvl w:val="0"/>
          <w:numId w:val="24"/>
        </w:numPr>
        <w:rPr>
          <w:rFonts w:cstheme="minorHAnsi"/>
          <w:sz w:val="22"/>
          <w:szCs w:val="22"/>
          <w:lang w:val="en-US"/>
        </w:rPr>
      </w:pPr>
      <w:r w:rsidRPr="00386E9D">
        <w:rPr>
          <w:rFonts w:cstheme="minorHAnsi"/>
          <w:sz w:val="22"/>
          <w:szCs w:val="22"/>
          <w:lang w:val="en-US"/>
        </w:rPr>
        <w:t>The Employer reserves the right to require the Contractor to remove any sub-contractor whose performance or conduct is, in the reasonable opinion of the Employer, unsatisfactory.</w:t>
      </w:r>
    </w:p>
    <w:p w:rsidRPr="00A25AA7" w:rsidR="008B1345" w:rsidRDefault="00285E29" w14:paraId="5B2A9141" w14:textId="6A4A749F">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Ref218608949" w:id="25"/>
      <w:bookmarkStart w:name="_Toc241760294" w:id="26"/>
      <w:r w:rsidRPr="00A25AA7">
        <w:rPr>
          <w:rFonts w:asciiTheme="majorHAnsi" w:hAnsiTheme="majorHAnsi"/>
          <w:b w:val="0"/>
          <w:bCs w:val="0"/>
          <w:color w:val="1F4E79" w:themeColor="accent5" w:themeShade="80"/>
          <w:sz w:val="32"/>
          <w:szCs w:val="32"/>
        </w:rPr>
        <w:t>Interim/Final Payments and Final Accounts</w:t>
      </w:r>
      <w:bookmarkEnd w:id="25"/>
      <w:bookmarkEnd w:id="26"/>
    </w:p>
    <w:p w:rsidRPr="00386E9D" w:rsidR="00386E9D" w:rsidRDefault="00285E29" w14:paraId="255A6574" w14:textId="27408595">
      <w:pPr>
        <w:pStyle w:val="ListParagraph"/>
        <w:numPr>
          <w:ilvl w:val="0"/>
          <w:numId w:val="25"/>
        </w:numPr>
        <w:rPr>
          <w:rFonts w:cstheme="minorHAnsi"/>
          <w:sz w:val="22"/>
          <w:szCs w:val="22"/>
          <w:lang w:val="en-US"/>
        </w:rPr>
      </w:pPr>
      <w:r w:rsidRPr="00386E9D">
        <w:rPr>
          <w:rFonts w:cstheme="minorHAnsi"/>
          <w:sz w:val="22"/>
          <w:szCs w:val="22"/>
          <w:lang w:val="en-US"/>
        </w:rPr>
        <w:t xml:space="preserve">The Employer shall pay the Contractor in consideration of the execution, completion and maintenance of the </w:t>
      </w:r>
      <w:r w:rsidRPr="00386E9D" w:rsidR="00386E9D">
        <w:rPr>
          <w:rFonts w:cstheme="minorHAnsi"/>
          <w:sz w:val="22"/>
          <w:szCs w:val="22"/>
          <w:lang w:val="en-US"/>
        </w:rPr>
        <w:t>Works the</w:t>
      </w:r>
      <w:r w:rsidRPr="00386E9D">
        <w:rPr>
          <w:rFonts w:cstheme="minorHAnsi"/>
          <w:sz w:val="22"/>
          <w:szCs w:val="22"/>
          <w:lang w:val="en-US"/>
        </w:rPr>
        <w:t xml:space="preserve"> price stated in the Order (as adjusted under the Contract) in the manner set out in </w:t>
      </w:r>
      <w:r w:rsidRPr="00CC6B1E">
        <w:rPr>
          <w:rFonts w:cstheme="minorHAnsi"/>
          <w:sz w:val="22"/>
          <w:szCs w:val="22"/>
          <w:lang w:val="en-US"/>
        </w:rPr>
        <w:t xml:space="preserve">this clause. </w:t>
      </w:r>
    </w:p>
    <w:p w:rsidRPr="00386E9D" w:rsidR="00386E9D" w:rsidP="00386E9D" w:rsidRDefault="00386E9D" w14:paraId="225D83BD" w14:textId="77777777">
      <w:pPr>
        <w:pStyle w:val="ListParagraph"/>
        <w:ind w:left="0"/>
        <w:rPr>
          <w:rFonts w:cstheme="minorHAnsi"/>
          <w:sz w:val="22"/>
          <w:szCs w:val="22"/>
          <w:lang w:val="en-US"/>
        </w:rPr>
      </w:pPr>
    </w:p>
    <w:p w:rsidRPr="00386E9D" w:rsidR="00386E9D" w:rsidRDefault="00285E29" w14:paraId="53420AE7" w14:textId="77777777">
      <w:pPr>
        <w:pStyle w:val="ListParagraph"/>
        <w:numPr>
          <w:ilvl w:val="0"/>
          <w:numId w:val="25"/>
        </w:numPr>
        <w:rPr>
          <w:rFonts w:cstheme="minorHAnsi"/>
          <w:sz w:val="22"/>
          <w:szCs w:val="22"/>
          <w:lang w:val="en-US"/>
        </w:rPr>
      </w:pPr>
      <w:r w:rsidRPr="00386E9D">
        <w:rPr>
          <w:rFonts w:cstheme="minorHAnsi"/>
          <w:sz w:val="22"/>
          <w:szCs w:val="22"/>
          <w:lang w:val="en-US"/>
        </w:rPr>
        <w:t xml:space="preserve">Each invoice submitted by the Contractor shall state: </w:t>
      </w:r>
    </w:p>
    <w:p w:rsidRPr="00386E9D" w:rsidR="00386E9D" w:rsidP="00386E9D" w:rsidRDefault="00386E9D" w14:paraId="27A91843" w14:textId="77777777">
      <w:pPr>
        <w:pStyle w:val="ListParagraph"/>
        <w:rPr>
          <w:rFonts w:cstheme="minorHAnsi"/>
          <w:sz w:val="22"/>
          <w:szCs w:val="22"/>
          <w:lang w:val="en-US"/>
        </w:rPr>
      </w:pPr>
    </w:p>
    <w:p w:rsidRPr="00386E9D" w:rsidR="00386E9D" w:rsidRDefault="00285E29" w14:paraId="3741DB7B" w14:textId="77777777">
      <w:pPr>
        <w:pStyle w:val="ListParagraph"/>
        <w:numPr>
          <w:ilvl w:val="1"/>
          <w:numId w:val="25"/>
        </w:numPr>
        <w:rPr>
          <w:rFonts w:cstheme="minorHAnsi"/>
          <w:sz w:val="22"/>
          <w:szCs w:val="22"/>
          <w:lang w:val="en-US"/>
        </w:rPr>
      </w:pPr>
      <w:r w:rsidRPr="00386E9D">
        <w:rPr>
          <w:rFonts w:cstheme="minorHAnsi"/>
          <w:sz w:val="22"/>
          <w:szCs w:val="22"/>
          <w:lang w:val="en-US"/>
        </w:rPr>
        <w:t xml:space="preserve">the Contract reference and Order number; </w:t>
      </w:r>
    </w:p>
    <w:p w:rsidRPr="00386E9D" w:rsidR="00386E9D" w:rsidP="00386E9D" w:rsidRDefault="00386E9D" w14:paraId="7CF74ADD" w14:textId="77777777">
      <w:pPr>
        <w:pStyle w:val="ListParagraph"/>
        <w:ind w:left="1440"/>
        <w:rPr>
          <w:rFonts w:cstheme="minorHAnsi"/>
          <w:sz w:val="22"/>
          <w:szCs w:val="22"/>
          <w:lang w:val="en-US"/>
        </w:rPr>
      </w:pPr>
    </w:p>
    <w:p w:rsidRPr="00386E9D" w:rsidR="00386E9D" w:rsidRDefault="00285E29" w14:paraId="18747B5C" w14:textId="77777777">
      <w:pPr>
        <w:pStyle w:val="ListParagraph"/>
        <w:numPr>
          <w:ilvl w:val="1"/>
          <w:numId w:val="25"/>
        </w:numPr>
        <w:rPr>
          <w:rFonts w:cstheme="minorHAnsi"/>
          <w:sz w:val="22"/>
          <w:szCs w:val="22"/>
          <w:lang w:val="en-US"/>
        </w:rPr>
      </w:pPr>
      <w:r w:rsidRPr="00386E9D">
        <w:rPr>
          <w:rFonts w:cstheme="minorHAnsi"/>
          <w:sz w:val="22"/>
          <w:szCs w:val="22"/>
          <w:lang w:val="en-US"/>
        </w:rPr>
        <w:t xml:space="preserve">the period or properties to which it relates; </w:t>
      </w:r>
    </w:p>
    <w:p w:rsidRPr="00386E9D" w:rsidR="00386E9D" w:rsidP="00386E9D" w:rsidRDefault="00386E9D" w14:paraId="47AD3DA8" w14:textId="77777777">
      <w:pPr>
        <w:pStyle w:val="ListParagraph"/>
        <w:rPr>
          <w:rFonts w:cstheme="minorHAnsi"/>
          <w:sz w:val="22"/>
          <w:szCs w:val="22"/>
          <w:lang w:val="en-US"/>
        </w:rPr>
      </w:pPr>
    </w:p>
    <w:p w:rsidRPr="00386E9D" w:rsidR="00386E9D" w:rsidRDefault="00285E29" w14:paraId="1D3236DD" w14:textId="77777777">
      <w:pPr>
        <w:pStyle w:val="ListParagraph"/>
        <w:numPr>
          <w:ilvl w:val="1"/>
          <w:numId w:val="25"/>
        </w:numPr>
        <w:rPr>
          <w:rFonts w:cstheme="minorHAnsi"/>
          <w:sz w:val="22"/>
          <w:szCs w:val="22"/>
          <w:lang w:val="en-US"/>
        </w:rPr>
      </w:pPr>
      <w:r w:rsidRPr="00386E9D">
        <w:rPr>
          <w:rFonts w:cstheme="minorHAnsi"/>
          <w:sz w:val="22"/>
          <w:szCs w:val="22"/>
          <w:lang w:val="en-US"/>
        </w:rPr>
        <w:t xml:space="preserve">the gross valuation of the Works, itemised by reference to the Pricing Schedule; </w:t>
      </w:r>
    </w:p>
    <w:p w:rsidRPr="00386E9D" w:rsidR="00386E9D" w:rsidP="00386E9D" w:rsidRDefault="00386E9D" w14:paraId="2A6F8A96" w14:textId="77777777">
      <w:pPr>
        <w:pStyle w:val="ListParagraph"/>
        <w:rPr>
          <w:rFonts w:cstheme="minorHAnsi"/>
          <w:sz w:val="22"/>
          <w:szCs w:val="22"/>
          <w:lang w:val="en-US"/>
        </w:rPr>
      </w:pPr>
    </w:p>
    <w:p w:rsidRPr="00386E9D" w:rsidR="00386E9D" w:rsidRDefault="00285E29" w14:paraId="5F7DCB22" w14:textId="77777777">
      <w:pPr>
        <w:pStyle w:val="ListParagraph"/>
        <w:numPr>
          <w:ilvl w:val="1"/>
          <w:numId w:val="25"/>
        </w:numPr>
        <w:rPr>
          <w:rFonts w:cstheme="minorHAnsi"/>
          <w:sz w:val="22"/>
          <w:szCs w:val="22"/>
          <w:lang w:val="en-US"/>
        </w:rPr>
      </w:pPr>
      <w:r w:rsidRPr="00386E9D">
        <w:rPr>
          <w:rFonts w:cstheme="minorHAnsi"/>
          <w:sz w:val="22"/>
          <w:szCs w:val="22"/>
          <w:lang w:val="en-US"/>
        </w:rPr>
        <w:t xml:space="preserve">any deductions claimed by the Contractor; </w:t>
      </w:r>
    </w:p>
    <w:p w:rsidRPr="00386E9D" w:rsidR="00386E9D" w:rsidP="00386E9D" w:rsidRDefault="00386E9D" w14:paraId="77E6C006" w14:textId="77777777">
      <w:pPr>
        <w:pStyle w:val="ListParagraph"/>
        <w:rPr>
          <w:rFonts w:cstheme="minorHAnsi"/>
          <w:sz w:val="22"/>
          <w:szCs w:val="22"/>
          <w:lang w:val="en-US"/>
        </w:rPr>
      </w:pPr>
    </w:p>
    <w:p w:rsidRPr="00386E9D" w:rsidR="00386E9D" w:rsidRDefault="00285E29" w14:paraId="5D9CD9A8" w14:textId="77777777">
      <w:pPr>
        <w:pStyle w:val="ListParagraph"/>
        <w:numPr>
          <w:ilvl w:val="1"/>
          <w:numId w:val="25"/>
        </w:numPr>
        <w:rPr>
          <w:rFonts w:cstheme="minorHAnsi"/>
          <w:sz w:val="22"/>
          <w:szCs w:val="22"/>
          <w:lang w:val="en-US"/>
        </w:rPr>
      </w:pPr>
      <w:r w:rsidRPr="00386E9D">
        <w:rPr>
          <w:rFonts w:cstheme="minorHAnsi"/>
          <w:sz w:val="22"/>
          <w:szCs w:val="22"/>
          <w:lang w:val="en-US"/>
        </w:rPr>
        <w:t xml:space="preserve">the net sum claimed; </w:t>
      </w:r>
    </w:p>
    <w:p w:rsidRPr="00386E9D" w:rsidR="00386E9D" w:rsidP="00386E9D" w:rsidRDefault="00386E9D" w14:paraId="6556DBDE" w14:textId="77777777">
      <w:pPr>
        <w:pStyle w:val="ListParagraph"/>
        <w:rPr>
          <w:rFonts w:cstheme="minorHAnsi"/>
          <w:sz w:val="22"/>
          <w:szCs w:val="22"/>
          <w:lang w:val="en-US"/>
        </w:rPr>
      </w:pPr>
    </w:p>
    <w:p w:rsidRPr="00386E9D" w:rsidR="00386E9D" w:rsidRDefault="00285E29" w14:paraId="6417BBBF" w14:textId="77777777">
      <w:pPr>
        <w:pStyle w:val="ListParagraph"/>
        <w:numPr>
          <w:ilvl w:val="1"/>
          <w:numId w:val="25"/>
        </w:numPr>
        <w:rPr>
          <w:rFonts w:cstheme="minorHAnsi"/>
          <w:sz w:val="22"/>
          <w:szCs w:val="22"/>
          <w:lang w:val="en-US"/>
        </w:rPr>
      </w:pPr>
      <w:r w:rsidRPr="00386E9D">
        <w:rPr>
          <w:rFonts w:cstheme="minorHAnsi"/>
          <w:sz w:val="22"/>
          <w:szCs w:val="22"/>
          <w:lang w:val="en-US"/>
        </w:rPr>
        <w:t xml:space="preserve">the VAT position, including any applicable domestic reverse charge statement under the Value Added Tax Act 1994; and </w:t>
      </w:r>
    </w:p>
    <w:p w:rsidRPr="00386E9D" w:rsidR="00386E9D" w:rsidP="00386E9D" w:rsidRDefault="00386E9D" w14:paraId="7D8A757C" w14:textId="77777777">
      <w:pPr>
        <w:pStyle w:val="ListParagraph"/>
        <w:rPr>
          <w:rFonts w:cstheme="minorHAnsi"/>
          <w:sz w:val="22"/>
          <w:szCs w:val="22"/>
          <w:lang w:val="en-US"/>
        </w:rPr>
      </w:pPr>
    </w:p>
    <w:p w:rsidRPr="00386E9D" w:rsidR="00386E9D" w:rsidRDefault="00285E29" w14:paraId="5C568E39" w14:textId="77777777">
      <w:pPr>
        <w:pStyle w:val="ListParagraph"/>
        <w:numPr>
          <w:ilvl w:val="1"/>
          <w:numId w:val="25"/>
        </w:numPr>
        <w:rPr>
          <w:rFonts w:cstheme="minorHAnsi"/>
          <w:sz w:val="22"/>
          <w:szCs w:val="22"/>
          <w:lang w:val="en-US"/>
        </w:rPr>
      </w:pPr>
      <w:r w:rsidRPr="00386E9D">
        <w:rPr>
          <w:rFonts w:cstheme="minorHAnsi"/>
          <w:sz w:val="22"/>
          <w:szCs w:val="22"/>
          <w:lang w:val="en-US"/>
        </w:rPr>
        <w:t xml:space="preserve">the Construction Industry Scheme status of the Contractor. </w:t>
      </w:r>
    </w:p>
    <w:p w:rsidRPr="00386E9D" w:rsidR="00386E9D" w:rsidP="00386E9D" w:rsidRDefault="00386E9D" w14:paraId="7F9B19A3" w14:textId="77777777">
      <w:pPr>
        <w:pStyle w:val="ListParagraph"/>
        <w:rPr>
          <w:rFonts w:cstheme="minorHAnsi"/>
          <w:sz w:val="22"/>
          <w:szCs w:val="22"/>
          <w:lang w:val="en-US"/>
        </w:rPr>
      </w:pPr>
    </w:p>
    <w:p w:rsidRPr="00386E9D" w:rsidR="008B1345" w:rsidRDefault="00285E29" w14:paraId="14CF8F4B" w14:textId="663D64F2">
      <w:pPr>
        <w:pStyle w:val="ListParagraph"/>
        <w:numPr>
          <w:ilvl w:val="0"/>
          <w:numId w:val="25"/>
        </w:numPr>
        <w:rPr>
          <w:rFonts w:cstheme="minorHAnsi"/>
          <w:sz w:val="22"/>
          <w:szCs w:val="22"/>
          <w:lang w:val="en-US"/>
        </w:rPr>
      </w:pPr>
      <w:r w:rsidRPr="00386E9D">
        <w:rPr>
          <w:rFonts w:cstheme="minorHAnsi"/>
          <w:sz w:val="22"/>
          <w:szCs w:val="22"/>
          <w:lang w:val="en-US"/>
        </w:rPr>
        <w:t>The Employer may issue a pay less notice at any time up to five days before the final date for payment specifying the sum the Employer considers to be due and the basis for that assessment.</w:t>
      </w:r>
    </w:p>
    <w:p w:rsidRPr="004E5961" w:rsidR="004E5961" w:rsidP="004E5961" w:rsidRDefault="004E5961" w14:paraId="0D8ED69D" w14:textId="77777777">
      <w:pPr>
        <w:rPr>
          <w:rFonts w:cstheme="minorHAnsi"/>
          <w:lang w:val="en-US"/>
        </w:rPr>
      </w:pPr>
    </w:p>
    <w:p w:rsidRPr="00386E9D" w:rsidR="004E5961" w:rsidRDefault="004E5961" w14:paraId="29BB328B" w14:textId="636F7353">
      <w:pPr>
        <w:pStyle w:val="ListParagraph"/>
        <w:numPr>
          <w:ilvl w:val="0"/>
          <w:numId w:val="25"/>
        </w:numPr>
        <w:rPr>
          <w:rFonts w:cstheme="minorHAnsi"/>
          <w:sz w:val="22"/>
          <w:szCs w:val="22"/>
          <w:lang w:val="en-US"/>
        </w:rPr>
      </w:pPr>
      <w:r w:rsidRPr="004E5961">
        <w:rPr>
          <w:rFonts w:cstheme="minorHAnsi"/>
          <w:sz w:val="22"/>
          <w:szCs w:val="22"/>
        </w:rPr>
        <w:t>The Employer shall pay undisputed invoices within 30 days, in accordance with the requirements applicable to contracting authorities, contractors and subcontractors</w:t>
      </w:r>
    </w:p>
    <w:p w:rsidRPr="00386E9D" w:rsidR="00386E9D" w:rsidP="00386E9D" w:rsidRDefault="00386E9D" w14:paraId="7812F05D" w14:textId="77777777">
      <w:pPr>
        <w:pStyle w:val="ListParagraph"/>
        <w:ind w:left="0"/>
        <w:rPr>
          <w:rFonts w:cstheme="minorHAnsi"/>
          <w:sz w:val="22"/>
          <w:szCs w:val="22"/>
          <w:lang w:val="en-US"/>
        </w:rPr>
      </w:pPr>
    </w:p>
    <w:p w:rsidRPr="00386E9D" w:rsidR="1437B1E9" w:rsidRDefault="00285E29" w14:paraId="5AD9578E" w14:textId="5474BB62">
      <w:pPr>
        <w:pStyle w:val="ListParagraph"/>
        <w:numPr>
          <w:ilvl w:val="0"/>
          <w:numId w:val="25"/>
        </w:numPr>
        <w:rPr>
          <w:rFonts w:cstheme="minorHAnsi"/>
          <w:sz w:val="22"/>
          <w:szCs w:val="22"/>
          <w:lang w:val="en-US"/>
        </w:rPr>
      </w:pPr>
      <w:r w:rsidRPr="00386E9D">
        <w:rPr>
          <w:rFonts w:cstheme="minorHAnsi"/>
          <w:sz w:val="22"/>
          <w:szCs w:val="22"/>
          <w:lang w:val="en-US"/>
        </w:rPr>
        <w:t>Any payment due from the Employer to the Contractor under the Contract shall be made no later than 30 days from the due date, such due date being the date on which the relevant invoice is regarded as valid and undisputed.</w:t>
      </w:r>
    </w:p>
    <w:p w:rsidRPr="00386E9D" w:rsidR="00386E9D" w:rsidP="00386E9D" w:rsidRDefault="00386E9D" w14:paraId="096191E2" w14:textId="77777777">
      <w:pPr>
        <w:pStyle w:val="ListParagraph"/>
        <w:ind w:left="0"/>
        <w:rPr>
          <w:rFonts w:cstheme="minorHAnsi"/>
          <w:sz w:val="22"/>
          <w:szCs w:val="22"/>
          <w:lang w:val="en-US"/>
        </w:rPr>
      </w:pPr>
    </w:p>
    <w:p w:rsidRPr="00386E9D" w:rsidR="1437B1E9" w:rsidRDefault="00285E29" w14:paraId="35D7A3CD" w14:textId="7940D9BB">
      <w:pPr>
        <w:pStyle w:val="ListParagraph"/>
        <w:numPr>
          <w:ilvl w:val="0"/>
          <w:numId w:val="25"/>
        </w:numPr>
        <w:rPr>
          <w:rFonts w:cstheme="minorHAnsi"/>
          <w:sz w:val="22"/>
          <w:szCs w:val="22"/>
          <w:lang w:val="en-US"/>
        </w:rPr>
      </w:pPr>
      <w:r w:rsidRPr="00386E9D">
        <w:rPr>
          <w:rFonts w:cstheme="minorHAnsi"/>
          <w:sz w:val="22"/>
          <w:szCs w:val="22"/>
          <w:lang w:val="en-US"/>
        </w:rPr>
        <w:t>Any invoices for payment submitted by the Contractor shall be considered and verified by the Employer in a timely fashion and undue delay in doing so shall not be sufficient justification for failing to regard an invoice as valid and undisputed.</w:t>
      </w:r>
    </w:p>
    <w:p w:rsidRPr="00386E9D" w:rsidR="00386E9D" w:rsidP="00386E9D" w:rsidRDefault="00386E9D" w14:paraId="5A183538" w14:textId="77777777">
      <w:pPr>
        <w:pStyle w:val="ListParagraph"/>
        <w:ind w:left="0"/>
        <w:rPr>
          <w:rFonts w:cstheme="minorHAnsi"/>
          <w:sz w:val="22"/>
          <w:szCs w:val="22"/>
          <w:lang w:val="en-US"/>
        </w:rPr>
      </w:pPr>
    </w:p>
    <w:p w:rsidRPr="00386E9D" w:rsidR="1437B1E9" w:rsidRDefault="00285E29" w14:paraId="658C4043" w14:textId="73A9636F">
      <w:pPr>
        <w:pStyle w:val="ListParagraph"/>
        <w:numPr>
          <w:ilvl w:val="0"/>
          <w:numId w:val="25"/>
        </w:numPr>
        <w:rPr>
          <w:rFonts w:cstheme="minorHAnsi"/>
          <w:sz w:val="22"/>
          <w:szCs w:val="22"/>
          <w:lang w:val="en-US"/>
        </w:rPr>
      </w:pPr>
      <w:r w:rsidRPr="00386E9D">
        <w:rPr>
          <w:rFonts w:cstheme="minorHAnsi"/>
          <w:sz w:val="22"/>
          <w:szCs w:val="22"/>
          <w:lang w:val="en-US"/>
        </w:rPr>
        <w:t xml:space="preserve">A requirement for the Contractor to include in any subcontract which it in turn awards suitable provisions to impose, as between the parties to that subcontract, requirements to the same effect as those required by </w:t>
      </w:r>
      <w:r w:rsidRPr="00732802">
        <w:rPr>
          <w:rFonts w:cstheme="minorHAnsi"/>
          <w:color w:val="4472C4" w:themeColor="accent1"/>
          <w:sz w:val="22"/>
          <w:szCs w:val="22"/>
          <w:lang w:val="en-US"/>
        </w:rPr>
        <w:t xml:space="preserve">clause </w:t>
      </w:r>
      <w:r w:rsidRPr="00732802" w:rsidR="00732802">
        <w:rPr>
          <w:rFonts w:cstheme="minorHAnsi"/>
          <w:color w:val="4472C4" w:themeColor="accent1"/>
          <w:sz w:val="22"/>
          <w:szCs w:val="22"/>
          <w:lang w:val="en-US"/>
        </w:rPr>
        <w:fldChar w:fldCharType="begin"/>
      </w:r>
      <w:r w:rsidRPr="00732802" w:rsidR="00732802">
        <w:rPr>
          <w:rFonts w:cstheme="minorHAnsi"/>
          <w:color w:val="4472C4" w:themeColor="accent1"/>
          <w:sz w:val="22"/>
          <w:szCs w:val="22"/>
          <w:lang w:val="en-US"/>
        </w:rPr>
        <w:instrText xml:space="preserve"> REF _Ref218608949 \r \h </w:instrText>
      </w:r>
      <w:r w:rsidRPr="00732802" w:rsidR="00732802">
        <w:rPr>
          <w:rFonts w:cstheme="minorHAnsi"/>
          <w:color w:val="4472C4" w:themeColor="accent1"/>
          <w:sz w:val="22"/>
          <w:szCs w:val="22"/>
          <w:lang w:val="en-US"/>
        </w:rPr>
      </w:r>
      <w:r w:rsidRPr="00732802" w:rsidR="00732802">
        <w:rPr>
          <w:rFonts w:cstheme="minorHAnsi"/>
          <w:color w:val="4472C4" w:themeColor="accent1"/>
          <w:sz w:val="22"/>
          <w:szCs w:val="22"/>
          <w:lang w:val="en-US"/>
        </w:rPr>
        <w:fldChar w:fldCharType="separate"/>
      </w:r>
      <w:r w:rsidRPr="00732802" w:rsidR="00732802">
        <w:rPr>
          <w:rFonts w:cstheme="minorHAnsi"/>
          <w:color w:val="4472C4" w:themeColor="accent1"/>
          <w:sz w:val="22"/>
          <w:szCs w:val="22"/>
          <w:lang w:val="en-US"/>
        </w:rPr>
        <w:t>15</w:t>
      </w:r>
      <w:r w:rsidRPr="00732802" w:rsidR="00732802">
        <w:rPr>
          <w:rFonts w:cstheme="minorHAnsi"/>
          <w:color w:val="4472C4" w:themeColor="accent1"/>
          <w:sz w:val="22"/>
          <w:szCs w:val="22"/>
          <w:lang w:val="en-US"/>
        </w:rPr>
        <w:fldChar w:fldCharType="end"/>
      </w:r>
      <w:r w:rsidRPr="00732802">
        <w:rPr>
          <w:rFonts w:cstheme="minorHAnsi"/>
          <w:sz w:val="22"/>
          <w:szCs w:val="22"/>
          <w:lang w:val="en-US"/>
        </w:rPr>
        <w:t>.</w:t>
      </w:r>
    </w:p>
    <w:p w:rsidRPr="00386E9D" w:rsidR="00386E9D" w:rsidP="00386E9D" w:rsidRDefault="00386E9D" w14:paraId="5B2BBF31" w14:textId="77777777">
      <w:pPr>
        <w:pStyle w:val="ListParagraph"/>
        <w:ind w:left="0"/>
        <w:rPr>
          <w:rFonts w:cstheme="minorHAnsi"/>
          <w:lang w:val="en-US"/>
        </w:rPr>
      </w:pPr>
    </w:p>
    <w:p w:rsidR="1437B1E9" w:rsidP="281577F0" w:rsidRDefault="00285E29" w14:paraId="1B721677" w14:textId="6E81462A">
      <w:pPr>
        <w:rPr>
          <w:rFonts w:ascii="Calibri" w:hAnsi="Calibri" w:eastAsia="Calibri" w:cs="Calibri"/>
          <w:color w:val="000000" w:themeColor="text1"/>
          <w:lang w:val="en-US"/>
        </w:rPr>
      </w:pPr>
      <w:r w:rsidRPr="281577F0">
        <w:rPr>
          <w:rFonts w:ascii="Calibri" w:hAnsi="Calibri" w:eastAsia="Calibri" w:cs="Calibri"/>
          <w:b/>
          <w:bCs/>
          <w:color w:val="000000" w:themeColor="text1"/>
          <w:lang w:val="en-US"/>
        </w:rPr>
        <w:t>Interim Payments</w:t>
      </w:r>
    </w:p>
    <w:p w:rsidR="1437B1E9" w:rsidRDefault="00285E29" w14:paraId="53742564" w14:textId="790C8696">
      <w:pPr>
        <w:pStyle w:val="ListParagraph"/>
        <w:numPr>
          <w:ilvl w:val="0"/>
          <w:numId w:val="25"/>
        </w:numPr>
        <w:rPr>
          <w:rFonts w:cstheme="minorHAnsi"/>
          <w:sz w:val="22"/>
          <w:szCs w:val="22"/>
          <w:lang w:val="en-US"/>
        </w:rPr>
      </w:pPr>
      <w:r w:rsidRPr="00AD5778">
        <w:rPr>
          <w:rFonts w:cstheme="minorHAnsi"/>
          <w:sz w:val="22"/>
          <w:szCs w:val="22"/>
          <w:lang w:val="en-US"/>
        </w:rPr>
        <w:t xml:space="preserve">Interim payments shall be made in accordance </w:t>
      </w:r>
      <w:r w:rsidRPr="00600A9D">
        <w:rPr>
          <w:rFonts w:cstheme="minorHAnsi"/>
          <w:sz w:val="22"/>
          <w:szCs w:val="22"/>
          <w:lang w:val="en-US"/>
        </w:rPr>
        <w:t xml:space="preserve">with </w:t>
      </w:r>
      <w:r w:rsidRPr="00732802">
        <w:rPr>
          <w:rFonts w:cstheme="minorHAnsi"/>
          <w:color w:val="4472C4" w:themeColor="accent1"/>
          <w:sz w:val="22"/>
          <w:szCs w:val="22"/>
          <w:lang w:val="en-US"/>
        </w:rPr>
        <w:t xml:space="preserve">clause </w:t>
      </w:r>
      <w:r w:rsidRPr="00732802" w:rsidR="00600A9D">
        <w:rPr>
          <w:rFonts w:cstheme="minorHAnsi"/>
          <w:color w:val="4472C4" w:themeColor="accent1"/>
          <w:sz w:val="22"/>
          <w:szCs w:val="22"/>
          <w:lang w:val="en-US"/>
        </w:rPr>
        <w:fldChar w:fldCharType="begin"/>
      </w:r>
      <w:r w:rsidRPr="00732802" w:rsidR="00600A9D">
        <w:rPr>
          <w:rFonts w:cstheme="minorHAnsi"/>
          <w:color w:val="4472C4" w:themeColor="accent1"/>
          <w:sz w:val="22"/>
          <w:szCs w:val="22"/>
          <w:lang w:val="en-US"/>
        </w:rPr>
        <w:instrText xml:space="preserve"> REF _Ref218608949 \r \h </w:instrText>
      </w:r>
      <w:r w:rsidRPr="00732802" w:rsidR="00600A9D">
        <w:rPr>
          <w:rFonts w:cstheme="minorHAnsi"/>
          <w:color w:val="4472C4" w:themeColor="accent1"/>
          <w:sz w:val="22"/>
          <w:szCs w:val="22"/>
          <w:lang w:val="en-US"/>
        </w:rPr>
      </w:r>
      <w:r w:rsidRPr="00732802" w:rsidR="00600A9D">
        <w:rPr>
          <w:rFonts w:cstheme="minorHAnsi"/>
          <w:color w:val="4472C4" w:themeColor="accent1"/>
          <w:sz w:val="22"/>
          <w:szCs w:val="22"/>
          <w:lang w:val="en-US"/>
        </w:rPr>
        <w:fldChar w:fldCharType="separate"/>
      </w:r>
      <w:r w:rsidRPr="00732802" w:rsidR="00600A9D">
        <w:rPr>
          <w:rFonts w:cstheme="minorHAnsi"/>
          <w:color w:val="4472C4" w:themeColor="accent1"/>
          <w:sz w:val="22"/>
          <w:szCs w:val="22"/>
          <w:lang w:val="en-US"/>
        </w:rPr>
        <w:t>15</w:t>
      </w:r>
      <w:r w:rsidRPr="00732802" w:rsidR="00600A9D">
        <w:rPr>
          <w:rFonts w:cstheme="minorHAnsi"/>
          <w:color w:val="4472C4" w:themeColor="accent1"/>
          <w:sz w:val="22"/>
          <w:szCs w:val="22"/>
          <w:lang w:val="en-US"/>
        </w:rPr>
        <w:fldChar w:fldCharType="end"/>
      </w:r>
      <w:r w:rsidRPr="00732802" w:rsidR="00600A9D">
        <w:rPr>
          <w:rFonts w:cstheme="minorHAnsi"/>
          <w:color w:val="4472C4" w:themeColor="accent1"/>
          <w:sz w:val="22"/>
          <w:szCs w:val="22"/>
          <w:lang w:val="en-US"/>
        </w:rPr>
        <w:fldChar w:fldCharType="begin"/>
      </w:r>
      <w:r w:rsidRPr="00732802" w:rsidR="00600A9D">
        <w:rPr>
          <w:rFonts w:cstheme="minorHAnsi"/>
          <w:color w:val="4472C4" w:themeColor="accent1"/>
          <w:sz w:val="22"/>
          <w:szCs w:val="22"/>
          <w:lang w:val="en-US"/>
        </w:rPr>
        <w:instrText xml:space="preserve"> REF _Ref236303978 \r \h </w:instrText>
      </w:r>
      <w:r w:rsidRPr="00732802" w:rsidR="00600A9D">
        <w:rPr>
          <w:rFonts w:cstheme="minorHAnsi"/>
          <w:color w:val="4472C4" w:themeColor="accent1"/>
          <w:sz w:val="22"/>
          <w:szCs w:val="22"/>
          <w:lang w:val="en-US"/>
        </w:rPr>
      </w:r>
      <w:r w:rsidRPr="00732802" w:rsidR="00600A9D">
        <w:rPr>
          <w:rFonts w:cstheme="minorHAnsi"/>
          <w:color w:val="4472C4" w:themeColor="accent1"/>
          <w:sz w:val="22"/>
          <w:szCs w:val="22"/>
          <w:lang w:val="en-US"/>
        </w:rPr>
        <w:fldChar w:fldCharType="separate"/>
      </w:r>
      <w:r w:rsidRPr="00732802" w:rsidR="00600A9D">
        <w:rPr>
          <w:rFonts w:cstheme="minorHAnsi"/>
          <w:color w:val="4472C4" w:themeColor="accent1"/>
          <w:sz w:val="22"/>
          <w:szCs w:val="22"/>
          <w:lang w:val="en-US"/>
        </w:rPr>
        <w:t>(i)</w:t>
      </w:r>
      <w:r w:rsidRPr="00732802" w:rsidR="00600A9D">
        <w:rPr>
          <w:rFonts w:cstheme="minorHAnsi"/>
          <w:color w:val="4472C4" w:themeColor="accent1"/>
          <w:sz w:val="22"/>
          <w:szCs w:val="22"/>
          <w:lang w:val="en-US"/>
        </w:rPr>
        <w:fldChar w:fldCharType="end"/>
      </w:r>
      <w:r w:rsidRPr="00732802" w:rsidR="00600A9D">
        <w:rPr>
          <w:rFonts w:cstheme="minorHAnsi"/>
          <w:color w:val="4472C4" w:themeColor="accent1"/>
          <w:sz w:val="22"/>
          <w:szCs w:val="22"/>
          <w:lang w:val="en-US"/>
        </w:rPr>
        <w:t xml:space="preserve"> and </w:t>
      </w:r>
      <w:r w:rsidRPr="00732802" w:rsidR="00600A9D">
        <w:rPr>
          <w:rFonts w:cstheme="minorHAnsi"/>
          <w:color w:val="4472C4" w:themeColor="accent1"/>
          <w:sz w:val="22"/>
          <w:szCs w:val="22"/>
          <w:lang w:val="en-US"/>
        </w:rPr>
        <w:fldChar w:fldCharType="begin"/>
      </w:r>
      <w:r w:rsidRPr="00732802" w:rsidR="00600A9D">
        <w:rPr>
          <w:rFonts w:cstheme="minorHAnsi"/>
          <w:color w:val="4472C4" w:themeColor="accent1"/>
          <w:sz w:val="22"/>
          <w:szCs w:val="22"/>
          <w:lang w:val="en-US"/>
        </w:rPr>
        <w:instrText xml:space="preserve"> REF _Ref218608949 \r \h </w:instrText>
      </w:r>
      <w:r w:rsidRPr="00732802" w:rsidR="00600A9D">
        <w:rPr>
          <w:rFonts w:cstheme="minorHAnsi"/>
          <w:color w:val="4472C4" w:themeColor="accent1"/>
          <w:sz w:val="22"/>
          <w:szCs w:val="22"/>
          <w:lang w:val="en-US"/>
        </w:rPr>
      </w:r>
      <w:r w:rsidRPr="00732802" w:rsidR="00600A9D">
        <w:rPr>
          <w:rFonts w:cstheme="minorHAnsi"/>
          <w:color w:val="4472C4" w:themeColor="accent1"/>
          <w:sz w:val="22"/>
          <w:szCs w:val="22"/>
          <w:lang w:val="en-US"/>
        </w:rPr>
        <w:fldChar w:fldCharType="separate"/>
      </w:r>
      <w:r w:rsidRPr="00732802" w:rsidR="00600A9D">
        <w:rPr>
          <w:rFonts w:cstheme="minorHAnsi"/>
          <w:color w:val="4472C4" w:themeColor="accent1"/>
          <w:sz w:val="22"/>
          <w:szCs w:val="22"/>
          <w:lang w:val="en-US"/>
        </w:rPr>
        <w:t>15</w:t>
      </w:r>
      <w:r w:rsidRPr="00732802" w:rsidR="00600A9D">
        <w:rPr>
          <w:rFonts w:cstheme="minorHAnsi"/>
          <w:color w:val="4472C4" w:themeColor="accent1"/>
          <w:sz w:val="22"/>
          <w:szCs w:val="22"/>
          <w:lang w:val="en-US"/>
        </w:rPr>
        <w:fldChar w:fldCharType="end"/>
      </w:r>
      <w:r w:rsidRPr="00732802" w:rsidR="00600A9D">
        <w:rPr>
          <w:rFonts w:cstheme="minorHAnsi"/>
          <w:color w:val="4472C4" w:themeColor="accent1"/>
          <w:sz w:val="22"/>
          <w:szCs w:val="22"/>
          <w:lang w:val="en-US"/>
        </w:rPr>
        <w:fldChar w:fldCharType="begin"/>
      </w:r>
      <w:r w:rsidRPr="00732802" w:rsidR="00600A9D">
        <w:rPr>
          <w:rFonts w:cstheme="minorHAnsi"/>
          <w:color w:val="4472C4" w:themeColor="accent1"/>
          <w:sz w:val="22"/>
          <w:szCs w:val="22"/>
          <w:lang w:val="en-US"/>
        </w:rPr>
        <w:instrText xml:space="preserve"> REF _Ref236304005 \r \h </w:instrText>
      </w:r>
      <w:r w:rsidRPr="00732802" w:rsidR="00600A9D">
        <w:rPr>
          <w:rFonts w:cstheme="minorHAnsi"/>
          <w:color w:val="4472C4" w:themeColor="accent1"/>
          <w:sz w:val="22"/>
          <w:szCs w:val="22"/>
          <w:lang w:val="en-US"/>
        </w:rPr>
      </w:r>
      <w:r w:rsidRPr="00732802" w:rsidR="00600A9D">
        <w:rPr>
          <w:rFonts w:cstheme="minorHAnsi"/>
          <w:color w:val="4472C4" w:themeColor="accent1"/>
          <w:sz w:val="22"/>
          <w:szCs w:val="22"/>
          <w:lang w:val="en-US"/>
        </w:rPr>
        <w:fldChar w:fldCharType="separate"/>
      </w:r>
      <w:r w:rsidRPr="00732802" w:rsidR="00600A9D">
        <w:rPr>
          <w:rFonts w:cstheme="minorHAnsi"/>
          <w:color w:val="4472C4" w:themeColor="accent1"/>
          <w:sz w:val="22"/>
          <w:szCs w:val="22"/>
          <w:lang w:val="en-US"/>
        </w:rPr>
        <w:t>(j)</w:t>
      </w:r>
      <w:r w:rsidRPr="00732802" w:rsidR="00600A9D">
        <w:rPr>
          <w:rFonts w:cstheme="minorHAnsi"/>
          <w:color w:val="4472C4" w:themeColor="accent1"/>
          <w:sz w:val="22"/>
          <w:szCs w:val="22"/>
          <w:lang w:val="en-US"/>
        </w:rPr>
        <w:fldChar w:fldCharType="end"/>
      </w:r>
      <w:r w:rsidRPr="00600A9D">
        <w:rPr>
          <w:rFonts w:cstheme="minorHAnsi"/>
          <w:sz w:val="22"/>
          <w:szCs w:val="22"/>
          <w:lang w:val="en-US"/>
        </w:rPr>
        <w:t xml:space="preserve"> </w:t>
      </w:r>
      <w:r w:rsidRPr="00AD5778">
        <w:rPr>
          <w:rFonts w:cstheme="minorHAnsi"/>
          <w:sz w:val="22"/>
          <w:szCs w:val="22"/>
          <w:lang w:val="en-US"/>
        </w:rPr>
        <w:t>below.</w:t>
      </w:r>
    </w:p>
    <w:p w:rsidRPr="00AD5778" w:rsidR="00AD5778" w:rsidP="00AD5778" w:rsidRDefault="00AD5778" w14:paraId="50E0030A" w14:textId="77777777">
      <w:pPr>
        <w:pStyle w:val="ListParagraph"/>
        <w:ind w:left="0"/>
        <w:rPr>
          <w:rFonts w:cstheme="minorHAnsi"/>
          <w:sz w:val="22"/>
          <w:szCs w:val="22"/>
          <w:lang w:val="en-US"/>
        </w:rPr>
      </w:pPr>
    </w:p>
    <w:p w:rsidR="1437B1E9" w:rsidRDefault="00285E29" w14:paraId="35DB9067" w14:textId="3EDF8152">
      <w:pPr>
        <w:pStyle w:val="ListParagraph"/>
        <w:numPr>
          <w:ilvl w:val="0"/>
          <w:numId w:val="25"/>
        </w:numPr>
        <w:rPr>
          <w:rFonts w:cstheme="minorHAnsi"/>
          <w:sz w:val="22"/>
          <w:szCs w:val="22"/>
          <w:lang w:val="en-US"/>
        </w:rPr>
      </w:pPr>
      <w:bookmarkStart w:name="_Ref236303978" w:id="27"/>
      <w:r w:rsidRPr="00AD5778">
        <w:rPr>
          <w:rFonts w:cstheme="minorHAnsi"/>
          <w:sz w:val="22"/>
          <w:szCs w:val="22"/>
          <w:lang w:val="en-US"/>
        </w:rPr>
        <w:t xml:space="preserve">The contractors shall submit, for approval and subsequent payment, interim valuations on a monthly basis for fully completed properties. Completion certificates shall only be issued where the Works to the relevant property are fully complete and all required documentation has been submitted, including (but not limited to) NICEIC certificates. Payment shall be processed in accordance with the conditions of the Contract. </w:t>
      </w:r>
      <w:r w:rsidRPr="00AD5778">
        <w:rPr>
          <w:rFonts w:cstheme="minorHAnsi"/>
          <w:sz w:val="22"/>
          <w:szCs w:val="22"/>
          <w:highlight w:val="yellow"/>
          <w:lang w:val="en-US"/>
        </w:rPr>
        <w:t>No retention shall be held in respect of these Works</w:t>
      </w:r>
      <w:r w:rsidRPr="00AD5778">
        <w:rPr>
          <w:rFonts w:cstheme="minorHAnsi"/>
          <w:sz w:val="22"/>
          <w:szCs w:val="22"/>
          <w:lang w:val="en-US"/>
        </w:rPr>
        <w:t>. The Contractor shall submit a valid invoice within 7 days of Practical Completion of each property.</w:t>
      </w:r>
      <w:bookmarkEnd w:id="27"/>
    </w:p>
    <w:p w:rsidRPr="00AD5778" w:rsidR="00AD5778" w:rsidP="00AD5778" w:rsidRDefault="00AD5778" w14:paraId="4A4693C9" w14:textId="77777777">
      <w:pPr>
        <w:pStyle w:val="ListParagraph"/>
        <w:ind w:left="0"/>
        <w:rPr>
          <w:rFonts w:cstheme="minorHAnsi"/>
          <w:sz w:val="22"/>
          <w:szCs w:val="22"/>
          <w:lang w:val="en-US"/>
        </w:rPr>
      </w:pPr>
    </w:p>
    <w:p w:rsidR="1437B1E9" w:rsidRDefault="00285E29" w14:paraId="4342978D" w14:textId="377F8232">
      <w:pPr>
        <w:pStyle w:val="ListParagraph"/>
        <w:numPr>
          <w:ilvl w:val="0"/>
          <w:numId w:val="25"/>
        </w:numPr>
        <w:rPr>
          <w:rFonts w:cstheme="minorHAnsi"/>
          <w:sz w:val="22"/>
          <w:szCs w:val="22"/>
          <w:lang w:val="en-US"/>
        </w:rPr>
      </w:pPr>
      <w:bookmarkStart w:name="_Ref236304005" w:id="28"/>
      <w:r w:rsidRPr="00AD5778">
        <w:rPr>
          <w:rFonts w:cstheme="minorHAnsi"/>
          <w:sz w:val="22"/>
          <w:szCs w:val="22"/>
          <w:lang w:val="en-US"/>
        </w:rPr>
        <w:t xml:space="preserve">The due date for payment of each interim valuation shall be the date on which the Employer receives a valid and undisputed invoice. The final date for payment of each interim payment shall be </w:t>
      </w:r>
      <w:r w:rsidRPr="00AD5778">
        <w:rPr>
          <w:rFonts w:cstheme="minorHAnsi"/>
          <w:b/>
          <w:bCs/>
          <w:sz w:val="22"/>
          <w:szCs w:val="22"/>
          <w:lang w:val="en-US"/>
        </w:rPr>
        <w:t>30 days from the due date</w:t>
      </w:r>
      <w:r w:rsidRPr="00AD5778">
        <w:rPr>
          <w:rFonts w:cstheme="minorHAnsi"/>
          <w:sz w:val="22"/>
          <w:szCs w:val="22"/>
          <w:lang w:val="en-US"/>
        </w:rPr>
        <w:t>.</w:t>
      </w:r>
      <w:bookmarkEnd w:id="28"/>
    </w:p>
    <w:p w:rsidRPr="00AD5778" w:rsidR="00AD5778" w:rsidP="00AD5778" w:rsidRDefault="00AD5778" w14:paraId="324A7E76" w14:textId="77777777">
      <w:pPr>
        <w:pStyle w:val="ListParagraph"/>
        <w:ind w:left="0"/>
        <w:rPr>
          <w:rFonts w:cstheme="minorHAnsi"/>
          <w:sz w:val="22"/>
          <w:szCs w:val="22"/>
          <w:lang w:val="en-US"/>
        </w:rPr>
      </w:pPr>
    </w:p>
    <w:p w:rsidR="1437B1E9" w:rsidRDefault="00285E29" w14:paraId="4CBF5621" w14:textId="340C511F">
      <w:pPr>
        <w:pStyle w:val="ListParagraph"/>
        <w:numPr>
          <w:ilvl w:val="0"/>
          <w:numId w:val="25"/>
        </w:numPr>
        <w:rPr>
          <w:rFonts w:cstheme="minorHAnsi"/>
          <w:sz w:val="22"/>
          <w:szCs w:val="22"/>
          <w:lang w:val="en-US"/>
        </w:rPr>
      </w:pPr>
      <w:r w:rsidRPr="00AD5778">
        <w:rPr>
          <w:rFonts w:cstheme="minorHAnsi"/>
          <w:sz w:val="22"/>
          <w:szCs w:val="22"/>
          <w:lang w:val="en-US"/>
        </w:rPr>
        <w:t>The Employer shall pay to the Contractor such sum as is properly due at the final date for payment. Payments shall be subject to deduction under the Finance (No. 2) Act 1975 where Contractor does not hold a current valid tax certificate at date of payment.</w:t>
      </w:r>
    </w:p>
    <w:p w:rsidRPr="00AD5778" w:rsidR="00AD5778" w:rsidP="00AD5778" w:rsidRDefault="00AD5778" w14:paraId="27B54346" w14:textId="77777777">
      <w:pPr>
        <w:pStyle w:val="ListParagraph"/>
        <w:ind w:left="0"/>
        <w:rPr>
          <w:rFonts w:cstheme="minorHAnsi"/>
          <w:sz w:val="22"/>
          <w:szCs w:val="22"/>
          <w:lang w:val="en-US"/>
        </w:rPr>
      </w:pPr>
    </w:p>
    <w:p w:rsidR="1437B1E9" w:rsidP="281577F0" w:rsidRDefault="00285E29" w14:paraId="55041ADD" w14:textId="5C44A6EA">
      <w:pPr>
        <w:rPr>
          <w:rFonts w:ascii="Calibri" w:hAnsi="Calibri" w:eastAsia="Calibri" w:cs="Calibri"/>
          <w:color w:val="000000" w:themeColor="text1"/>
          <w:lang w:val="en-US"/>
        </w:rPr>
      </w:pPr>
      <w:r w:rsidRPr="281577F0">
        <w:rPr>
          <w:rFonts w:ascii="Calibri" w:hAnsi="Calibri" w:eastAsia="Calibri" w:cs="Calibri"/>
          <w:b/>
          <w:bCs/>
          <w:color w:val="000000" w:themeColor="text1"/>
          <w:lang w:val="en-US"/>
        </w:rPr>
        <w:t xml:space="preserve">Final Account </w:t>
      </w:r>
    </w:p>
    <w:p w:rsidRPr="00AD5778" w:rsidR="1437B1E9" w:rsidRDefault="00285E29" w14:paraId="31E0114B" w14:textId="7F678347">
      <w:pPr>
        <w:pStyle w:val="ListParagraph"/>
        <w:numPr>
          <w:ilvl w:val="0"/>
          <w:numId w:val="25"/>
        </w:numPr>
        <w:rPr>
          <w:rFonts w:cstheme="minorHAnsi"/>
          <w:sz w:val="22"/>
          <w:szCs w:val="22"/>
          <w:lang w:val="en-US"/>
        </w:rPr>
      </w:pPr>
      <w:r w:rsidRPr="00AD5778">
        <w:rPr>
          <w:rFonts w:cstheme="minorHAnsi"/>
          <w:sz w:val="22"/>
          <w:szCs w:val="22"/>
          <w:lang w:val="en-US"/>
        </w:rPr>
        <w:t xml:space="preserve">Contractor shall supply, within six months from the date of Practical Completion, all documentation reasonably required for the computation of the amount to be finally certified. The Contract Administrator shall, within 28 days of receipt of such documentation (provided that the certificates referred to in </w:t>
      </w:r>
      <w:r w:rsidRPr="00732802">
        <w:rPr>
          <w:rFonts w:cstheme="minorHAnsi"/>
          <w:color w:val="4472C4" w:themeColor="accent1"/>
          <w:sz w:val="22"/>
          <w:szCs w:val="22"/>
          <w:lang w:val="en-US"/>
        </w:rPr>
        <w:t xml:space="preserve">clause </w:t>
      </w:r>
      <w:r w:rsidR="001E09A3">
        <w:rPr>
          <w:rFonts w:cstheme="minorHAnsi"/>
          <w:color w:val="4472C4" w:themeColor="accent1"/>
          <w:sz w:val="22"/>
          <w:szCs w:val="22"/>
          <w:lang w:val="en-US"/>
        </w:rPr>
        <w:fldChar w:fldCharType="begin"/>
      </w:r>
      <w:r w:rsidR="001E09A3">
        <w:rPr>
          <w:rFonts w:cstheme="minorHAnsi"/>
          <w:color w:val="4472C4" w:themeColor="accent1"/>
          <w:sz w:val="22"/>
          <w:szCs w:val="22"/>
          <w:lang w:val="en-US"/>
        </w:rPr>
        <w:instrText xml:space="preserve"> REF _Ref236395457 \r \h </w:instrText>
      </w:r>
      <w:r w:rsidR="001E09A3">
        <w:rPr>
          <w:rFonts w:cstheme="minorHAnsi"/>
          <w:color w:val="4472C4" w:themeColor="accent1"/>
          <w:sz w:val="22"/>
          <w:szCs w:val="22"/>
          <w:lang w:val="en-US"/>
        </w:rPr>
      </w:r>
      <w:r w:rsidR="001E09A3">
        <w:rPr>
          <w:rFonts w:cstheme="minorHAnsi"/>
          <w:color w:val="4472C4" w:themeColor="accent1"/>
          <w:sz w:val="22"/>
          <w:szCs w:val="22"/>
          <w:lang w:val="en-US"/>
        </w:rPr>
        <w:fldChar w:fldCharType="separate"/>
      </w:r>
      <w:r w:rsidR="001E09A3">
        <w:rPr>
          <w:rFonts w:cstheme="minorHAnsi"/>
          <w:color w:val="4472C4" w:themeColor="accent1"/>
          <w:sz w:val="22"/>
          <w:szCs w:val="22"/>
          <w:lang w:val="en-US"/>
        </w:rPr>
        <w:t>9</w:t>
      </w:r>
      <w:r w:rsidR="001E09A3">
        <w:rPr>
          <w:rFonts w:cstheme="minorHAnsi"/>
          <w:color w:val="4472C4" w:themeColor="accent1"/>
          <w:sz w:val="22"/>
          <w:szCs w:val="22"/>
          <w:lang w:val="en-US"/>
        </w:rPr>
        <w:fldChar w:fldCharType="end"/>
      </w:r>
      <w:r w:rsidRPr="00732802">
        <w:rPr>
          <w:rFonts w:cstheme="minorHAnsi"/>
          <w:color w:val="4472C4" w:themeColor="accent1"/>
          <w:sz w:val="22"/>
          <w:szCs w:val="22"/>
          <w:lang w:val="en-US"/>
        </w:rPr>
        <w:t xml:space="preserve"> </w:t>
      </w:r>
      <w:r w:rsidRPr="00AD5778">
        <w:rPr>
          <w:rFonts w:cstheme="minorHAnsi"/>
          <w:sz w:val="22"/>
          <w:szCs w:val="22"/>
          <w:lang w:val="en-US"/>
        </w:rPr>
        <w:t>have been issued), issue a final account certifying the amount remaining due to the Contractor or to the Employer, as the case may be, stating the basis of calculation.</w:t>
      </w:r>
    </w:p>
    <w:p w:rsidRPr="00AD5778" w:rsidR="281577F0" w:rsidP="00AD5778" w:rsidRDefault="281577F0" w14:paraId="36DE5776" w14:textId="1B0D09AE">
      <w:pPr>
        <w:pStyle w:val="ListParagraph"/>
        <w:ind w:left="0"/>
        <w:rPr>
          <w:rFonts w:cstheme="minorHAnsi"/>
          <w:sz w:val="22"/>
          <w:szCs w:val="22"/>
          <w:lang w:val="en-US"/>
        </w:rPr>
      </w:pPr>
    </w:p>
    <w:p w:rsidRPr="00AD5778" w:rsidR="1437B1E9" w:rsidRDefault="00285E29" w14:paraId="41EC4678" w14:textId="29FA327F">
      <w:pPr>
        <w:pStyle w:val="ListParagraph"/>
        <w:numPr>
          <w:ilvl w:val="0"/>
          <w:numId w:val="25"/>
        </w:numPr>
        <w:rPr>
          <w:rFonts w:cstheme="minorHAnsi"/>
          <w:sz w:val="22"/>
          <w:szCs w:val="22"/>
          <w:lang w:val="en-US"/>
        </w:rPr>
      </w:pPr>
      <w:r w:rsidRPr="00AD5778">
        <w:rPr>
          <w:rFonts w:cstheme="minorHAnsi"/>
          <w:sz w:val="22"/>
          <w:szCs w:val="22"/>
          <w:lang w:val="en-US"/>
        </w:rPr>
        <w:t>Not later than 7 days after the date of issue of the final account, the Employer shall give written notice to the Contractor specifying the amount proposed to be paid and, where applicable, any amount proposed to be withheld or deducted, the grounds for such withholding or deduction and the amount attributable to each ground.</w:t>
      </w:r>
    </w:p>
    <w:p w:rsidRPr="00AD5778" w:rsidR="281577F0" w:rsidP="00AD5778" w:rsidRDefault="281577F0" w14:paraId="7F98431C" w14:textId="676E9066">
      <w:pPr>
        <w:pStyle w:val="ListParagraph"/>
        <w:ind w:left="0"/>
        <w:rPr>
          <w:rFonts w:cstheme="minorHAnsi"/>
          <w:sz w:val="22"/>
          <w:szCs w:val="22"/>
          <w:lang w:val="en-US"/>
        </w:rPr>
      </w:pPr>
    </w:p>
    <w:p w:rsidRPr="00AD5778" w:rsidR="1437B1E9" w:rsidRDefault="00285E29" w14:paraId="4B4B1ABA" w14:textId="712BF911">
      <w:pPr>
        <w:pStyle w:val="ListParagraph"/>
        <w:numPr>
          <w:ilvl w:val="0"/>
          <w:numId w:val="25"/>
        </w:numPr>
        <w:rPr>
          <w:rFonts w:cstheme="minorHAnsi"/>
          <w:sz w:val="22"/>
          <w:szCs w:val="22"/>
          <w:lang w:val="en-US"/>
        </w:rPr>
      </w:pPr>
      <w:r w:rsidRPr="00AD5778">
        <w:rPr>
          <w:rFonts w:cstheme="minorHAnsi"/>
          <w:sz w:val="22"/>
          <w:szCs w:val="22"/>
          <w:lang w:val="en-US"/>
        </w:rPr>
        <w:t>The final date for payment of the amount stated in the final account shall be 30 days from the date of issue of the final account.</w:t>
      </w:r>
    </w:p>
    <w:p w:rsidRPr="00AD5778" w:rsidR="281577F0" w:rsidP="00AD5778" w:rsidRDefault="281577F0" w14:paraId="1C2210B8" w14:textId="53C6AE8E">
      <w:pPr>
        <w:pStyle w:val="ListParagraph"/>
        <w:ind w:left="0"/>
        <w:rPr>
          <w:rFonts w:cstheme="minorHAnsi"/>
          <w:sz w:val="22"/>
          <w:szCs w:val="22"/>
          <w:lang w:val="en-US"/>
        </w:rPr>
      </w:pPr>
    </w:p>
    <w:p w:rsidRPr="00AD5778" w:rsidR="1437B1E9" w:rsidRDefault="00285E29" w14:paraId="15520B1C" w14:textId="3306E278">
      <w:pPr>
        <w:pStyle w:val="ListParagraph"/>
        <w:numPr>
          <w:ilvl w:val="0"/>
          <w:numId w:val="25"/>
        </w:numPr>
        <w:rPr>
          <w:rFonts w:cstheme="minorHAnsi"/>
          <w:sz w:val="22"/>
          <w:szCs w:val="22"/>
          <w:lang w:val="en-US"/>
        </w:rPr>
      </w:pPr>
      <w:r w:rsidRPr="00AD5778">
        <w:rPr>
          <w:rFonts w:cstheme="minorHAnsi"/>
          <w:sz w:val="22"/>
          <w:szCs w:val="22"/>
          <w:lang w:val="en-US"/>
        </w:rPr>
        <w:t>The value of the final account shall be calculated in accordance with the provisions of the Contract.</w:t>
      </w:r>
    </w:p>
    <w:p w:rsidRPr="004D09A8" w:rsidR="008B1345" w:rsidRDefault="00285E29" w14:paraId="41C47DB9" w14:textId="4F51B160">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5" w:id="29"/>
      <w:r w:rsidRPr="004D09A8">
        <w:rPr>
          <w:rFonts w:asciiTheme="majorHAnsi" w:hAnsiTheme="majorHAnsi"/>
          <w:b w:val="0"/>
          <w:bCs w:val="0"/>
          <w:color w:val="1F4E79" w:themeColor="accent5" w:themeShade="80"/>
          <w:sz w:val="32"/>
          <w:szCs w:val="32"/>
        </w:rPr>
        <w:t>Records of Labour and Plant</w:t>
      </w:r>
      <w:bookmarkEnd w:id="29"/>
    </w:p>
    <w:p w:rsidR="281577F0" w:rsidRDefault="00285E29" w14:paraId="4E414E8A" w14:textId="1B63A9E0">
      <w:pPr>
        <w:pStyle w:val="ListParagraph"/>
        <w:numPr>
          <w:ilvl w:val="0"/>
          <w:numId w:val="26"/>
        </w:numPr>
        <w:rPr>
          <w:rFonts w:cstheme="minorHAnsi"/>
          <w:sz w:val="22"/>
          <w:szCs w:val="22"/>
          <w:lang w:val="en-US"/>
        </w:rPr>
      </w:pPr>
      <w:r w:rsidRPr="00AD5778">
        <w:rPr>
          <w:rFonts w:cstheme="minorHAnsi"/>
          <w:sz w:val="22"/>
          <w:szCs w:val="22"/>
          <w:lang w:val="en-US"/>
        </w:rPr>
        <w:t xml:space="preserve">The Contractor shall submit to the Employer daily records of labour and plant deployed on the Works in the form approved by the Employer.  The daily records shall be submitted on the next working </w:t>
      </w:r>
      <w:r w:rsidRPr="00AD5778" w:rsidR="008B7D3D">
        <w:rPr>
          <w:rFonts w:cstheme="minorHAnsi"/>
          <w:sz w:val="22"/>
          <w:szCs w:val="22"/>
          <w:lang w:val="en-US"/>
        </w:rPr>
        <w:t>day</w:t>
      </w:r>
      <w:r w:rsidR="008B7D3D">
        <w:rPr>
          <w:rFonts w:cstheme="minorHAnsi"/>
          <w:sz w:val="22"/>
          <w:szCs w:val="22"/>
          <w:lang w:val="en-US"/>
        </w:rPr>
        <w:t xml:space="preserve"> </w:t>
      </w:r>
      <w:r w:rsidRPr="00AD5778" w:rsidR="008B7D3D">
        <w:rPr>
          <w:rFonts w:cstheme="minorHAnsi"/>
          <w:sz w:val="22"/>
          <w:szCs w:val="22"/>
          <w:lang w:val="en-US"/>
        </w:rPr>
        <w:t>which</w:t>
      </w:r>
      <w:r w:rsidRPr="00AD5778">
        <w:rPr>
          <w:rFonts w:cstheme="minorHAnsi"/>
          <w:sz w:val="22"/>
          <w:szCs w:val="22"/>
          <w:lang w:val="en-US"/>
        </w:rPr>
        <w:t xml:space="preserve"> they apply.</w:t>
      </w:r>
    </w:p>
    <w:p w:rsidRPr="004D09A8" w:rsidR="008B1345" w:rsidRDefault="00285E29" w14:paraId="3B54A874" w14:textId="7CB9E016">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6" w:id="30"/>
      <w:r w:rsidRPr="004D09A8">
        <w:rPr>
          <w:rFonts w:asciiTheme="majorHAnsi" w:hAnsiTheme="majorHAnsi"/>
          <w:b w:val="0"/>
          <w:bCs w:val="0"/>
          <w:color w:val="1F4E79" w:themeColor="accent5" w:themeShade="80"/>
          <w:sz w:val="32"/>
          <w:szCs w:val="32"/>
        </w:rPr>
        <w:t>Tax Deduction Scheme</w:t>
      </w:r>
      <w:bookmarkEnd w:id="30"/>
    </w:p>
    <w:p w:rsidR="008B1345" w:rsidRDefault="00285E29" w14:paraId="5ECECD19" w14:textId="31B04C5A">
      <w:pPr>
        <w:pStyle w:val="ListParagraph"/>
        <w:numPr>
          <w:ilvl w:val="0"/>
          <w:numId w:val="27"/>
        </w:numPr>
        <w:rPr>
          <w:rFonts w:cstheme="minorHAnsi"/>
          <w:sz w:val="22"/>
          <w:szCs w:val="22"/>
          <w:lang w:val="en-US"/>
        </w:rPr>
      </w:pPr>
      <w:r w:rsidRPr="00AD5778">
        <w:rPr>
          <w:rFonts w:cstheme="minorHAnsi"/>
          <w:sz w:val="22"/>
          <w:szCs w:val="22"/>
          <w:lang w:val="en-US"/>
        </w:rPr>
        <w:t>The Contractor shall, as soon as practicable after receipt of the Order and in any event not later than seven days before the date on which the first payment is due, provide the Employer with evidence of its status under the Construction Industry Scheme (CIS) as governed by the Finance Act 2004 (and any successor legislation), including its Unique Taxpayer Reference and verification number. The Contractor shall immediately notify the Employer in the event of any change to its CIS status, including any suspension or cancellation of a Gross Payment Status Certificate. The Employer reserves the right to make deductions from payments in accordance with its obligations as a contractor or deemed contractor under CIS.</w:t>
      </w:r>
    </w:p>
    <w:p w:rsidRPr="00AD5778" w:rsidR="00AD5778" w:rsidP="00AD5778" w:rsidRDefault="00AD5778" w14:paraId="760763E6" w14:textId="77777777">
      <w:pPr>
        <w:pStyle w:val="ListParagraph"/>
        <w:ind w:left="0"/>
        <w:rPr>
          <w:rFonts w:cstheme="minorHAnsi"/>
          <w:sz w:val="22"/>
          <w:szCs w:val="22"/>
          <w:lang w:val="en-US"/>
        </w:rPr>
      </w:pPr>
    </w:p>
    <w:p w:rsidR="008B1345" w:rsidRDefault="00285E29" w14:paraId="77851C25" w14:textId="7EEEDFE0">
      <w:pPr>
        <w:pStyle w:val="ListParagraph"/>
        <w:numPr>
          <w:ilvl w:val="1"/>
          <w:numId w:val="27"/>
        </w:numPr>
        <w:rPr>
          <w:rFonts w:cstheme="minorHAnsi"/>
          <w:sz w:val="22"/>
          <w:szCs w:val="22"/>
          <w:lang w:val="en-US"/>
        </w:rPr>
      </w:pPr>
      <w:r w:rsidRPr="00AD5778">
        <w:rPr>
          <w:rFonts w:cstheme="minorHAnsi"/>
          <w:sz w:val="22"/>
          <w:szCs w:val="22"/>
          <w:lang w:val="en-US"/>
        </w:rPr>
        <w:t>Produce the original of such certificate to the Employer for inspection as soon as is practicable after receipt of the Order and in any event not later than seven days before the date on which the first payment is due to the Contractor.</w:t>
      </w:r>
    </w:p>
    <w:p w:rsidRPr="00AD5778" w:rsidR="00AD5778" w:rsidP="00AD5778" w:rsidRDefault="00AD5778" w14:paraId="4BD4C2A5" w14:textId="77777777">
      <w:pPr>
        <w:pStyle w:val="ListParagraph"/>
        <w:ind w:left="1440"/>
        <w:rPr>
          <w:rFonts w:cstheme="minorHAnsi"/>
          <w:sz w:val="22"/>
          <w:szCs w:val="22"/>
          <w:lang w:val="en-US"/>
        </w:rPr>
      </w:pPr>
    </w:p>
    <w:p w:rsidR="008B1345" w:rsidRDefault="00285E29" w14:paraId="4143CC31" w14:textId="12DF8F17">
      <w:pPr>
        <w:pStyle w:val="ListParagraph"/>
        <w:numPr>
          <w:ilvl w:val="1"/>
          <w:numId w:val="27"/>
        </w:numPr>
        <w:rPr>
          <w:rFonts w:cstheme="minorHAnsi"/>
          <w:sz w:val="22"/>
          <w:szCs w:val="22"/>
          <w:lang w:val="en-US"/>
        </w:rPr>
      </w:pPr>
      <w:r w:rsidRPr="00AD5778">
        <w:rPr>
          <w:rFonts w:cstheme="minorHAnsi"/>
          <w:sz w:val="22"/>
          <w:szCs w:val="22"/>
          <w:lang w:val="en-US"/>
        </w:rPr>
        <w:t>Notify the Employer immediately in the event of the certificate lapsing or being cancelled or withdrawn by the Inland Revenue.</w:t>
      </w:r>
    </w:p>
    <w:p w:rsidRPr="004D09A8" w:rsidR="00A25BA0" w:rsidP="00A25BA0" w:rsidRDefault="00E52224" w14:paraId="4E24FD1E" w14:textId="17F50FA5">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7" w:id="31"/>
      <w:r>
        <w:rPr>
          <w:rFonts w:asciiTheme="majorHAnsi" w:hAnsiTheme="majorHAnsi"/>
          <w:b w:val="0"/>
          <w:bCs w:val="0"/>
          <w:color w:val="1F4E79" w:themeColor="accent5" w:themeShade="80"/>
          <w:sz w:val="32"/>
          <w:szCs w:val="32"/>
        </w:rPr>
        <w:t>Right to Work</w:t>
      </w:r>
      <w:bookmarkEnd w:id="31"/>
    </w:p>
    <w:p w:rsidR="00A25BA0" w:rsidP="00E35288" w:rsidRDefault="003D697B" w14:paraId="7C0F3958" w14:textId="547FDA16">
      <w:pPr>
        <w:pStyle w:val="ListParagraph"/>
        <w:numPr>
          <w:ilvl w:val="0"/>
          <w:numId w:val="39"/>
        </w:numPr>
        <w:rPr>
          <w:rFonts w:cstheme="minorHAnsi"/>
          <w:sz w:val="22"/>
          <w:szCs w:val="22"/>
          <w:lang w:val="en-US"/>
        </w:rPr>
      </w:pPr>
      <w:r w:rsidRPr="00E35288">
        <w:rPr>
          <w:rFonts w:cstheme="minorHAnsi"/>
          <w:sz w:val="22"/>
          <w:szCs w:val="22"/>
          <w:lang w:val="en-US"/>
        </w:rPr>
        <w:t xml:space="preserve">Right to Work Warranty – </w:t>
      </w:r>
      <w:r w:rsidRPr="00E35288" w:rsidR="00E35288">
        <w:rPr>
          <w:rFonts w:cstheme="minorHAnsi"/>
          <w:sz w:val="22"/>
          <w:szCs w:val="22"/>
          <w:lang w:val="en-US"/>
        </w:rPr>
        <w:t xml:space="preserve">The Contractor warrants that all individuals engaged in providing the Services have, and will maintain throughout the term of this Agreement, the legal right to work in the United Kingdom and undertake the Services. </w:t>
      </w:r>
      <w:r w:rsidR="00E35288">
        <w:rPr>
          <w:rFonts w:cstheme="minorHAnsi"/>
          <w:sz w:val="22"/>
          <w:szCs w:val="22"/>
          <w:lang w:val="en-US"/>
        </w:rPr>
        <w:t xml:space="preserve"> </w:t>
      </w:r>
      <w:r w:rsidRPr="00E35288" w:rsidR="00E35288">
        <w:rPr>
          <w:rFonts w:cstheme="minorHAnsi"/>
          <w:sz w:val="22"/>
          <w:szCs w:val="22"/>
          <w:lang w:val="en-US"/>
        </w:rPr>
        <w:t>The Contractor shall carry out all right to work checks required by law and maintain appropriate records evidencing compliance.</w:t>
      </w:r>
    </w:p>
    <w:p w:rsidR="00A23F10" w:rsidP="00A23F10" w:rsidRDefault="00A23F10" w14:paraId="0E7C1643" w14:textId="77777777">
      <w:pPr>
        <w:pStyle w:val="ListParagraph"/>
        <w:ind w:left="0"/>
        <w:rPr>
          <w:rFonts w:cstheme="minorHAnsi"/>
          <w:sz w:val="22"/>
          <w:szCs w:val="22"/>
          <w:lang w:val="en-US"/>
        </w:rPr>
      </w:pPr>
    </w:p>
    <w:p w:rsidRPr="00BD5280" w:rsidR="00E35288" w:rsidP="00BD5280" w:rsidRDefault="00541827" w14:paraId="3871D154" w14:textId="1C3D6E95">
      <w:pPr>
        <w:pStyle w:val="ListParagraph"/>
        <w:numPr>
          <w:ilvl w:val="0"/>
          <w:numId w:val="39"/>
        </w:numPr>
        <w:rPr>
          <w:rFonts w:cstheme="minorHAnsi"/>
          <w:sz w:val="22"/>
          <w:szCs w:val="22"/>
          <w:lang w:val="en-US"/>
        </w:rPr>
      </w:pPr>
      <w:r w:rsidRPr="00BD5280">
        <w:rPr>
          <w:rFonts w:cstheme="minorHAnsi"/>
          <w:sz w:val="22"/>
          <w:szCs w:val="22"/>
          <w:lang w:val="en-US"/>
        </w:rPr>
        <w:t xml:space="preserve">Evidence and Audit Rights – </w:t>
      </w:r>
      <w:r w:rsidRPr="00BD5280" w:rsidR="00BD5280">
        <w:rPr>
          <w:rFonts w:cstheme="minorHAnsi"/>
          <w:sz w:val="22"/>
          <w:szCs w:val="22"/>
          <w:lang w:val="en-US"/>
        </w:rPr>
        <w:t>Upon request, the Contractor shall provide evidence that valid right to work checks have been undertaken in respect of all persons engaged in providing the Services.</w:t>
      </w:r>
      <w:r w:rsidR="00BD5280">
        <w:rPr>
          <w:rFonts w:cstheme="minorHAnsi"/>
          <w:sz w:val="22"/>
          <w:szCs w:val="22"/>
          <w:lang w:val="en-US"/>
        </w:rPr>
        <w:t xml:space="preserve"> </w:t>
      </w:r>
      <w:r w:rsidRPr="00BD5280" w:rsidR="00BD5280">
        <w:rPr>
          <w:rFonts w:cstheme="minorHAnsi"/>
          <w:sz w:val="22"/>
          <w:szCs w:val="22"/>
          <w:lang w:val="en-US"/>
        </w:rPr>
        <w:t>The Company shall have the right to audit the Contractor's compliance with this clause and to inspect relevant records on reasonable notice.</w:t>
      </w:r>
    </w:p>
    <w:p w:rsidR="00A23F10" w:rsidP="00A23F10" w:rsidRDefault="00A23F10" w14:paraId="7D700309" w14:textId="77777777">
      <w:pPr>
        <w:pStyle w:val="ListParagraph"/>
        <w:ind w:left="0"/>
        <w:rPr>
          <w:rFonts w:cstheme="minorHAnsi"/>
          <w:sz w:val="22"/>
          <w:szCs w:val="22"/>
          <w:lang w:val="en-US"/>
        </w:rPr>
      </w:pPr>
    </w:p>
    <w:p w:rsidR="00541827" w:rsidP="00E35288" w:rsidRDefault="00A23F10" w14:paraId="28269B1A" w14:textId="6843C0D4">
      <w:pPr>
        <w:pStyle w:val="ListParagraph"/>
        <w:numPr>
          <w:ilvl w:val="0"/>
          <w:numId w:val="39"/>
        </w:numPr>
        <w:rPr>
          <w:rFonts w:cstheme="minorHAnsi"/>
          <w:sz w:val="22"/>
          <w:szCs w:val="22"/>
          <w:lang w:val="en-US"/>
        </w:rPr>
      </w:pPr>
      <w:r w:rsidRPr="00A23F10">
        <w:rPr>
          <w:rFonts w:cstheme="minorHAnsi"/>
          <w:sz w:val="22"/>
          <w:szCs w:val="22"/>
          <w:lang w:val="en-US"/>
        </w:rPr>
        <w:t>Flow-Down Requirement</w:t>
      </w:r>
      <w:r>
        <w:rPr>
          <w:rFonts w:cstheme="minorHAnsi"/>
          <w:sz w:val="22"/>
          <w:szCs w:val="22"/>
          <w:lang w:val="en-US"/>
        </w:rPr>
        <w:t xml:space="preserve"> – </w:t>
      </w:r>
      <w:r w:rsidRPr="00F42BE9" w:rsidR="00F42BE9">
        <w:rPr>
          <w:rFonts w:cstheme="minorHAnsi"/>
          <w:sz w:val="22"/>
          <w:szCs w:val="22"/>
          <w:lang w:val="en-US"/>
        </w:rPr>
        <w:t>The Contractor shall ensure that any subcontractor engaged in connection with the Services is bound by equivalent right to work obligations and record-keeping requirements.</w:t>
      </w:r>
    </w:p>
    <w:p w:rsidRPr="00A23F10" w:rsidR="00A23F10" w:rsidP="00A23F10" w:rsidRDefault="00A23F10" w14:paraId="68505CC6" w14:textId="77777777">
      <w:pPr>
        <w:pStyle w:val="ListParagraph"/>
        <w:rPr>
          <w:rFonts w:cstheme="minorHAnsi"/>
          <w:sz w:val="22"/>
          <w:szCs w:val="22"/>
          <w:lang w:val="en-US"/>
        </w:rPr>
      </w:pPr>
    </w:p>
    <w:p w:rsidR="00A23F10" w:rsidP="00E35288" w:rsidRDefault="00394813" w14:paraId="5CB008D9" w14:textId="3C6EBBE1">
      <w:pPr>
        <w:pStyle w:val="ListParagraph"/>
        <w:numPr>
          <w:ilvl w:val="0"/>
          <w:numId w:val="39"/>
        </w:numPr>
        <w:rPr>
          <w:rFonts w:cstheme="minorHAnsi"/>
          <w:sz w:val="22"/>
          <w:szCs w:val="22"/>
          <w:lang w:val="en-US"/>
        </w:rPr>
      </w:pPr>
      <w:r w:rsidRPr="00394813">
        <w:rPr>
          <w:rFonts w:cstheme="minorHAnsi"/>
          <w:sz w:val="22"/>
          <w:szCs w:val="22"/>
          <w:lang w:val="en-US"/>
        </w:rPr>
        <w:t>Notification Obligation</w:t>
      </w:r>
      <w:r>
        <w:rPr>
          <w:rFonts w:cstheme="minorHAnsi"/>
          <w:sz w:val="22"/>
          <w:szCs w:val="22"/>
          <w:lang w:val="en-US"/>
        </w:rPr>
        <w:t xml:space="preserve"> – </w:t>
      </w:r>
      <w:r w:rsidRPr="00F21614" w:rsidR="00F21614">
        <w:rPr>
          <w:rFonts w:cstheme="minorHAnsi"/>
          <w:sz w:val="22"/>
          <w:szCs w:val="22"/>
          <w:lang w:val="en-US"/>
        </w:rPr>
        <w:t>The Contractor shall immediately notify the Company if it becomes aware that any individual engaged in the provision of the Services does not have, or may no longer have, the legal right to work in the United Kingdom.</w:t>
      </w:r>
    </w:p>
    <w:p w:rsidRPr="00394813" w:rsidR="00394813" w:rsidP="00394813" w:rsidRDefault="00394813" w14:paraId="1504DE5E" w14:textId="77777777">
      <w:pPr>
        <w:pStyle w:val="ListParagraph"/>
        <w:rPr>
          <w:rFonts w:cstheme="minorHAnsi"/>
          <w:sz w:val="22"/>
          <w:szCs w:val="22"/>
          <w:lang w:val="en-US"/>
        </w:rPr>
      </w:pPr>
    </w:p>
    <w:p w:rsidR="00394813" w:rsidP="00E35288" w:rsidRDefault="00022CF2" w14:paraId="67A3E13D" w14:textId="340E903C">
      <w:pPr>
        <w:pStyle w:val="ListParagraph"/>
        <w:numPr>
          <w:ilvl w:val="0"/>
          <w:numId w:val="39"/>
        </w:numPr>
        <w:rPr>
          <w:rFonts w:cstheme="minorHAnsi"/>
          <w:sz w:val="22"/>
          <w:szCs w:val="22"/>
          <w:lang w:val="en-US"/>
        </w:rPr>
      </w:pPr>
      <w:r w:rsidRPr="00022CF2">
        <w:rPr>
          <w:rFonts w:cstheme="minorHAnsi"/>
          <w:sz w:val="22"/>
          <w:szCs w:val="22"/>
          <w:lang w:val="en-US"/>
        </w:rPr>
        <w:t>Indemnity</w:t>
      </w:r>
      <w:r>
        <w:rPr>
          <w:rFonts w:cstheme="minorHAnsi"/>
          <w:sz w:val="22"/>
          <w:szCs w:val="22"/>
          <w:lang w:val="en-US"/>
        </w:rPr>
        <w:t xml:space="preserve"> – </w:t>
      </w:r>
      <w:r w:rsidRPr="00E303C6" w:rsidR="00E303C6">
        <w:rPr>
          <w:rFonts w:cstheme="minorHAnsi"/>
          <w:sz w:val="22"/>
          <w:szCs w:val="22"/>
          <w:lang w:val="en-US"/>
        </w:rPr>
        <w:t>The Contractor shall indemnify and keep indemnified the Company against all losses, liabilities, penalties, fines, costs and expenses arising from any breach of the Contractor's obligations relating to right to work compliance, including any civil penalty imposed by the Home Office.</w:t>
      </w:r>
    </w:p>
    <w:p w:rsidRPr="00022CF2" w:rsidR="00022CF2" w:rsidP="00022CF2" w:rsidRDefault="00022CF2" w14:paraId="60F3BFD7" w14:textId="77777777">
      <w:pPr>
        <w:pStyle w:val="ListParagraph"/>
        <w:rPr>
          <w:rFonts w:cstheme="minorHAnsi"/>
          <w:sz w:val="22"/>
          <w:szCs w:val="22"/>
          <w:lang w:val="en-US"/>
        </w:rPr>
      </w:pPr>
    </w:p>
    <w:p w:rsidRPr="00E35288" w:rsidR="00022CF2" w:rsidP="00E35288" w:rsidRDefault="00F42142" w14:paraId="38A9B0E3" w14:textId="162013A2">
      <w:pPr>
        <w:pStyle w:val="ListParagraph"/>
        <w:numPr>
          <w:ilvl w:val="0"/>
          <w:numId w:val="39"/>
        </w:numPr>
        <w:rPr>
          <w:rFonts w:cstheme="minorHAnsi"/>
          <w:sz w:val="22"/>
          <w:szCs w:val="22"/>
          <w:lang w:val="en-US"/>
        </w:rPr>
      </w:pPr>
      <w:r w:rsidRPr="00F42142">
        <w:rPr>
          <w:rFonts w:cstheme="minorHAnsi"/>
          <w:sz w:val="22"/>
          <w:szCs w:val="22"/>
          <w:lang w:val="en-US"/>
        </w:rPr>
        <w:t>Termination Right</w:t>
      </w:r>
      <w:r>
        <w:rPr>
          <w:rFonts w:cstheme="minorHAnsi"/>
          <w:sz w:val="22"/>
          <w:szCs w:val="22"/>
          <w:lang w:val="en-US"/>
        </w:rPr>
        <w:t xml:space="preserve"> – </w:t>
      </w:r>
      <w:r w:rsidRPr="00F80559" w:rsidR="00F80559">
        <w:rPr>
          <w:rFonts w:cstheme="minorHAnsi"/>
          <w:sz w:val="22"/>
          <w:szCs w:val="22"/>
          <w:lang w:val="en-US"/>
        </w:rPr>
        <w:t>The Company may terminate this Agreement immediately if the Contractor breaches any right to work obligation or if any person engaged in providing the Services is found not to have the legal right to work in the United Kingdom.</w:t>
      </w:r>
    </w:p>
    <w:p w:rsidRPr="004D09A8" w:rsidR="008B1345" w:rsidRDefault="00285E29" w14:paraId="60FD58CD" w14:textId="036C169D">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Ref236390291" w:id="32"/>
      <w:bookmarkStart w:name="_Ref236391252" w:id="33"/>
      <w:bookmarkStart w:name="_Toc241760298" w:id="34"/>
      <w:r w:rsidRPr="004D09A8">
        <w:rPr>
          <w:rFonts w:asciiTheme="majorHAnsi" w:hAnsiTheme="majorHAnsi"/>
          <w:b w:val="0"/>
          <w:bCs w:val="0"/>
          <w:color w:val="1F4E79" w:themeColor="accent5" w:themeShade="80"/>
          <w:sz w:val="32"/>
          <w:szCs w:val="32"/>
        </w:rPr>
        <w:t>Termination</w:t>
      </w:r>
      <w:bookmarkEnd w:id="32"/>
      <w:bookmarkEnd w:id="33"/>
      <w:bookmarkEnd w:id="34"/>
    </w:p>
    <w:p w:rsidR="008B1345" w:rsidRDefault="00285E29" w14:paraId="395E8E2B" w14:textId="5758B8F2">
      <w:pPr>
        <w:pStyle w:val="ListParagraph"/>
        <w:numPr>
          <w:ilvl w:val="0"/>
          <w:numId w:val="28"/>
        </w:numPr>
        <w:rPr>
          <w:rFonts w:cstheme="minorHAnsi"/>
          <w:sz w:val="22"/>
          <w:szCs w:val="22"/>
          <w:lang w:val="en-US"/>
        </w:rPr>
      </w:pPr>
      <w:r w:rsidRPr="00AD5778">
        <w:rPr>
          <w:rFonts w:cstheme="minorHAnsi"/>
          <w:sz w:val="22"/>
          <w:szCs w:val="22"/>
          <w:lang w:val="en-US"/>
        </w:rPr>
        <w:t>Notices</w:t>
      </w:r>
      <w:r w:rsidRPr="00AD5778" w:rsidR="004D09A8">
        <w:rPr>
          <w:rFonts w:cstheme="minorHAnsi"/>
          <w:sz w:val="22"/>
          <w:szCs w:val="22"/>
          <w:lang w:val="en-US"/>
        </w:rPr>
        <w:t xml:space="preserve"> – </w:t>
      </w:r>
      <w:r w:rsidRPr="00AD5778">
        <w:rPr>
          <w:rFonts w:cstheme="minorHAnsi"/>
          <w:sz w:val="22"/>
          <w:szCs w:val="22"/>
          <w:lang w:val="en-US"/>
        </w:rPr>
        <w:t>Any notice or further notice to which any of the clauses hereinafter in this clause refer shall be in writing and given by email, actual delivery, or by special delivery or by recoded delivery.  If sent by special delivery or recorded delivery the notice or further notice shall, subject to proof to the contrary, be deemed to have been received 48 hours after the date of posting (excluding Saturday and Sunday and Public Holidays).</w:t>
      </w:r>
    </w:p>
    <w:p w:rsidRPr="00AD5778" w:rsidR="00AD5778" w:rsidP="00AD5778" w:rsidRDefault="00AD5778" w14:paraId="0291302B" w14:textId="77777777">
      <w:pPr>
        <w:pStyle w:val="ListParagraph"/>
        <w:ind w:left="0"/>
        <w:rPr>
          <w:rFonts w:cstheme="minorHAnsi"/>
          <w:sz w:val="22"/>
          <w:szCs w:val="22"/>
          <w:lang w:val="en-US"/>
        </w:rPr>
      </w:pPr>
    </w:p>
    <w:p w:rsidRPr="007D0CB2" w:rsidR="008B1345" w:rsidP="007D0CB2" w:rsidRDefault="00285E29" w14:paraId="166B0AAD" w14:textId="7A81CCB2">
      <w:pPr>
        <w:pStyle w:val="ListParagraph"/>
        <w:ind w:left="0"/>
        <w:rPr>
          <w:rFonts w:cstheme="minorHAnsi"/>
          <w:b/>
          <w:bCs/>
          <w:sz w:val="22"/>
          <w:szCs w:val="22"/>
          <w:lang w:val="en-US"/>
        </w:rPr>
      </w:pPr>
      <w:r w:rsidRPr="007D0CB2">
        <w:rPr>
          <w:rFonts w:cstheme="minorHAnsi"/>
          <w:b/>
          <w:bCs/>
          <w:sz w:val="22"/>
          <w:szCs w:val="22"/>
          <w:lang w:val="en-US"/>
        </w:rPr>
        <w:t>Termination by Employer</w:t>
      </w:r>
    </w:p>
    <w:p w:rsidRPr="00AD5778" w:rsidR="00AD5778" w:rsidP="00AD5778" w:rsidRDefault="00AD5778" w14:paraId="2BB6F386" w14:textId="77777777">
      <w:pPr>
        <w:pStyle w:val="ListParagraph"/>
        <w:ind w:left="0"/>
        <w:rPr>
          <w:rFonts w:cstheme="minorHAnsi"/>
          <w:sz w:val="22"/>
          <w:szCs w:val="22"/>
          <w:lang w:val="en-US"/>
        </w:rPr>
      </w:pPr>
    </w:p>
    <w:p w:rsidR="008B1345" w:rsidRDefault="00285E29" w14:paraId="238554C2" w14:textId="55F80668">
      <w:pPr>
        <w:pStyle w:val="ListParagraph"/>
        <w:numPr>
          <w:ilvl w:val="0"/>
          <w:numId w:val="28"/>
        </w:numPr>
        <w:rPr>
          <w:rFonts w:cstheme="minorHAnsi"/>
          <w:sz w:val="22"/>
          <w:szCs w:val="22"/>
          <w:lang w:val="en-US"/>
        </w:rPr>
      </w:pPr>
      <w:bookmarkStart w:name="_Ref236390300" w:id="35"/>
      <w:r w:rsidRPr="00AD5778">
        <w:rPr>
          <w:rFonts w:cstheme="minorHAnsi"/>
          <w:sz w:val="22"/>
          <w:szCs w:val="22"/>
          <w:lang w:val="en-US"/>
        </w:rPr>
        <w:t xml:space="preserve">If the Contractor without reasonable cause makes default by failing to proceed diligently with the Works or by wholly or substantially suspending the carrying out of the Works before Practical Completion or by failing, pursuant to the Conditions, to comply with the requirements of the CDM Regulations or any applicable health and safety legislation, the Contract Administrator may give notice to the Contractor specifying the default and requiring it to be ended. If the default is not ended within five working days of receipt of the notice, the Employer may by further notice to the Contractor terminate the employment of the Contractor under the Contract.   Such termination shall take effect on the date of receipt of the further notice. A notice of termination under this </w:t>
      </w:r>
      <w:r w:rsidRPr="00732802">
        <w:rPr>
          <w:rFonts w:cstheme="minorHAnsi"/>
          <w:color w:val="4472C4" w:themeColor="accent1"/>
          <w:sz w:val="22"/>
          <w:szCs w:val="22"/>
          <w:lang w:val="en-US"/>
        </w:rPr>
        <w:t xml:space="preserve">clause </w:t>
      </w:r>
      <w:r w:rsidRPr="00732802" w:rsidR="00732802">
        <w:rPr>
          <w:rFonts w:cstheme="minorHAnsi"/>
          <w:color w:val="4472C4" w:themeColor="accent1"/>
          <w:sz w:val="22"/>
          <w:szCs w:val="22"/>
          <w:lang w:val="en-US"/>
        </w:rPr>
        <w:fldChar w:fldCharType="begin"/>
      </w:r>
      <w:r w:rsidRPr="00732802" w:rsidR="00732802">
        <w:rPr>
          <w:rFonts w:cstheme="minorHAnsi"/>
          <w:color w:val="4472C4" w:themeColor="accent1"/>
          <w:sz w:val="22"/>
          <w:szCs w:val="22"/>
          <w:lang w:val="en-US"/>
        </w:rPr>
        <w:instrText xml:space="preserve"> REF _Ref236390291 \r \h </w:instrText>
      </w:r>
      <w:r w:rsidRPr="00732802" w:rsidR="00732802">
        <w:rPr>
          <w:rFonts w:cstheme="minorHAnsi"/>
          <w:color w:val="4472C4" w:themeColor="accent1"/>
          <w:sz w:val="22"/>
          <w:szCs w:val="22"/>
          <w:lang w:val="en-US"/>
        </w:rPr>
      </w:r>
      <w:r w:rsidRPr="00732802" w:rsidR="00732802">
        <w:rPr>
          <w:rFonts w:cstheme="minorHAnsi"/>
          <w:color w:val="4472C4" w:themeColor="accent1"/>
          <w:sz w:val="22"/>
          <w:szCs w:val="22"/>
          <w:lang w:val="en-US"/>
        </w:rPr>
        <w:fldChar w:fldCharType="separate"/>
      </w:r>
      <w:r w:rsidRPr="00732802" w:rsidR="00732802">
        <w:rPr>
          <w:rFonts w:cstheme="minorHAnsi"/>
          <w:color w:val="4472C4" w:themeColor="accent1"/>
          <w:sz w:val="22"/>
          <w:szCs w:val="22"/>
          <w:lang w:val="en-US"/>
        </w:rPr>
        <w:t>18</w:t>
      </w:r>
      <w:r w:rsidRPr="00732802" w:rsidR="00732802">
        <w:rPr>
          <w:rFonts w:cstheme="minorHAnsi"/>
          <w:color w:val="4472C4" w:themeColor="accent1"/>
          <w:sz w:val="22"/>
          <w:szCs w:val="22"/>
          <w:lang w:val="en-US"/>
        </w:rPr>
        <w:fldChar w:fldCharType="end"/>
      </w:r>
      <w:r w:rsidRPr="00732802" w:rsidR="00732802">
        <w:rPr>
          <w:rFonts w:cstheme="minorHAnsi"/>
          <w:color w:val="4472C4" w:themeColor="accent1"/>
          <w:sz w:val="22"/>
          <w:szCs w:val="22"/>
          <w:lang w:val="en-US"/>
        </w:rPr>
        <w:fldChar w:fldCharType="begin"/>
      </w:r>
      <w:r w:rsidRPr="00732802" w:rsidR="00732802">
        <w:rPr>
          <w:rFonts w:cstheme="minorHAnsi"/>
          <w:color w:val="4472C4" w:themeColor="accent1"/>
          <w:sz w:val="22"/>
          <w:szCs w:val="22"/>
          <w:lang w:val="en-US"/>
        </w:rPr>
        <w:instrText xml:space="preserve"> REF _Ref236390300 \r \h </w:instrText>
      </w:r>
      <w:r w:rsidRPr="00732802" w:rsidR="00732802">
        <w:rPr>
          <w:rFonts w:cstheme="minorHAnsi"/>
          <w:color w:val="4472C4" w:themeColor="accent1"/>
          <w:sz w:val="22"/>
          <w:szCs w:val="22"/>
          <w:lang w:val="en-US"/>
        </w:rPr>
      </w:r>
      <w:r w:rsidRPr="00732802" w:rsidR="00732802">
        <w:rPr>
          <w:rFonts w:cstheme="minorHAnsi"/>
          <w:color w:val="4472C4" w:themeColor="accent1"/>
          <w:sz w:val="22"/>
          <w:szCs w:val="22"/>
          <w:lang w:val="en-US"/>
        </w:rPr>
        <w:fldChar w:fldCharType="separate"/>
      </w:r>
      <w:r w:rsidRPr="00732802" w:rsidR="00732802">
        <w:rPr>
          <w:rFonts w:cstheme="minorHAnsi"/>
          <w:color w:val="4472C4" w:themeColor="accent1"/>
          <w:sz w:val="22"/>
          <w:szCs w:val="22"/>
          <w:lang w:val="en-US"/>
        </w:rPr>
        <w:t>(b)</w:t>
      </w:r>
      <w:r w:rsidRPr="00732802" w:rsidR="00732802">
        <w:rPr>
          <w:rFonts w:cstheme="minorHAnsi"/>
          <w:color w:val="4472C4" w:themeColor="accent1"/>
          <w:sz w:val="22"/>
          <w:szCs w:val="22"/>
          <w:lang w:val="en-US"/>
        </w:rPr>
        <w:fldChar w:fldCharType="end"/>
      </w:r>
      <w:r w:rsidRPr="00AD5778">
        <w:rPr>
          <w:rFonts w:cstheme="minorHAnsi"/>
          <w:sz w:val="22"/>
          <w:szCs w:val="22"/>
          <w:lang w:val="en-US"/>
        </w:rPr>
        <w:t xml:space="preserve"> shall not be given unreasonably or vexatiously.</w:t>
      </w:r>
      <w:bookmarkEnd w:id="35"/>
    </w:p>
    <w:p w:rsidRPr="00AD5778" w:rsidR="00AD5778" w:rsidP="00AD5778" w:rsidRDefault="00AD5778" w14:paraId="29E5912C" w14:textId="77777777">
      <w:pPr>
        <w:pStyle w:val="ListParagraph"/>
        <w:ind w:left="1440"/>
        <w:rPr>
          <w:rFonts w:cstheme="minorHAnsi"/>
          <w:sz w:val="22"/>
          <w:szCs w:val="22"/>
          <w:lang w:val="en-US"/>
        </w:rPr>
      </w:pPr>
    </w:p>
    <w:p w:rsidR="00AD5778" w:rsidRDefault="00285E29" w14:paraId="67F15DB9" w14:textId="77777777">
      <w:pPr>
        <w:pStyle w:val="ListParagraph"/>
        <w:numPr>
          <w:ilvl w:val="0"/>
          <w:numId w:val="28"/>
        </w:numPr>
        <w:rPr>
          <w:rFonts w:cstheme="minorHAnsi"/>
          <w:sz w:val="22"/>
          <w:szCs w:val="22"/>
          <w:lang w:val="en-US"/>
        </w:rPr>
      </w:pPr>
      <w:bookmarkStart w:name="_Ref236390836" w:id="36"/>
      <w:r w:rsidRPr="00AD5778">
        <w:rPr>
          <w:rFonts w:cstheme="minorHAnsi"/>
          <w:sz w:val="22"/>
          <w:szCs w:val="22"/>
          <w:lang w:val="en-US"/>
        </w:rPr>
        <w:t>The Employer may terminate the employment of the Contractor under the Contract by giving no less than 30 days' written notice to the Contractor at its sole discretion for any reason. In addition, the Employer may terminate the employment of the Contractor immediately (or on such shorter notice as the Employer considers appropriate) in any of the following circumstances:</w:t>
      </w:r>
      <w:bookmarkEnd w:id="36"/>
      <w:r w:rsidRPr="00AD5778">
        <w:rPr>
          <w:rFonts w:cstheme="minorHAnsi"/>
          <w:sz w:val="22"/>
          <w:szCs w:val="22"/>
          <w:lang w:val="en-US"/>
        </w:rPr>
        <w:t xml:space="preserve"> </w:t>
      </w:r>
    </w:p>
    <w:p w:rsidRPr="00AD5778" w:rsidR="00AD5778" w:rsidP="007D0CB2" w:rsidRDefault="00AD5778" w14:paraId="31A56124" w14:textId="77777777">
      <w:pPr>
        <w:pStyle w:val="ListParagraph"/>
        <w:ind w:left="0"/>
        <w:rPr>
          <w:rFonts w:cstheme="minorHAnsi"/>
          <w:sz w:val="22"/>
          <w:szCs w:val="22"/>
          <w:lang w:val="en-US"/>
        </w:rPr>
      </w:pPr>
    </w:p>
    <w:p w:rsidR="00AD5778" w:rsidRDefault="00285E29" w14:paraId="74BC809D" w14:textId="77777777">
      <w:pPr>
        <w:pStyle w:val="ListParagraph"/>
        <w:numPr>
          <w:ilvl w:val="1"/>
          <w:numId w:val="29"/>
        </w:numPr>
        <w:rPr>
          <w:rFonts w:cstheme="minorHAnsi"/>
          <w:sz w:val="22"/>
          <w:szCs w:val="22"/>
          <w:lang w:val="en-US"/>
        </w:rPr>
      </w:pPr>
      <w:r w:rsidRPr="00AD5778">
        <w:rPr>
          <w:rFonts w:cstheme="minorHAnsi"/>
          <w:sz w:val="22"/>
          <w:szCs w:val="22"/>
          <w:lang w:val="en-US"/>
        </w:rPr>
        <w:t xml:space="preserve">the Contractor commits a serious or persistent breach of the Contract which, if capable of remedy, is not remedied within five working days of notice; </w:t>
      </w:r>
    </w:p>
    <w:p w:rsidR="003752CC" w:rsidP="003752CC" w:rsidRDefault="003752CC" w14:paraId="16CE5B74" w14:textId="77777777">
      <w:pPr>
        <w:pStyle w:val="ListParagraph"/>
        <w:ind w:left="1440"/>
        <w:rPr>
          <w:rFonts w:cstheme="minorHAnsi"/>
          <w:sz w:val="22"/>
          <w:szCs w:val="22"/>
          <w:lang w:val="en-US"/>
        </w:rPr>
      </w:pPr>
    </w:p>
    <w:p w:rsidR="00AD5778" w:rsidRDefault="00285E29" w14:paraId="53FB5435" w14:textId="77777777">
      <w:pPr>
        <w:pStyle w:val="ListParagraph"/>
        <w:numPr>
          <w:ilvl w:val="1"/>
          <w:numId w:val="29"/>
        </w:numPr>
        <w:rPr>
          <w:rFonts w:cstheme="minorHAnsi"/>
          <w:sz w:val="22"/>
          <w:szCs w:val="22"/>
          <w:lang w:val="en-US"/>
        </w:rPr>
      </w:pPr>
      <w:r w:rsidRPr="00AD5778">
        <w:rPr>
          <w:rFonts w:cstheme="minorHAnsi"/>
          <w:sz w:val="22"/>
          <w:szCs w:val="22"/>
          <w:lang w:val="en-US"/>
        </w:rPr>
        <w:t xml:space="preserve">the Contractor commits any breach of applicable anti-bribery, anti-corruption or anti-modern slavery legislation; </w:t>
      </w:r>
    </w:p>
    <w:p w:rsidR="003752CC" w:rsidP="003752CC" w:rsidRDefault="003752CC" w14:paraId="158F2E9A" w14:textId="77777777">
      <w:pPr>
        <w:pStyle w:val="ListParagraph"/>
        <w:ind w:left="1440"/>
        <w:rPr>
          <w:rFonts w:cstheme="minorHAnsi"/>
          <w:sz w:val="22"/>
          <w:szCs w:val="22"/>
          <w:lang w:val="en-US"/>
        </w:rPr>
      </w:pPr>
    </w:p>
    <w:p w:rsidR="00AD5778" w:rsidRDefault="00285E29" w14:paraId="334F6CBB" w14:textId="059739C0">
      <w:pPr>
        <w:pStyle w:val="ListParagraph"/>
        <w:numPr>
          <w:ilvl w:val="1"/>
          <w:numId w:val="29"/>
        </w:numPr>
        <w:rPr>
          <w:rFonts w:cstheme="minorHAnsi"/>
          <w:sz w:val="22"/>
          <w:szCs w:val="22"/>
          <w:lang w:val="en-US"/>
        </w:rPr>
      </w:pPr>
      <w:r w:rsidRPr="00AD5778">
        <w:rPr>
          <w:rFonts w:cstheme="minorHAnsi"/>
          <w:sz w:val="22"/>
          <w:szCs w:val="22"/>
          <w:lang w:val="en-US"/>
        </w:rPr>
        <w:t xml:space="preserve">the Contractor suffers a Data Loss Event or material breach of the Data Protection Legislation in connection with this Contract; </w:t>
      </w:r>
    </w:p>
    <w:p w:rsidR="003752CC" w:rsidP="003752CC" w:rsidRDefault="003752CC" w14:paraId="3F06BBDE" w14:textId="77777777">
      <w:pPr>
        <w:pStyle w:val="ListParagraph"/>
        <w:ind w:left="1440"/>
        <w:rPr>
          <w:rFonts w:cstheme="minorHAnsi"/>
          <w:sz w:val="22"/>
          <w:szCs w:val="22"/>
          <w:lang w:val="en-US"/>
        </w:rPr>
      </w:pPr>
    </w:p>
    <w:p w:rsidR="00AD5778" w:rsidRDefault="00285E29" w14:paraId="1E673FB4" w14:textId="30FB9819">
      <w:pPr>
        <w:pStyle w:val="ListParagraph"/>
        <w:numPr>
          <w:ilvl w:val="1"/>
          <w:numId w:val="29"/>
        </w:numPr>
        <w:rPr>
          <w:rFonts w:cstheme="minorHAnsi"/>
          <w:sz w:val="22"/>
          <w:szCs w:val="22"/>
          <w:lang w:val="en-US"/>
        </w:rPr>
      </w:pPr>
      <w:r w:rsidRPr="00AD5778">
        <w:rPr>
          <w:rFonts w:cstheme="minorHAnsi"/>
          <w:sz w:val="22"/>
          <w:szCs w:val="22"/>
          <w:lang w:val="en-US"/>
        </w:rPr>
        <w:t xml:space="preserve">there is a change of control of the Contractor which the Employer reasonably considers to be materially adverse to its interests; </w:t>
      </w:r>
    </w:p>
    <w:p w:rsidR="003752CC" w:rsidP="003752CC" w:rsidRDefault="003752CC" w14:paraId="4B3696E5" w14:textId="77777777">
      <w:pPr>
        <w:pStyle w:val="ListParagraph"/>
        <w:ind w:left="1440"/>
        <w:rPr>
          <w:rFonts w:cstheme="minorHAnsi"/>
          <w:sz w:val="22"/>
          <w:szCs w:val="22"/>
          <w:lang w:val="en-US"/>
        </w:rPr>
      </w:pPr>
    </w:p>
    <w:p w:rsidR="00AD5778" w:rsidRDefault="00285E29" w14:paraId="2846AFE0" w14:textId="006203C0">
      <w:pPr>
        <w:pStyle w:val="ListParagraph"/>
        <w:numPr>
          <w:ilvl w:val="1"/>
          <w:numId w:val="29"/>
        </w:numPr>
        <w:rPr>
          <w:rFonts w:cstheme="minorHAnsi"/>
          <w:sz w:val="22"/>
          <w:szCs w:val="22"/>
          <w:lang w:val="en-US"/>
        </w:rPr>
      </w:pPr>
      <w:r w:rsidRPr="00AD5778">
        <w:rPr>
          <w:rFonts w:cstheme="minorHAnsi"/>
          <w:sz w:val="22"/>
          <w:szCs w:val="22"/>
          <w:lang w:val="en-US"/>
        </w:rPr>
        <w:t xml:space="preserve">continuation of the Contract would breach the Procurement Act 2023 or any other applicable law; or </w:t>
      </w:r>
    </w:p>
    <w:p w:rsidR="003752CC" w:rsidP="003752CC" w:rsidRDefault="003752CC" w14:paraId="3FE77B12" w14:textId="77777777">
      <w:pPr>
        <w:pStyle w:val="ListParagraph"/>
        <w:ind w:left="1440"/>
        <w:rPr>
          <w:rFonts w:cstheme="minorHAnsi"/>
          <w:sz w:val="22"/>
          <w:szCs w:val="22"/>
          <w:lang w:val="en-US"/>
        </w:rPr>
      </w:pPr>
    </w:p>
    <w:p w:rsidR="008B1345" w:rsidRDefault="00285E29" w14:paraId="2E03A825" w14:textId="0847A73D">
      <w:pPr>
        <w:pStyle w:val="ListParagraph"/>
        <w:numPr>
          <w:ilvl w:val="1"/>
          <w:numId w:val="29"/>
        </w:numPr>
        <w:rPr>
          <w:rFonts w:cstheme="minorHAnsi"/>
          <w:sz w:val="22"/>
          <w:szCs w:val="22"/>
          <w:lang w:val="en-US"/>
        </w:rPr>
      </w:pPr>
      <w:r w:rsidRPr="00AD5778">
        <w:rPr>
          <w:rFonts w:cstheme="minorHAnsi"/>
          <w:sz w:val="22"/>
          <w:szCs w:val="22"/>
          <w:lang w:val="en-US"/>
        </w:rPr>
        <w:t>the Contractor is convicted of a relevant offence or is the subject of a debarment decision under the Procurement Act 2023.</w:t>
      </w:r>
    </w:p>
    <w:p w:rsidRPr="00AD5778" w:rsidR="00AD5778" w:rsidP="007D0CB2" w:rsidRDefault="00AD5778" w14:paraId="64735969" w14:textId="77777777">
      <w:pPr>
        <w:pStyle w:val="ListParagraph"/>
        <w:rPr>
          <w:rFonts w:cstheme="minorHAnsi"/>
          <w:sz w:val="22"/>
          <w:szCs w:val="22"/>
          <w:lang w:val="en-US"/>
        </w:rPr>
      </w:pPr>
    </w:p>
    <w:p w:rsidR="00AD5778" w:rsidRDefault="007D0CB2" w14:paraId="4A070987" w14:textId="3958537F">
      <w:pPr>
        <w:pStyle w:val="ListParagraph"/>
        <w:numPr>
          <w:ilvl w:val="0"/>
          <w:numId w:val="28"/>
        </w:numPr>
        <w:rPr>
          <w:rFonts w:cstheme="minorHAnsi"/>
          <w:sz w:val="22"/>
          <w:szCs w:val="22"/>
          <w:lang w:val="en-US"/>
        </w:rPr>
      </w:pPr>
      <w:bookmarkStart w:name="_Ref236390860" w:id="37"/>
      <w:r>
        <w:rPr>
          <w:rFonts w:cstheme="minorHAnsi"/>
          <w:sz w:val="22"/>
          <w:szCs w:val="22"/>
          <w:lang w:val="en-US"/>
        </w:rPr>
        <w:t>U</w:t>
      </w:r>
      <w:r w:rsidRPr="00AD5778" w:rsidR="00285E29">
        <w:rPr>
          <w:rFonts w:cstheme="minorHAnsi"/>
          <w:sz w:val="22"/>
          <w:szCs w:val="22"/>
          <w:lang w:val="en-US"/>
        </w:rPr>
        <w:t>pon any breach by the Contract</w:t>
      </w:r>
      <w:r w:rsidR="004E5961">
        <w:rPr>
          <w:rFonts w:cstheme="minorHAnsi"/>
          <w:sz w:val="22"/>
          <w:szCs w:val="22"/>
          <w:lang w:val="en-US"/>
        </w:rPr>
        <w:t>or</w:t>
      </w:r>
      <w:r w:rsidRPr="00AD5778" w:rsidR="00285E29">
        <w:rPr>
          <w:rFonts w:cstheme="minorHAnsi"/>
          <w:sz w:val="22"/>
          <w:szCs w:val="22"/>
          <w:lang w:val="en-US"/>
        </w:rPr>
        <w:t xml:space="preserve"> not being remedied within a reasonable time for remedy as stated in a notice of the breach being given to the Contract</w:t>
      </w:r>
      <w:r w:rsidR="004E5961">
        <w:rPr>
          <w:rFonts w:cstheme="minorHAnsi"/>
          <w:sz w:val="22"/>
          <w:szCs w:val="22"/>
          <w:lang w:val="en-US"/>
        </w:rPr>
        <w:t xml:space="preserve">or </w:t>
      </w:r>
      <w:r w:rsidRPr="004E5961" w:rsidR="004E5961">
        <w:rPr>
          <w:rFonts w:cstheme="minorHAnsi"/>
          <w:sz w:val="22"/>
          <w:szCs w:val="22"/>
        </w:rPr>
        <w:t>the Employer may terminate the employment of the Contractor under the Contract by giving no less than 30 days' notice.</w:t>
      </w:r>
      <w:bookmarkEnd w:id="37"/>
    </w:p>
    <w:p w:rsidRPr="00AD5778" w:rsidR="00AD5778" w:rsidP="00AD5778" w:rsidRDefault="00AD5778" w14:paraId="66B6E19C" w14:textId="77777777">
      <w:pPr>
        <w:pStyle w:val="ListParagraph"/>
        <w:rPr>
          <w:rFonts w:cstheme="minorHAnsi"/>
          <w:sz w:val="22"/>
          <w:szCs w:val="22"/>
          <w:lang w:val="en-US"/>
        </w:rPr>
      </w:pPr>
    </w:p>
    <w:p w:rsidRPr="00AD5778" w:rsidR="008B1345" w:rsidRDefault="00285E29" w14:paraId="48C99859" w14:textId="25886A0F">
      <w:pPr>
        <w:pStyle w:val="ListParagraph"/>
        <w:numPr>
          <w:ilvl w:val="0"/>
          <w:numId w:val="28"/>
        </w:numPr>
        <w:rPr>
          <w:rFonts w:cstheme="minorHAnsi"/>
          <w:highlight w:val="green"/>
          <w:lang w:val="en-US"/>
        </w:rPr>
      </w:pPr>
      <w:r w:rsidRPr="00AD5778">
        <w:rPr>
          <w:rFonts w:cstheme="minorHAnsi"/>
          <w:sz w:val="22"/>
          <w:szCs w:val="22"/>
          <w:highlight w:val="green"/>
          <w:lang w:val="en-US"/>
        </w:rPr>
        <w:t xml:space="preserve">If the Contractor, being a company or other legal entity: </w:t>
      </w:r>
    </w:p>
    <w:p w:rsidRPr="00AD5778" w:rsidR="00AD5778" w:rsidP="00AD5778" w:rsidRDefault="00AD5778" w14:paraId="5FB21A4C" w14:textId="77777777">
      <w:pPr>
        <w:pStyle w:val="ListParagraph"/>
        <w:rPr>
          <w:rFonts w:cstheme="minorHAnsi"/>
          <w:highlight w:val="green"/>
          <w:lang w:val="en-US"/>
        </w:rPr>
      </w:pPr>
    </w:p>
    <w:p w:rsidR="001E09A3" w:rsidRDefault="001E09A3" w14:paraId="2503BDBF" w14:textId="3E9E1537">
      <w:pPr>
        <w:pStyle w:val="ListParagraph"/>
        <w:numPr>
          <w:ilvl w:val="1"/>
          <w:numId w:val="28"/>
        </w:numPr>
        <w:rPr>
          <w:rFonts w:cstheme="minorHAnsi"/>
          <w:sz w:val="22"/>
          <w:szCs w:val="22"/>
          <w:lang w:val="en-US"/>
        </w:rPr>
      </w:pPr>
      <w:r w:rsidRPr="001E09A3">
        <w:rPr>
          <w:rFonts w:cstheme="minorHAnsi"/>
          <w:sz w:val="22"/>
          <w:szCs w:val="22"/>
        </w:rPr>
        <w:t>makes a proposal for a voluntary arrangement for a composition of debts or scheme of arrangement to be approved in accordance with the Companies Act 2006 or the Insolvency Act 1986 (or any amendment or re-enactment thereof), or</w:t>
      </w:r>
    </w:p>
    <w:p w:rsidRPr="003752CC" w:rsidR="003752CC" w:rsidP="003B6ADF" w:rsidRDefault="003752CC" w14:paraId="358EE9B6" w14:textId="77777777">
      <w:pPr>
        <w:pStyle w:val="ListParagraph"/>
        <w:ind w:left="1440"/>
        <w:rPr>
          <w:rFonts w:cstheme="minorHAnsi"/>
          <w:sz w:val="22"/>
          <w:szCs w:val="22"/>
          <w:lang w:val="en-US"/>
        </w:rPr>
      </w:pPr>
    </w:p>
    <w:p w:rsidRPr="003752CC" w:rsidR="008B1345" w:rsidRDefault="00285E29" w14:paraId="39EF54E4" w14:textId="77777777">
      <w:pPr>
        <w:pStyle w:val="ListParagraph"/>
        <w:numPr>
          <w:ilvl w:val="1"/>
          <w:numId w:val="28"/>
        </w:numPr>
        <w:rPr>
          <w:rFonts w:cstheme="minorHAnsi"/>
          <w:sz w:val="22"/>
          <w:szCs w:val="22"/>
          <w:lang w:val="en-US"/>
        </w:rPr>
      </w:pPr>
      <w:r w:rsidRPr="003752CC">
        <w:rPr>
          <w:rFonts w:cstheme="minorHAnsi"/>
          <w:sz w:val="22"/>
          <w:szCs w:val="22"/>
          <w:lang w:val="en-US"/>
        </w:rPr>
        <w:t>has a provisional liquidator appointed, or</w:t>
      </w:r>
    </w:p>
    <w:p w:rsidR="003752CC" w:rsidP="003B6ADF" w:rsidRDefault="003752CC" w14:paraId="26FC60C6" w14:textId="77777777">
      <w:pPr>
        <w:pStyle w:val="ListParagraph"/>
        <w:ind w:left="1440"/>
        <w:rPr>
          <w:rFonts w:cstheme="minorHAnsi"/>
          <w:sz w:val="22"/>
          <w:szCs w:val="22"/>
          <w:lang w:val="en-US"/>
        </w:rPr>
      </w:pPr>
    </w:p>
    <w:p w:rsidRPr="003752CC" w:rsidR="008B1345" w:rsidRDefault="00285E29" w14:paraId="2D987C3B" w14:textId="36E269AA">
      <w:pPr>
        <w:pStyle w:val="ListParagraph"/>
        <w:numPr>
          <w:ilvl w:val="1"/>
          <w:numId w:val="28"/>
        </w:numPr>
        <w:rPr>
          <w:rFonts w:cstheme="minorHAnsi"/>
          <w:sz w:val="22"/>
          <w:szCs w:val="22"/>
          <w:lang w:val="en-US"/>
        </w:rPr>
      </w:pPr>
      <w:r w:rsidRPr="003752CC">
        <w:rPr>
          <w:rFonts w:cstheme="minorHAnsi"/>
          <w:sz w:val="22"/>
          <w:szCs w:val="22"/>
          <w:lang w:val="en-US"/>
        </w:rPr>
        <w:t>has a winding-up order made, or</w:t>
      </w:r>
    </w:p>
    <w:p w:rsidR="003752CC" w:rsidP="003B6ADF" w:rsidRDefault="003752CC" w14:paraId="52C7A8C5" w14:textId="77777777">
      <w:pPr>
        <w:pStyle w:val="ListParagraph"/>
        <w:ind w:left="1440"/>
        <w:rPr>
          <w:rFonts w:cstheme="minorHAnsi"/>
          <w:sz w:val="22"/>
          <w:szCs w:val="22"/>
          <w:lang w:val="en-US"/>
        </w:rPr>
      </w:pPr>
    </w:p>
    <w:p w:rsidRPr="001E09A3" w:rsidR="001E09A3" w:rsidP="001E09A3" w:rsidRDefault="00285E29" w14:paraId="6C62B158" w14:textId="013EA01D">
      <w:pPr>
        <w:pStyle w:val="ListParagraph"/>
        <w:numPr>
          <w:ilvl w:val="1"/>
          <w:numId w:val="28"/>
        </w:numPr>
        <w:rPr>
          <w:rFonts w:cstheme="minorHAnsi"/>
          <w:sz w:val="22"/>
          <w:szCs w:val="22"/>
          <w:lang w:val="en-US"/>
        </w:rPr>
      </w:pPr>
      <w:r w:rsidRPr="003752CC">
        <w:rPr>
          <w:rFonts w:cstheme="minorHAnsi"/>
          <w:sz w:val="22"/>
          <w:szCs w:val="22"/>
          <w:lang w:val="en-US"/>
        </w:rPr>
        <w:t>passes a resolution for voluntary winding-up (except for the purposes of amalgamation or reconstruction), or</w:t>
      </w:r>
    </w:p>
    <w:p w:rsidR="001E09A3" w:rsidP="001E09A3" w:rsidRDefault="001E09A3" w14:paraId="0E8BBE2E" w14:textId="77777777">
      <w:pPr>
        <w:pStyle w:val="ListParagraph"/>
        <w:ind w:left="1440"/>
        <w:rPr>
          <w:rFonts w:cstheme="minorHAnsi"/>
          <w:sz w:val="22"/>
          <w:szCs w:val="22"/>
          <w:lang w:val="en-US"/>
        </w:rPr>
      </w:pPr>
    </w:p>
    <w:p w:rsidRPr="001E09A3" w:rsidR="003752CC" w:rsidP="001E09A3" w:rsidRDefault="00285E29" w14:paraId="312F8556" w14:textId="558DBC99">
      <w:pPr>
        <w:pStyle w:val="ListParagraph"/>
        <w:numPr>
          <w:ilvl w:val="1"/>
          <w:numId w:val="28"/>
        </w:numPr>
        <w:rPr>
          <w:rFonts w:cstheme="minorHAnsi"/>
          <w:sz w:val="22"/>
          <w:szCs w:val="22"/>
          <w:lang w:val="en-US"/>
        </w:rPr>
      </w:pPr>
      <w:r w:rsidRPr="003752CC">
        <w:rPr>
          <w:rFonts w:cstheme="minorHAnsi"/>
          <w:sz w:val="22"/>
          <w:szCs w:val="22"/>
          <w:lang w:val="en-US"/>
        </w:rPr>
        <w:t>enters into a moratorium or a restructuring plan under Part 26A of the Companies Act 2006 or Part A1 of the Insolvency Act 1986 (as inserted by the Corporate Insolvency and Governance Act 2020), or</w:t>
      </w:r>
    </w:p>
    <w:p w:rsidR="001E09A3" w:rsidP="001E09A3" w:rsidRDefault="001E09A3" w14:paraId="5C9AF24F" w14:textId="77777777">
      <w:pPr>
        <w:pStyle w:val="ListParagraph"/>
        <w:ind w:left="1440"/>
        <w:rPr>
          <w:rFonts w:cstheme="minorHAnsi"/>
          <w:sz w:val="22"/>
          <w:szCs w:val="22"/>
          <w:lang w:val="en-US"/>
        </w:rPr>
      </w:pPr>
    </w:p>
    <w:p w:rsidRPr="003752CC" w:rsidR="00451B27" w:rsidRDefault="00285E29" w14:paraId="4532A6F0" w14:textId="39891FEF">
      <w:pPr>
        <w:pStyle w:val="ListParagraph"/>
        <w:numPr>
          <w:ilvl w:val="1"/>
          <w:numId w:val="28"/>
        </w:numPr>
        <w:rPr>
          <w:rFonts w:cstheme="minorHAnsi"/>
          <w:sz w:val="22"/>
          <w:szCs w:val="22"/>
          <w:lang w:val="en-US"/>
        </w:rPr>
      </w:pPr>
      <w:r w:rsidRPr="003752CC">
        <w:rPr>
          <w:rFonts w:cstheme="minorHAnsi"/>
          <w:sz w:val="22"/>
          <w:szCs w:val="22"/>
          <w:lang w:val="en-US"/>
        </w:rPr>
        <w:t>has an administrator or administrative receiver appointed, or any notice of intention to appoint an administrator is filed, or</w:t>
      </w:r>
    </w:p>
    <w:p w:rsidR="003752CC" w:rsidP="003B6ADF" w:rsidRDefault="003752CC" w14:paraId="34DB2316" w14:textId="77777777">
      <w:pPr>
        <w:pStyle w:val="ListParagraph"/>
        <w:ind w:left="1440"/>
        <w:rPr>
          <w:rFonts w:cstheme="minorHAnsi"/>
          <w:sz w:val="22"/>
          <w:szCs w:val="22"/>
          <w:lang w:val="en-US"/>
        </w:rPr>
      </w:pPr>
    </w:p>
    <w:p w:rsidRPr="003752CC" w:rsidR="00451B27" w:rsidRDefault="00285E29" w14:paraId="433B192F" w14:textId="071B1401">
      <w:pPr>
        <w:pStyle w:val="ListParagraph"/>
        <w:numPr>
          <w:ilvl w:val="1"/>
          <w:numId w:val="28"/>
        </w:numPr>
        <w:rPr>
          <w:rFonts w:cstheme="minorHAnsi"/>
          <w:sz w:val="22"/>
          <w:szCs w:val="22"/>
          <w:lang w:val="en-US"/>
        </w:rPr>
      </w:pPr>
      <w:r w:rsidRPr="003752CC">
        <w:rPr>
          <w:rFonts w:cstheme="minorHAnsi"/>
          <w:sz w:val="22"/>
          <w:szCs w:val="22"/>
          <w:lang w:val="en-US"/>
        </w:rPr>
        <w:t>becomes unable to pay its debts within the meaning of section 123 of the Insolvency Act 1986, or is deemed unable to pay its debts for any other reason,</w:t>
      </w:r>
    </w:p>
    <w:p w:rsidR="003752CC" w:rsidP="003B6ADF" w:rsidRDefault="003752CC" w14:paraId="3890AA08" w14:textId="77777777">
      <w:pPr>
        <w:pStyle w:val="ListParagraph"/>
        <w:ind w:left="1440"/>
        <w:rPr>
          <w:rFonts w:cstheme="minorHAnsi"/>
          <w:sz w:val="22"/>
          <w:szCs w:val="22"/>
          <w:lang w:val="en-US"/>
        </w:rPr>
      </w:pPr>
    </w:p>
    <w:p w:rsidRPr="003B6ADF" w:rsidR="008B1345" w:rsidRDefault="002930ED" w14:paraId="5F6D080C" w14:textId="59551391">
      <w:pPr>
        <w:pStyle w:val="ListParagraph"/>
        <w:numPr>
          <w:ilvl w:val="1"/>
          <w:numId w:val="28"/>
        </w:numPr>
        <w:rPr>
          <w:rFonts w:cstheme="minorHAnsi"/>
          <w:sz w:val="22"/>
          <w:szCs w:val="22"/>
          <w:lang w:val="en-US"/>
        </w:rPr>
      </w:pPr>
      <w:r>
        <w:rPr>
          <w:rFonts w:cstheme="minorHAnsi"/>
          <w:sz w:val="22"/>
          <w:szCs w:val="22"/>
          <w:lang w:val="en-US"/>
        </w:rPr>
        <w:t xml:space="preserve">then </w:t>
      </w:r>
      <w:r w:rsidRPr="003B6ADF" w:rsidR="00285E29">
        <w:rPr>
          <w:rFonts w:cstheme="minorHAnsi"/>
          <w:sz w:val="22"/>
          <w:szCs w:val="22"/>
          <w:lang w:val="en-US"/>
        </w:rPr>
        <w:t>the Employer may be notice to the Contractor terminate the employment of the Contractor under the Contract.  Such termination shall take effect on the date of receipt of such notice.</w:t>
      </w:r>
    </w:p>
    <w:p w:rsidRPr="003B6ADF" w:rsidR="003B6ADF" w:rsidP="003B6ADF" w:rsidRDefault="003B6ADF" w14:paraId="2D3D70D1" w14:textId="77777777">
      <w:pPr>
        <w:rPr>
          <w:rFonts w:cstheme="minorHAnsi"/>
          <w:lang w:val="en-US"/>
        </w:rPr>
      </w:pPr>
    </w:p>
    <w:p w:rsidR="00AD5778" w:rsidRDefault="00285E29" w14:paraId="66BE60CD" w14:textId="02C8BCD4">
      <w:pPr>
        <w:pStyle w:val="ListParagraph"/>
        <w:numPr>
          <w:ilvl w:val="0"/>
          <w:numId w:val="28"/>
        </w:numPr>
        <w:rPr>
          <w:rFonts w:cstheme="minorHAnsi"/>
          <w:sz w:val="22"/>
          <w:szCs w:val="22"/>
          <w:lang w:val="en-US"/>
        </w:rPr>
      </w:pPr>
      <w:r w:rsidRPr="00AD5778">
        <w:rPr>
          <w:rFonts w:cstheme="minorHAnsi"/>
          <w:sz w:val="22"/>
          <w:szCs w:val="22"/>
          <w:lang w:val="en-US"/>
        </w:rPr>
        <w:t xml:space="preserve">Upon termination of the employment of the Contractor under </w:t>
      </w:r>
      <w:r w:rsidRPr="00BA2380">
        <w:rPr>
          <w:rFonts w:cstheme="minorHAnsi"/>
          <w:color w:val="4472C4" w:themeColor="accent1"/>
          <w:sz w:val="22"/>
          <w:szCs w:val="22"/>
          <w:lang w:val="en-US"/>
        </w:rPr>
        <w:t>clause</w:t>
      </w:r>
      <w:r w:rsidRPr="00BA2380" w:rsidR="00BA2380">
        <w:rPr>
          <w:rFonts w:cstheme="minorHAnsi"/>
          <w:color w:val="4472C4" w:themeColor="accent1"/>
          <w:sz w:val="22"/>
          <w:szCs w:val="22"/>
          <w:lang w:val="en-US"/>
        </w:rPr>
        <w:t xml:space="preserve"> </w:t>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_Ref236390291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18</w:t>
      </w:r>
      <w:r w:rsidRPr="00BA2380" w:rsidR="00BA2380">
        <w:rPr>
          <w:rFonts w:cstheme="minorHAnsi"/>
          <w:color w:val="4472C4" w:themeColor="accent1"/>
          <w:sz w:val="22"/>
          <w:szCs w:val="22"/>
          <w:lang w:val="en-US"/>
        </w:rPr>
        <w:fldChar w:fldCharType="end"/>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_Ref236390300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(b)</w:t>
      </w:r>
      <w:r w:rsidRPr="00BA2380" w:rsidR="00BA2380">
        <w:rPr>
          <w:rFonts w:cstheme="minorHAnsi"/>
          <w:color w:val="4472C4" w:themeColor="accent1"/>
          <w:sz w:val="22"/>
          <w:szCs w:val="22"/>
          <w:lang w:val="en-US"/>
        </w:rPr>
        <w:fldChar w:fldCharType="end"/>
      </w:r>
      <w:r w:rsidRPr="00BA2380">
        <w:rPr>
          <w:rFonts w:cstheme="minorHAnsi"/>
          <w:color w:val="4472C4" w:themeColor="accent1"/>
          <w:sz w:val="22"/>
          <w:szCs w:val="22"/>
          <w:lang w:val="en-US"/>
        </w:rPr>
        <w:t xml:space="preserve"> </w:t>
      </w:r>
      <w:r w:rsidRPr="00BA2380" w:rsidR="00BA2380">
        <w:rPr>
          <w:rFonts w:cstheme="minorHAnsi"/>
          <w:color w:val="4472C4" w:themeColor="accent1"/>
          <w:sz w:val="22"/>
          <w:szCs w:val="22"/>
          <w:lang w:val="en-US"/>
        </w:rPr>
        <w:t xml:space="preserve">or </w:t>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_Ref236390291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18</w:t>
      </w:r>
      <w:r w:rsidRPr="00BA2380" w:rsidR="00BA2380">
        <w:rPr>
          <w:rFonts w:cstheme="minorHAnsi"/>
          <w:color w:val="4472C4" w:themeColor="accent1"/>
          <w:sz w:val="22"/>
          <w:szCs w:val="22"/>
          <w:lang w:val="en-US"/>
        </w:rPr>
        <w:fldChar w:fldCharType="end"/>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_Ref236390836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(c)</w:t>
      </w:r>
      <w:r w:rsidRPr="00BA2380" w:rsidR="00BA2380">
        <w:rPr>
          <w:rFonts w:cstheme="minorHAnsi"/>
          <w:color w:val="4472C4" w:themeColor="accent1"/>
          <w:sz w:val="22"/>
          <w:szCs w:val="22"/>
          <w:lang w:val="en-US"/>
        </w:rPr>
        <w:fldChar w:fldCharType="end"/>
      </w:r>
      <w:r w:rsidRPr="00AD5778" w:rsidR="00BA2380">
        <w:rPr>
          <w:rFonts w:cstheme="minorHAnsi"/>
          <w:sz w:val="22"/>
          <w:szCs w:val="22"/>
          <w:lang w:val="en-US"/>
        </w:rPr>
        <w:t xml:space="preserve"> </w:t>
      </w:r>
      <w:r w:rsidRPr="00AD5778">
        <w:rPr>
          <w:rFonts w:cstheme="minorHAnsi"/>
          <w:sz w:val="22"/>
          <w:szCs w:val="22"/>
          <w:lang w:val="en-US"/>
        </w:rPr>
        <w:t xml:space="preserve">the Contractor shall: </w:t>
      </w:r>
    </w:p>
    <w:p w:rsidR="00AD5778" w:rsidP="007D0CB2" w:rsidRDefault="00AD5778" w14:paraId="0027A173" w14:textId="77777777">
      <w:pPr>
        <w:pStyle w:val="ListParagraph"/>
        <w:rPr>
          <w:rFonts w:cstheme="minorHAnsi"/>
          <w:sz w:val="22"/>
          <w:szCs w:val="22"/>
          <w:lang w:val="en-US"/>
        </w:rPr>
      </w:pPr>
    </w:p>
    <w:p w:rsidR="00AD5778" w:rsidRDefault="00285E29" w14:paraId="0B79CEAD" w14:textId="77777777">
      <w:pPr>
        <w:pStyle w:val="ListParagraph"/>
        <w:numPr>
          <w:ilvl w:val="1"/>
          <w:numId w:val="28"/>
        </w:numPr>
        <w:rPr>
          <w:rFonts w:cstheme="minorHAnsi"/>
          <w:sz w:val="22"/>
          <w:szCs w:val="22"/>
          <w:lang w:val="en-US"/>
        </w:rPr>
      </w:pPr>
      <w:r w:rsidRPr="00AD5778">
        <w:rPr>
          <w:rFonts w:cstheme="minorHAnsi"/>
          <w:sz w:val="22"/>
          <w:szCs w:val="22"/>
          <w:lang w:val="en-US"/>
        </w:rPr>
        <w:t xml:space="preserve">immediately cease to occupy the site of the Works and vacate the site in a safe and orderly manner; </w:t>
      </w:r>
    </w:p>
    <w:p w:rsidR="003B6ADF" w:rsidP="003B6ADF" w:rsidRDefault="003B6ADF" w14:paraId="6D234582" w14:textId="77777777">
      <w:pPr>
        <w:pStyle w:val="ListParagraph"/>
        <w:ind w:left="1440"/>
        <w:rPr>
          <w:rFonts w:cstheme="minorHAnsi"/>
          <w:sz w:val="22"/>
          <w:szCs w:val="22"/>
          <w:lang w:val="en-US"/>
        </w:rPr>
      </w:pPr>
    </w:p>
    <w:p w:rsidR="00AD5778" w:rsidRDefault="00285E29" w14:paraId="65775AAE" w14:textId="77777777">
      <w:pPr>
        <w:pStyle w:val="ListParagraph"/>
        <w:numPr>
          <w:ilvl w:val="1"/>
          <w:numId w:val="28"/>
        </w:numPr>
        <w:rPr>
          <w:rFonts w:cstheme="minorHAnsi"/>
          <w:sz w:val="22"/>
          <w:szCs w:val="22"/>
          <w:lang w:val="en-US"/>
        </w:rPr>
      </w:pPr>
      <w:r w:rsidRPr="00AD5778">
        <w:rPr>
          <w:rFonts w:cstheme="minorHAnsi"/>
          <w:sz w:val="22"/>
          <w:szCs w:val="22"/>
          <w:lang w:val="en-US"/>
        </w:rPr>
        <w:t xml:space="preserve">hand over to the Employer all drawings, documents, materials, plant and equipment on site belonging to the Employer or incorporated into the Works; </w:t>
      </w:r>
    </w:p>
    <w:p w:rsidR="003B6ADF" w:rsidP="003B6ADF" w:rsidRDefault="003B6ADF" w14:paraId="7A3C12D5" w14:textId="77777777">
      <w:pPr>
        <w:pStyle w:val="ListParagraph"/>
        <w:ind w:left="1440"/>
        <w:rPr>
          <w:rFonts w:cstheme="minorHAnsi"/>
          <w:sz w:val="22"/>
          <w:szCs w:val="22"/>
          <w:lang w:val="en-US"/>
        </w:rPr>
      </w:pPr>
    </w:p>
    <w:p w:rsidR="00AD5778" w:rsidRDefault="00285E29" w14:paraId="1336D6BA" w14:textId="7D2E7499">
      <w:pPr>
        <w:pStyle w:val="ListParagraph"/>
        <w:numPr>
          <w:ilvl w:val="1"/>
          <w:numId w:val="28"/>
        </w:numPr>
        <w:rPr>
          <w:rFonts w:cstheme="minorHAnsi"/>
          <w:sz w:val="22"/>
          <w:szCs w:val="22"/>
          <w:lang w:val="en-US"/>
        </w:rPr>
      </w:pPr>
      <w:r w:rsidRPr="00AD5778">
        <w:rPr>
          <w:rFonts w:cstheme="minorHAnsi"/>
          <w:sz w:val="22"/>
          <w:szCs w:val="22"/>
          <w:lang w:val="en-US"/>
        </w:rPr>
        <w:t xml:space="preserve">cooperate fully with any replacement contractor appointed by the Employer; and </w:t>
      </w:r>
    </w:p>
    <w:p w:rsidR="003B6ADF" w:rsidP="003B6ADF" w:rsidRDefault="003B6ADF" w14:paraId="61F3931A" w14:textId="77777777">
      <w:pPr>
        <w:pStyle w:val="ListParagraph"/>
        <w:ind w:left="1440"/>
        <w:rPr>
          <w:rFonts w:cstheme="minorHAnsi"/>
          <w:sz w:val="22"/>
          <w:szCs w:val="22"/>
          <w:lang w:val="en-US"/>
        </w:rPr>
      </w:pPr>
    </w:p>
    <w:p w:rsidR="00AD5778" w:rsidRDefault="00285E29" w14:paraId="3DAC685F" w14:textId="6DAB5BF4">
      <w:pPr>
        <w:pStyle w:val="ListParagraph"/>
        <w:numPr>
          <w:ilvl w:val="1"/>
          <w:numId w:val="28"/>
        </w:numPr>
        <w:rPr>
          <w:rFonts w:cstheme="minorHAnsi"/>
          <w:sz w:val="22"/>
          <w:szCs w:val="22"/>
          <w:lang w:val="en-US"/>
        </w:rPr>
      </w:pPr>
      <w:r w:rsidRPr="00AD5778">
        <w:rPr>
          <w:rFonts w:cstheme="minorHAnsi"/>
          <w:sz w:val="22"/>
          <w:szCs w:val="22"/>
          <w:lang w:val="en-US"/>
        </w:rPr>
        <w:t xml:space="preserve">assign or novate to the Employer (at the Employer's option) any sub-contracts relating to the Works. </w:t>
      </w:r>
    </w:p>
    <w:p w:rsidR="00AD5778" w:rsidP="007D0CB2" w:rsidRDefault="00AD5778" w14:paraId="4780272D" w14:textId="77777777">
      <w:pPr>
        <w:pStyle w:val="ListParagraph"/>
        <w:ind w:left="1058"/>
        <w:rPr>
          <w:rFonts w:cstheme="minorHAnsi"/>
          <w:sz w:val="22"/>
          <w:szCs w:val="22"/>
          <w:lang w:val="en-US"/>
        </w:rPr>
      </w:pPr>
    </w:p>
    <w:p w:rsidR="008B1345" w:rsidRDefault="00285E29" w14:paraId="0425B74F" w14:textId="358ECBAA">
      <w:pPr>
        <w:pStyle w:val="ListParagraph"/>
        <w:numPr>
          <w:ilvl w:val="0"/>
          <w:numId w:val="28"/>
        </w:numPr>
        <w:rPr>
          <w:rFonts w:cstheme="minorHAnsi"/>
          <w:sz w:val="22"/>
          <w:szCs w:val="22"/>
          <w:lang w:val="en-US"/>
        </w:rPr>
      </w:pPr>
      <w:r w:rsidRPr="00AD5778">
        <w:rPr>
          <w:rFonts w:cstheme="minorHAnsi"/>
          <w:sz w:val="22"/>
          <w:szCs w:val="22"/>
          <w:lang w:val="en-US"/>
        </w:rPr>
        <w:t>The Employer shall not be bound to make any further payment to the Contractor that may be due under the Contract until after completion of the Works and making good of any defects therein. The Employer may recover from the Contractor all additional costs of completing the Works, any expenses properly incurred by the Employer as a result of termination, any wasted expenditure and any direct loss and/or damage caused to the Employer by the termination.</w:t>
      </w:r>
    </w:p>
    <w:p w:rsidRPr="00AD5778" w:rsidR="00AD5778" w:rsidP="007D0CB2" w:rsidRDefault="00AD5778" w14:paraId="338B0399" w14:textId="77777777">
      <w:pPr>
        <w:pStyle w:val="ListParagraph"/>
        <w:rPr>
          <w:rFonts w:cstheme="minorHAnsi"/>
          <w:sz w:val="22"/>
          <w:szCs w:val="22"/>
          <w:lang w:val="en-US"/>
        </w:rPr>
      </w:pPr>
    </w:p>
    <w:p w:rsidRPr="00AD5778" w:rsidR="00AD5778" w:rsidRDefault="00285E29" w14:paraId="476329EA" w14:textId="463D1D12">
      <w:pPr>
        <w:pStyle w:val="ListParagraph"/>
        <w:numPr>
          <w:ilvl w:val="0"/>
          <w:numId w:val="28"/>
        </w:numPr>
        <w:rPr>
          <w:rFonts w:cstheme="minorHAnsi"/>
          <w:sz w:val="22"/>
          <w:szCs w:val="22"/>
          <w:lang w:val="en-US"/>
        </w:rPr>
      </w:pPr>
      <w:r w:rsidRPr="00AD5778">
        <w:rPr>
          <w:rFonts w:cstheme="minorHAnsi"/>
          <w:sz w:val="22"/>
          <w:szCs w:val="22"/>
          <w:lang w:val="en-US"/>
        </w:rPr>
        <w:t xml:space="preserve">The provisions of </w:t>
      </w:r>
      <w:r w:rsidRPr="00BA2380">
        <w:rPr>
          <w:rFonts w:cstheme="minorHAnsi"/>
          <w:color w:val="4472C4" w:themeColor="accent1"/>
          <w:sz w:val="22"/>
          <w:szCs w:val="22"/>
          <w:lang w:val="en-US"/>
        </w:rPr>
        <w:t xml:space="preserve">clauses </w:t>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_Ref236390291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18</w:t>
      </w:r>
      <w:r w:rsidRPr="00BA2380" w:rsidR="00BA2380">
        <w:rPr>
          <w:rFonts w:cstheme="minorHAnsi"/>
          <w:color w:val="4472C4" w:themeColor="accent1"/>
          <w:sz w:val="22"/>
          <w:szCs w:val="22"/>
          <w:lang w:val="en-US"/>
        </w:rPr>
        <w:fldChar w:fldCharType="end"/>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_Ref236390300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(b)</w:t>
      </w:r>
      <w:r w:rsidRPr="00BA2380" w:rsidR="00BA2380">
        <w:rPr>
          <w:rFonts w:cstheme="minorHAnsi"/>
          <w:color w:val="4472C4" w:themeColor="accent1"/>
          <w:sz w:val="22"/>
          <w:szCs w:val="22"/>
          <w:lang w:val="en-US"/>
        </w:rPr>
        <w:fldChar w:fldCharType="end"/>
      </w:r>
      <w:r w:rsidRPr="00BA2380" w:rsidR="00BA2380">
        <w:rPr>
          <w:rFonts w:cstheme="minorHAnsi"/>
          <w:color w:val="4472C4" w:themeColor="accent1"/>
          <w:sz w:val="22"/>
          <w:szCs w:val="22"/>
          <w:lang w:val="en-US"/>
        </w:rPr>
        <w:t xml:space="preserve">, </w:t>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_Ref236390291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18</w:t>
      </w:r>
      <w:r w:rsidRPr="00BA2380" w:rsidR="00BA2380">
        <w:rPr>
          <w:rFonts w:cstheme="minorHAnsi"/>
          <w:color w:val="4472C4" w:themeColor="accent1"/>
          <w:sz w:val="22"/>
          <w:szCs w:val="22"/>
          <w:lang w:val="en-US"/>
        </w:rPr>
        <w:fldChar w:fldCharType="end"/>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_Ref236390836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(c)</w:t>
      </w:r>
      <w:r w:rsidRPr="00BA2380" w:rsidR="00BA2380">
        <w:rPr>
          <w:rFonts w:cstheme="minorHAnsi"/>
          <w:color w:val="4472C4" w:themeColor="accent1"/>
          <w:sz w:val="22"/>
          <w:szCs w:val="22"/>
          <w:lang w:val="en-US"/>
        </w:rPr>
        <w:fldChar w:fldCharType="end"/>
      </w:r>
      <w:r w:rsidRPr="00BA2380" w:rsidR="00BA2380">
        <w:rPr>
          <w:rFonts w:cstheme="minorHAnsi"/>
          <w:color w:val="4472C4" w:themeColor="accent1"/>
          <w:sz w:val="22"/>
          <w:szCs w:val="22"/>
          <w:lang w:val="en-US"/>
        </w:rPr>
        <w:t xml:space="preserve"> and </w:t>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_Ref236390291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18</w:t>
      </w:r>
      <w:r w:rsidRPr="00BA2380" w:rsidR="00BA2380">
        <w:rPr>
          <w:rFonts w:cstheme="minorHAnsi"/>
          <w:color w:val="4472C4" w:themeColor="accent1"/>
          <w:sz w:val="22"/>
          <w:szCs w:val="22"/>
          <w:lang w:val="en-US"/>
        </w:rPr>
        <w:fldChar w:fldCharType="end"/>
      </w:r>
      <w:r w:rsidRPr="00BA2380" w:rsidR="00BA2380">
        <w:rPr>
          <w:rFonts w:cstheme="minorHAnsi"/>
          <w:color w:val="4472C4" w:themeColor="accent1"/>
          <w:sz w:val="22"/>
          <w:szCs w:val="22"/>
          <w:lang w:val="en-US"/>
        </w:rPr>
        <w:fldChar w:fldCharType="begin"/>
      </w:r>
      <w:r w:rsidRPr="00BA2380" w:rsidR="00BA2380">
        <w:rPr>
          <w:rFonts w:cstheme="minorHAnsi"/>
          <w:color w:val="4472C4" w:themeColor="accent1"/>
          <w:sz w:val="22"/>
          <w:szCs w:val="22"/>
          <w:lang w:val="en-US"/>
        </w:rPr>
        <w:instrText xml:space="preserve"> REF _Ref236390860 \r \h </w:instrText>
      </w:r>
      <w:r w:rsidRPr="00BA2380" w:rsidR="00BA2380">
        <w:rPr>
          <w:rFonts w:cstheme="minorHAnsi"/>
          <w:color w:val="4472C4" w:themeColor="accent1"/>
          <w:sz w:val="22"/>
          <w:szCs w:val="22"/>
          <w:lang w:val="en-US"/>
        </w:rPr>
      </w:r>
      <w:r w:rsidRPr="00BA2380" w:rsidR="00BA2380">
        <w:rPr>
          <w:rFonts w:cstheme="minorHAnsi"/>
          <w:color w:val="4472C4" w:themeColor="accent1"/>
          <w:sz w:val="22"/>
          <w:szCs w:val="22"/>
          <w:lang w:val="en-US"/>
        </w:rPr>
        <w:fldChar w:fldCharType="separate"/>
      </w:r>
      <w:r w:rsidRPr="00BA2380" w:rsidR="00BA2380">
        <w:rPr>
          <w:rFonts w:cstheme="minorHAnsi"/>
          <w:color w:val="4472C4" w:themeColor="accent1"/>
          <w:sz w:val="22"/>
          <w:szCs w:val="22"/>
          <w:lang w:val="en-US"/>
        </w:rPr>
        <w:t>(d)</w:t>
      </w:r>
      <w:r w:rsidRPr="00BA2380" w:rsidR="00BA2380">
        <w:rPr>
          <w:rFonts w:cstheme="minorHAnsi"/>
          <w:color w:val="4472C4" w:themeColor="accent1"/>
          <w:sz w:val="22"/>
          <w:szCs w:val="22"/>
          <w:lang w:val="en-US"/>
        </w:rPr>
        <w:fldChar w:fldCharType="end"/>
      </w:r>
      <w:r w:rsidR="00BA2380">
        <w:rPr>
          <w:rFonts w:cstheme="minorHAnsi"/>
          <w:color w:val="4472C4" w:themeColor="accent1"/>
          <w:sz w:val="22"/>
          <w:szCs w:val="22"/>
          <w:lang w:val="en-US"/>
        </w:rPr>
        <w:fldChar w:fldCharType="begin"/>
      </w:r>
      <w:r w:rsidR="00BA2380">
        <w:rPr>
          <w:rFonts w:cstheme="minorHAnsi"/>
          <w:color w:val="4472C4" w:themeColor="accent1"/>
          <w:sz w:val="22"/>
          <w:szCs w:val="22"/>
          <w:lang w:val="en-US"/>
        </w:rPr>
        <w:instrText xml:space="preserve"> REF _Ref236390836 \r \h </w:instrText>
      </w:r>
      <w:r w:rsidR="00BA2380">
        <w:rPr>
          <w:rFonts w:cstheme="minorHAnsi"/>
          <w:color w:val="4472C4" w:themeColor="accent1"/>
          <w:sz w:val="22"/>
          <w:szCs w:val="22"/>
          <w:lang w:val="en-US"/>
        </w:rPr>
      </w:r>
      <w:r w:rsidR="00BA2380">
        <w:rPr>
          <w:rFonts w:cstheme="minorHAnsi"/>
          <w:color w:val="4472C4" w:themeColor="accent1"/>
          <w:sz w:val="22"/>
          <w:szCs w:val="22"/>
          <w:lang w:val="en-US"/>
        </w:rPr>
        <w:fldChar w:fldCharType="separate"/>
      </w:r>
      <w:r w:rsidR="00BA2380">
        <w:rPr>
          <w:rFonts w:cstheme="minorHAnsi"/>
          <w:color w:val="4472C4" w:themeColor="accent1"/>
          <w:sz w:val="22"/>
          <w:szCs w:val="22"/>
          <w:lang w:val="en-US"/>
        </w:rPr>
        <w:fldChar w:fldCharType="end"/>
      </w:r>
      <w:r w:rsidRPr="00AD5778" w:rsidR="00BA2380">
        <w:rPr>
          <w:rFonts w:cstheme="minorHAnsi"/>
          <w:color w:val="FF0000"/>
          <w:sz w:val="22"/>
          <w:szCs w:val="22"/>
          <w:lang w:val="en-US"/>
        </w:rPr>
        <w:t xml:space="preserve"> </w:t>
      </w:r>
      <w:r w:rsidRPr="00AD5778">
        <w:rPr>
          <w:rFonts w:cstheme="minorHAnsi"/>
          <w:sz w:val="22"/>
          <w:szCs w:val="22"/>
          <w:lang w:val="en-US"/>
        </w:rPr>
        <w:t>are without prejudice to any other rights and remedies, which the Employer may possess.</w:t>
      </w:r>
    </w:p>
    <w:p w:rsidRPr="00AD5778" w:rsidR="00AD5778" w:rsidP="00AD5778" w:rsidRDefault="00AD5778" w14:paraId="14A6359B" w14:textId="77777777">
      <w:pPr>
        <w:spacing w:after="0"/>
        <w:rPr>
          <w:rFonts w:cstheme="minorHAnsi"/>
          <w:lang w:val="en-US"/>
        </w:rPr>
      </w:pPr>
    </w:p>
    <w:p w:rsidRPr="007D0CB2" w:rsidR="008B1345" w:rsidP="007D0CB2" w:rsidRDefault="00285E29" w14:paraId="54764328" w14:textId="152DC424">
      <w:pPr>
        <w:pStyle w:val="ListParagraph"/>
        <w:ind w:left="0"/>
        <w:rPr>
          <w:rFonts w:cstheme="minorHAnsi"/>
          <w:b/>
          <w:bCs/>
          <w:sz w:val="22"/>
          <w:szCs w:val="22"/>
          <w:lang w:val="en-US"/>
        </w:rPr>
      </w:pPr>
      <w:r w:rsidRPr="007D0CB2">
        <w:rPr>
          <w:rFonts w:cstheme="minorHAnsi"/>
          <w:b/>
          <w:bCs/>
          <w:sz w:val="22"/>
          <w:szCs w:val="22"/>
          <w:lang w:val="en-US"/>
        </w:rPr>
        <w:t>Termination by the Contractor</w:t>
      </w:r>
    </w:p>
    <w:p w:rsidRPr="00AD5778" w:rsidR="00AD5778" w:rsidP="00AD5778" w:rsidRDefault="00AD5778" w14:paraId="494639F8" w14:textId="77777777">
      <w:pPr>
        <w:pStyle w:val="ListParagraph"/>
        <w:ind w:left="0"/>
        <w:rPr>
          <w:rFonts w:cstheme="minorHAnsi"/>
          <w:sz w:val="22"/>
          <w:szCs w:val="22"/>
          <w:lang w:val="en-US"/>
        </w:rPr>
      </w:pPr>
    </w:p>
    <w:p w:rsidR="008B1345" w:rsidRDefault="00285E29" w14:paraId="57FB31C4" w14:textId="3BEA85D8">
      <w:pPr>
        <w:pStyle w:val="ListParagraph"/>
        <w:numPr>
          <w:ilvl w:val="0"/>
          <w:numId w:val="28"/>
        </w:numPr>
        <w:rPr>
          <w:rFonts w:cstheme="minorHAnsi"/>
          <w:sz w:val="22"/>
          <w:szCs w:val="22"/>
          <w:lang w:val="en-US"/>
        </w:rPr>
      </w:pPr>
      <w:bookmarkStart w:name="_Ref236391265" w:id="38"/>
      <w:r w:rsidRPr="00AD5778">
        <w:rPr>
          <w:rFonts w:cstheme="minorHAnsi"/>
          <w:sz w:val="22"/>
          <w:szCs w:val="22"/>
          <w:lang w:val="en-US"/>
        </w:rPr>
        <w:t>If the Employer makes default in any one or more of the following respects:</w:t>
      </w:r>
      <w:bookmarkEnd w:id="38"/>
    </w:p>
    <w:p w:rsidRPr="00AD5778" w:rsidR="00AD5778" w:rsidP="00AD5778" w:rsidRDefault="00AD5778" w14:paraId="1771F82E" w14:textId="77777777">
      <w:pPr>
        <w:pStyle w:val="ListParagraph"/>
        <w:ind w:left="1440"/>
        <w:rPr>
          <w:rFonts w:cstheme="minorHAnsi"/>
          <w:sz w:val="22"/>
          <w:szCs w:val="22"/>
          <w:lang w:val="en-US"/>
        </w:rPr>
      </w:pPr>
    </w:p>
    <w:p w:rsidR="008B1345" w:rsidRDefault="00285E29" w14:paraId="57B41DF7" w14:textId="77777777">
      <w:pPr>
        <w:pStyle w:val="ListParagraph"/>
        <w:numPr>
          <w:ilvl w:val="1"/>
          <w:numId w:val="28"/>
        </w:numPr>
        <w:rPr>
          <w:rFonts w:cstheme="minorHAnsi"/>
          <w:sz w:val="22"/>
          <w:szCs w:val="22"/>
          <w:lang w:val="en-US"/>
        </w:rPr>
      </w:pPr>
      <w:r w:rsidRPr="00AD5778">
        <w:rPr>
          <w:rFonts w:cstheme="minorHAnsi"/>
          <w:sz w:val="22"/>
          <w:szCs w:val="22"/>
          <w:lang w:val="en-US"/>
        </w:rPr>
        <w:t>he does not pay by the final date for payment the amount properly due to the Contractor in respect of any certificate or pay any VAT due on that amount where applicable, or</w:t>
      </w:r>
    </w:p>
    <w:p w:rsidRPr="00AD5778" w:rsidR="003B6ADF" w:rsidP="003B6ADF" w:rsidRDefault="003B6ADF" w14:paraId="2DB6A95A" w14:textId="77777777">
      <w:pPr>
        <w:pStyle w:val="ListParagraph"/>
        <w:ind w:left="1440"/>
        <w:rPr>
          <w:rFonts w:cstheme="minorHAnsi"/>
          <w:sz w:val="22"/>
          <w:szCs w:val="22"/>
          <w:lang w:val="en-US"/>
        </w:rPr>
      </w:pPr>
    </w:p>
    <w:p w:rsidRPr="00AD5778" w:rsidR="008B1345" w:rsidRDefault="00430A1F" w14:paraId="33EE66F2" w14:textId="54459116">
      <w:pPr>
        <w:pStyle w:val="ListParagraph"/>
        <w:numPr>
          <w:ilvl w:val="1"/>
          <w:numId w:val="28"/>
        </w:numPr>
        <w:rPr>
          <w:rFonts w:cstheme="minorHAnsi"/>
          <w:sz w:val="22"/>
          <w:szCs w:val="22"/>
          <w:lang w:val="en-US"/>
        </w:rPr>
      </w:pPr>
      <w:r>
        <w:rPr>
          <w:rFonts w:cstheme="minorHAnsi"/>
          <w:sz w:val="22"/>
          <w:szCs w:val="22"/>
          <w:lang w:val="en-US"/>
        </w:rPr>
        <w:t>they,</w:t>
      </w:r>
      <w:r w:rsidRPr="00AD5778" w:rsidR="00285E29">
        <w:rPr>
          <w:rFonts w:cstheme="minorHAnsi"/>
          <w:sz w:val="22"/>
          <w:szCs w:val="22"/>
          <w:lang w:val="en-US"/>
        </w:rPr>
        <w:t xml:space="preserve"> or any person for whom </w:t>
      </w:r>
      <w:r>
        <w:rPr>
          <w:rFonts w:cstheme="minorHAnsi"/>
          <w:sz w:val="22"/>
          <w:szCs w:val="22"/>
          <w:lang w:val="en-US"/>
        </w:rPr>
        <w:t>they</w:t>
      </w:r>
      <w:r w:rsidRPr="00AD5778" w:rsidR="00285E29">
        <w:rPr>
          <w:rFonts w:cstheme="minorHAnsi"/>
          <w:sz w:val="22"/>
          <w:szCs w:val="22"/>
          <w:lang w:val="en-US"/>
        </w:rPr>
        <w:t xml:space="preserve"> </w:t>
      </w:r>
      <w:r>
        <w:rPr>
          <w:rFonts w:cstheme="minorHAnsi"/>
          <w:sz w:val="22"/>
          <w:szCs w:val="22"/>
          <w:lang w:val="en-US"/>
        </w:rPr>
        <w:t>are</w:t>
      </w:r>
      <w:r w:rsidRPr="00AD5778" w:rsidR="00285E29">
        <w:rPr>
          <w:rFonts w:cstheme="minorHAnsi"/>
          <w:sz w:val="22"/>
          <w:szCs w:val="22"/>
          <w:lang w:val="en-US"/>
        </w:rPr>
        <w:t xml:space="preserve"> responsible, interferes with or obstructs the issue of any certificate due under the Contract or interferes with or obstructs the carrying out of the Works or fails to make the premise available for the Contractor, or</w:t>
      </w:r>
    </w:p>
    <w:p w:rsidR="003B6ADF" w:rsidP="003B6ADF" w:rsidRDefault="003B6ADF" w14:paraId="2DAFC19B" w14:textId="77777777">
      <w:pPr>
        <w:pStyle w:val="ListParagraph"/>
        <w:ind w:left="1440"/>
        <w:rPr>
          <w:rFonts w:cstheme="minorHAnsi"/>
          <w:sz w:val="22"/>
          <w:szCs w:val="22"/>
          <w:lang w:val="en-US"/>
        </w:rPr>
      </w:pPr>
    </w:p>
    <w:p w:rsidRPr="00AD5778" w:rsidR="008B1345" w:rsidRDefault="00285E29" w14:paraId="5BF02010" w14:textId="538B9A6A">
      <w:pPr>
        <w:pStyle w:val="ListParagraph"/>
        <w:numPr>
          <w:ilvl w:val="1"/>
          <w:numId w:val="28"/>
        </w:numPr>
        <w:rPr>
          <w:rFonts w:cstheme="minorHAnsi"/>
          <w:sz w:val="22"/>
          <w:szCs w:val="22"/>
          <w:lang w:val="en-US"/>
        </w:rPr>
      </w:pPr>
      <w:r w:rsidRPr="00AD5778">
        <w:rPr>
          <w:rFonts w:cstheme="minorHAnsi"/>
          <w:sz w:val="22"/>
          <w:szCs w:val="22"/>
          <w:lang w:val="en-US"/>
        </w:rPr>
        <w:t>he suspends the carrying out of the whole of the Works for a continuous period of one month or more, or</w:t>
      </w:r>
    </w:p>
    <w:p w:rsidR="003B6ADF" w:rsidP="003B6ADF" w:rsidRDefault="003B6ADF" w14:paraId="6E9373A7" w14:textId="77777777">
      <w:pPr>
        <w:pStyle w:val="ListParagraph"/>
        <w:ind w:left="1440"/>
        <w:rPr>
          <w:rFonts w:cstheme="minorHAnsi"/>
          <w:sz w:val="22"/>
          <w:szCs w:val="22"/>
          <w:lang w:val="en-US"/>
        </w:rPr>
      </w:pPr>
    </w:p>
    <w:p w:rsidR="00AD5778" w:rsidRDefault="00285E29" w14:paraId="7177EF06" w14:textId="4AA31CC4">
      <w:pPr>
        <w:pStyle w:val="ListParagraph"/>
        <w:numPr>
          <w:ilvl w:val="1"/>
          <w:numId w:val="28"/>
        </w:numPr>
        <w:rPr>
          <w:rFonts w:cstheme="minorHAnsi"/>
          <w:sz w:val="22"/>
          <w:szCs w:val="22"/>
          <w:lang w:val="en-US"/>
        </w:rPr>
      </w:pPr>
      <w:r w:rsidRPr="00AD5778">
        <w:rPr>
          <w:rFonts w:cstheme="minorHAnsi"/>
          <w:sz w:val="22"/>
          <w:szCs w:val="22"/>
          <w:lang w:val="en-US"/>
        </w:rPr>
        <w:t>he fails, pursuant to the Conditions, to comply with the requirements of the CDM Regulations</w:t>
      </w:r>
    </w:p>
    <w:p w:rsidRPr="00AD5778" w:rsidR="00AD5778" w:rsidP="00AD5778" w:rsidRDefault="00AD5778" w14:paraId="7FD67A3D" w14:textId="77777777">
      <w:pPr>
        <w:pStyle w:val="ListParagraph"/>
        <w:ind w:left="1778"/>
        <w:rPr>
          <w:rFonts w:cstheme="minorHAnsi"/>
          <w:sz w:val="22"/>
          <w:szCs w:val="22"/>
          <w:lang w:val="en-US"/>
        </w:rPr>
      </w:pPr>
    </w:p>
    <w:p w:rsidR="008B1345" w:rsidRDefault="00285E29" w14:paraId="0CCADD78" w14:textId="1F70C7AB">
      <w:pPr>
        <w:pStyle w:val="ListParagraph"/>
        <w:numPr>
          <w:ilvl w:val="0"/>
          <w:numId w:val="28"/>
        </w:numPr>
        <w:rPr>
          <w:rFonts w:cstheme="minorHAnsi"/>
          <w:sz w:val="22"/>
          <w:szCs w:val="22"/>
          <w:lang w:val="en-US"/>
        </w:rPr>
      </w:pPr>
      <w:bookmarkStart w:name="_Ref236391284" w:id="39"/>
      <w:r w:rsidRPr="00AD5778">
        <w:rPr>
          <w:rFonts w:cstheme="minorHAnsi"/>
          <w:sz w:val="22"/>
          <w:szCs w:val="22"/>
          <w:lang w:val="en-US"/>
        </w:rPr>
        <w:t xml:space="preserve">the Contractor may give notice to the Employer which specifies the default and requires it to be ended.  If the default is not ended within 7 days of receipt of the notice the Contractor may by further notice to the Employer terminate the employment of the Contractor under the Contract.  Such termination shall take effect on the date or receipt of the further notice. A notice of determination under </w:t>
      </w:r>
      <w:r w:rsidRPr="00F437C9">
        <w:rPr>
          <w:rFonts w:cstheme="minorHAnsi"/>
          <w:color w:val="4472C4" w:themeColor="accent1"/>
          <w:sz w:val="22"/>
          <w:szCs w:val="22"/>
          <w:lang w:val="en-US"/>
        </w:rPr>
        <w:t>clause</w:t>
      </w:r>
      <w:r w:rsidRPr="00F437C9" w:rsidR="00BA2380">
        <w:rPr>
          <w:rFonts w:cstheme="minorHAnsi"/>
          <w:color w:val="4472C4" w:themeColor="accent1"/>
          <w:sz w:val="22"/>
          <w:szCs w:val="22"/>
          <w:lang w:val="en-US"/>
        </w:rPr>
        <w:t xml:space="preserve"> </w:t>
      </w:r>
      <w:r w:rsidRPr="00F437C9" w:rsidR="00BA2380">
        <w:rPr>
          <w:rFonts w:cstheme="minorHAnsi"/>
          <w:color w:val="4472C4" w:themeColor="accent1"/>
          <w:sz w:val="22"/>
          <w:szCs w:val="22"/>
          <w:lang w:val="en-US"/>
        </w:rPr>
        <w:fldChar w:fldCharType="begin"/>
      </w:r>
      <w:r w:rsidRPr="00F437C9" w:rsidR="00BA2380">
        <w:rPr>
          <w:rFonts w:cstheme="minorHAnsi"/>
          <w:color w:val="4472C4" w:themeColor="accent1"/>
          <w:sz w:val="22"/>
          <w:szCs w:val="22"/>
          <w:lang w:val="en-US"/>
        </w:rPr>
        <w:instrText xml:space="preserve"> REF _Ref236391252 \r \h </w:instrText>
      </w:r>
      <w:r w:rsidRPr="00F437C9" w:rsidR="00BA2380">
        <w:rPr>
          <w:rFonts w:cstheme="minorHAnsi"/>
          <w:color w:val="4472C4" w:themeColor="accent1"/>
          <w:sz w:val="22"/>
          <w:szCs w:val="22"/>
          <w:lang w:val="en-US"/>
        </w:rPr>
      </w:r>
      <w:r w:rsidRPr="00F437C9" w:rsidR="00BA2380">
        <w:rPr>
          <w:rFonts w:cstheme="minorHAnsi"/>
          <w:color w:val="4472C4" w:themeColor="accent1"/>
          <w:sz w:val="22"/>
          <w:szCs w:val="22"/>
          <w:lang w:val="en-US"/>
        </w:rPr>
        <w:fldChar w:fldCharType="separate"/>
      </w:r>
      <w:r w:rsidRPr="00F437C9" w:rsidR="00BA2380">
        <w:rPr>
          <w:rFonts w:cstheme="minorHAnsi"/>
          <w:color w:val="4472C4" w:themeColor="accent1"/>
          <w:sz w:val="22"/>
          <w:szCs w:val="22"/>
          <w:lang w:val="en-US"/>
        </w:rPr>
        <w:t>18</w:t>
      </w:r>
      <w:r w:rsidRPr="00F437C9" w:rsidR="00BA2380">
        <w:rPr>
          <w:rFonts w:cstheme="minorHAnsi"/>
          <w:color w:val="4472C4" w:themeColor="accent1"/>
          <w:sz w:val="22"/>
          <w:szCs w:val="22"/>
          <w:lang w:val="en-US"/>
        </w:rPr>
        <w:fldChar w:fldCharType="end"/>
      </w:r>
      <w:r w:rsidRPr="00F437C9" w:rsidR="00BA2380">
        <w:rPr>
          <w:rFonts w:cstheme="minorHAnsi"/>
          <w:color w:val="4472C4" w:themeColor="accent1"/>
          <w:sz w:val="22"/>
          <w:szCs w:val="22"/>
          <w:lang w:val="en-US"/>
        </w:rPr>
        <w:fldChar w:fldCharType="begin"/>
      </w:r>
      <w:r w:rsidRPr="00F437C9" w:rsidR="00BA2380">
        <w:rPr>
          <w:rFonts w:cstheme="minorHAnsi"/>
          <w:color w:val="4472C4" w:themeColor="accent1"/>
          <w:sz w:val="22"/>
          <w:szCs w:val="22"/>
          <w:lang w:val="en-US"/>
        </w:rPr>
        <w:instrText xml:space="preserve"> REF _Ref236391265 \r \h </w:instrText>
      </w:r>
      <w:r w:rsidRPr="00F437C9" w:rsidR="00BA2380">
        <w:rPr>
          <w:rFonts w:cstheme="minorHAnsi"/>
          <w:color w:val="4472C4" w:themeColor="accent1"/>
          <w:sz w:val="22"/>
          <w:szCs w:val="22"/>
          <w:lang w:val="en-US"/>
        </w:rPr>
      </w:r>
      <w:r w:rsidRPr="00F437C9" w:rsidR="00BA2380">
        <w:rPr>
          <w:rFonts w:cstheme="minorHAnsi"/>
          <w:color w:val="4472C4" w:themeColor="accent1"/>
          <w:sz w:val="22"/>
          <w:szCs w:val="22"/>
          <w:lang w:val="en-US"/>
        </w:rPr>
        <w:fldChar w:fldCharType="separate"/>
      </w:r>
      <w:r w:rsidRPr="00F437C9" w:rsidR="00BA2380">
        <w:rPr>
          <w:rFonts w:cstheme="minorHAnsi"/>
          <w:color w:val="4472C4" w:themeColor="accent1"/>
          <w:sz w:val="22"/>
          <w:szCs w:val="22"/>
          <w:lang w:val="en-US"/>
        </w:rPr>
        <w:t>(i)</w:t>
      </w:r>
      <w:r w:rsidRPr="00F437C9" w:rsidR="00BA2380">
        <w:rPr>
          <w:rFonts w:cstheme="minorHAnsi"/>
          <w:color w:val="4472C4" w:themeColor="accent1"/>
          <w:sz w:val="22"/>
          <w:szCs w:val="22"/>
          <w:lang w:val="en-US"/>
        </w:rPr>
        <w:fldChar w:fldCharType="end"/>
      </w:r>
      <w:r w:rsidRPr="00F437C9" w:rsidR="00BA2380">
        <w:rPr>
          <w:rFonts w:cstheme="minorHAnsi"/>
          <w:color w:val="4472C4" w:themeColor="accent1"/>
          <w:sz w:val="22"/>
          <w:szCs w:val="22"/>
          <w:lang w:val="en-US"/>
        </w:rPr>
        <w:t xml:space="preserve"> and</w:t>
      </w:r>
      <w:r w:rsidRPr="00F437C9" w:rsidR="00F437C9">
        <w:rPr>
          <w:rFonts w:cstheme="minorHAnsi"/>
          <w:color w:val="4472C4" w:themeColor="accent1"/>
          <w:sz w:val="22"/>
          <w:szCs w:val="22"/>
          <w:lang w:val="en-US"/>
        </w:rPr>
        <w:t xml:space="preserv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_Ref236391252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18</w:t>
      </w:r>
      <w:r w:rsidRPr="00F437C9" w:rsidR="00F437C9">
        <w:rPr>
          <w:rFonts w:cstheme="minorHAnsi"/>
          <w:color w:val="4472C4" w:themeColor="accent1"/>
          <w:sz w:val="22"/>
          <w:szCs w:val="22"/>
          <w:lang w:val="en-US"/>
        </w:rPr>
        <w:fldChar w:fldCharType="end"/>
      </w:r>
      <w:r w:rsidRPr="00F437C9" w:rsidR="00BA2380">
        <w:rPr>
          <w:rFonts w:cstheme="minorHAnsi"/>
          <w:color w:val="4472C4" w:themeColor="accent1"/>
          <w:sz w:val="22"/>
          <w:szCs w:val="22"/>
          <w:lang w:val="en-US"/>
        </w:rPr>
        <w:fldChar w:fldCharType="begin"/>
      </w:r>
      <w:r w:rsidRPr="00F437C9" w:rsidR="00BA2380">
        <w:rPr>
          <w:rFonts w:cstheme="minorHAnsi"/>
          <w:color w:val="4472C4" w:themeColor="accent1"/>
          <w:sz w:val="22"/>
          <w:szCs w:val="22"/>
          <w:lang w:val="en-US"/>
        </w:rPr>
        <w:instrText xml:space="preserve"> REF _Ref236391284 \r \h </w:instrText>
      </w:r>
      <w:r w:rsidRPr="00F437C9" w:rsidR="00BA2380">
        <w:rPr>
          <w:rFonts w:cstheme="minorHAnsi"/>
          <w:color w:val="4472C4" w:themeColor="accent1"/>
          <w:sz w:val="22"/>
          <w:szCs w:val="22"/>
          <w:lang w:val="en-US"/>
        </w:rPr>
      </w:r>
      <w:r w:rsidRPr="00F437C9" w:rsidR="00BA2380">
        <w:rPr>
          <w:rFonts w:cstheme="minorHAnsi"/>
          <w:color w:val="4472C4" w:themeColor="accent1"/>
          <w:sz w:val="22"/>
          <w:szCs w:val="22"/>
          <w:lang w:val="en-US"/>
        </w:rPr>
        <w:fldChar w:fldCharType="separate"/>
      </w:r>
      <w:r w:rsidRPr="00F437C9" w:rsidR="00BA2380">
        <w:rPr>
          <w:rFonts w:cstheme="minorHAnsi"/>
          <w:color w:val="4472C4" w:themeColor="accent1"/>
          <w:sz w:val="22"/>
          <w:szCs w:val="22"/>
          <w:lang w:val="en-US"/>
        </w:rPr>
        <w:t>(j)</w:t>
      </w:r>
      <w:r w:rsidRPr="00F437C9" w:rsidR="00BA2380">
        <w:rPr>
          <w:rFonts w:cstheme="minorHAnsi"/>
          <w:color w:val="4472C4" w:themeColor="accent1"/>
          <w:sz w:val="22"/>
          <w:szCs w:val="22"/>
          <w:lang w:val="en-US"/>
        </w:rPr>
        <w:fldChar w:fldCharType="end"/>
      </w:r>
      <w:r w:rsidRPr="00196E75">
        <w:rPr>
          <w:rFonts w:cstheme="minorHAnsi"/>
          <w:color w:val="FF0000"/>
          <w:sz w:val="22"/>
          <w:szCs w:val="22"/>
          <w:lang w:val="en-US"/>
        </w:rPr>
        <w:t xml:space="preserve"> </w:t>
      </w:r>
      <w:r w:rsidRPr="00AD5778">
        <w:rPr>
          <w:rFonts w:cstheme="minorHAnsi"/>
          <w:sz w:val="22"/>
          <w:szCs w:val="22"/>
          <w:lang w:val="en-US"/>
        </w:rPr>
        <w:t>shall not be given unreasonably or vexatiously.</w:t>
      </w:r>
      <w:bookmarkEnd w:id="39"/>
    </w:p>
    <w:p w:rsidRPr="00AD5778" w:rsidR="00AD5778" w:rsidP="00AD5778" w:rsidRDefault="00AD5778" w14:paraId="786A34BC" w14:textId="77777777">
      <w:pPr>
        <w:pStyle w:val="ListParagraph"/>
        <w:ind w:left="1440"/>
        <w:rPr>
          <w:rFonts w:cstheme="minorHAnsi"/>
          <w:sz w:val="22"/>
          <w:szCs w:val="22"/>
          <w:lang w:val="en-US"/>
        </w:rPr>
      </w:pPr>
    </w:p>
    <w:p w:rsidR="00196E75" w:rsidRDefault="00285E29" w14:paraId="5C060E9B" w14:textId="31699B65">
      <w:pPr>
        <w:pStyle w:val="ListParagraph"/>
        <w:numPr>
          <w:ilvl w:val="0"/>
          <w:numId w:val="28"/>
        </w:numPr>
        <w:rPr>
          <w:rFonts w:cstheme="minorHAnsi"/>
          <w:sz w:val="22"/>
          <w:szCs w:val="22"/>
          <w:lang w:val="en-US"/>
        </w:rPr>
      </w:pPr>
      <w:bookmarkStart w:name="_Ref236391421" w:id="40"/>
      <w:r w:rsidRPr="00196E75">
        <w:rPr>
          <w:rFonts w:cstheme="minorHAnsi"/>
          <w:sz w:val="22"/>
          <w:szCs w:val="22"/>
          <w:lang w:val="en-US"/>
        </w:rPr>
        <w:t xml:space="preserve">Upon termination of the employment of the Contractor under </w:t>
      </w:r>
      <w:r w:rsidRPr="00F437C9" w:rsidR="00F437C9">
        <w:rPr>
          <w:rFonts w:cstheme="minorHAnsi"/>
          <w:color w:val="4472C4" w:themeColor="accent1"/>
          <w:sz w:val="22"/>
          <w:szCs w:val="22"/>
          <w:lang w:val="en-US"/>
        </w:rPr>
        <w:t xml:space="preserve">clause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_Ref236391252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18</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_Ref236391265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(i)</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t xml:space="preserve"> and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_Ref236391252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18</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_Ref236391284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(j)</w:t>
      </w:r>
      <w:r w:rsidRPr="00F437C9" w:rsidR="00F437C9">
        <w:rPr>
          <w:rFonts w:cstheme="minorHAnsi"/>
          <w:color w:val="4472C4" w:themeColor="accent1"/>
          <w:sz w:val="22"/>
          <w:szCs w:val="22"/>
          <w:lang w:val="en-US"/>
        </w:rPr>
        <w:fldChar w:fldCharType="end"/>
      </w:r>
      <w:r w:rsidR="00F437C9">
        <w:rPr>
          <w:rFonts w:cstheme="minorHAnsi"/>
          <w:color w:val="4472C4" w:themeColor="accent1"/>
          <w:sz w:val="22"/>
          <w:szCs w:val="22"/>
          <w:lang w:val="en-US"/>
        </w:rPr>
        <w:t xml:space="preserve"> </w:t>
      </w:r>
      <w:r w:rsidRPr="00196E75">
        <w:rPr>
          <w:rFonts w:cstheme="minorHAnsi"/>
          <w:sz w:val="22"/>
          <w:szCs w:val="22"/>
          <w:lang w:val="en-US"/>
        </w:rPr>
        <w:t>the Contractor shall prepare an account setting out:</w:t>
      </w:r>
      <w:bookmarkEnd w:id="40"/>
    </w:p>
    <w:p w:rsidRPr="00196E75" w:rsidR="00196E75" w:rsidP="00196E75" w:rsidRDefault="00196E75" w14:paraId="3DFCA054" w14:textId="77777777">
      <w:pPr>
        <w:pStyle w:val="ListParagraph"/>
        <w:rPr>
          <w:rFonts w:cstheme="minorHAnsi"/>
          <w:sz w:val="22"/>
          <w:szCs w:val="22"/>
          <w:lang w:val="en-US"/>
        </w:rPr>
      </w:pPr>
    </w:p>
    <w:p w:rsidRPr="00196E75" w:rsidR="008B1345" w:rsidRDefault="00285E29" w14:paraId="7AB36D46" w14:textId="642E3722">
      <w:pPr>
        <w:pStyle w:val="ListParagraph"/>
        <w:numPr>
          <w:ilvl w:val="1"/>
          <w:numId w:val="28"/>
        </w:numPr>
        <w:rPr>
          <w:rFonts w:cstheme="minorHAnsi"/>
          <w:sz w:val="22"/>
          <w:szCs w:val="22"/>
          <w:lang w:val="en-US"/>
        </w:rPr>
      </w:pPr>
      <w:r w:rsidRPr="00196E75">
        <w:rPr>
          <w:rFonts w:cstheme="minorHAnsi"/>
          <w:sz w:val="22"/>
          <w:szCs w:val="22"/>
          <w:lang w:val="en-US"/>
        </w:rPr>
        <w:t xml:space="preserve">the total value of work properly executed and of materials and goods properly brought on the site for the purpose of the Works, such value to be ascertained in accordance with the Contract as if the employment of the Contractor had not been determined, together with any amounts due to the Contractor under the Conditions not included in such total value; and </w:t>
      </w:r>
    </w:p>
    <w:p w:rsidR="003B6ADF" w:rsidP="003B6ADF" w:rsidRDefault="003B6ADF" w14:paraId="12FFAA45" w14:textId="77777777">
      <w:pPr>
        <w:pStyle w:val="ListParagraph"/>
        <w:ind w:left="1440"/>
        <w:rPr>
          <w:rFonts w:cstheme="minorHAnsi"/>
          <w:sz w:val="22"/>
          <w:szCs w:val="22"/>
          <w:lang w:val="en-US"/>
        </w:rPr>
      </w:pPr>
    </w:p>
    <w:p w:rsidRPr="00196E75" w:rsidR="008B1345" w:rsidRDefault="00285E29" w14:paraId="507405FF" w14:textId="29C8AF73">
      <w:pPr>
        <w:pStyle w:val="ListParagraph"/>
        <w:numPr>
          <w:ilvl w:val="1"/>
          <w:numId w:val="28"/>
        </w:numPr>
        <w:rPr>
          <w:rFonts w:cstheme="minorHAnsi"/>
          <w:sz w:val="22"/>
          <w:szCs w:val="22"/>
          <w:lang w:val="en-US"/>
        </w:rPr>
      </w:pPr>
      <w:r w:rsidRPr="00196E75">
        <w:rPr>
          <w:rFonts w:cstheme="minorHAnsi"/>
          <w:sz w:val="22"/>
          <w:szCs w:val="22"/>
          <w:lang w:val="en-US"/>
        </w:rPr>
        <w:t>the cost to the Contractor of removing or having removed from the site all temporary buildings, plant, tools and equipment; and</w:t>
      </w:r>
    </w:p>
    <w:p w:rsidR="003B6ADF" w:rsidP="003B6ADF" w:rsidRDefault="003B6ADF" w14:paraId="5DFBB086" w14:textId="77777777">
      <w:pPr>
        <w:pStyle w:val="ListParagraph"/>
        <w:ind w:left="1440"/>
        <w:rPr>
          <w:rFonts w:cstheme="minorHAnsi"/>
          <w:sz w:val="22"/>
          <w:szCs w:val="22"/>
          <w:lang w:val="en-US"/>
        </w:rPr>
      </w:pPr>
    </w:p>
    <w:p w:rsidR="008B1345" w:rsidRDefault="00285E29" w14:paraId="0E16F350" w14:textId="7533C439">
      <w:pPr>
        <w:pStyle w:val="ListParagraph"/>
        <w:numPr>
          <w:ilvl w:val="1"/>
          <w:numId w:val="28"/>
        </w:numPr>
        <w:rPr>
          <w:rFonts w:cstheme="minorHAnsi"/>
          <w:sz w:val="22"/>
          <w:szCs w:val="22"/>
          <w:lang w:val="en-US"/>
        </w:rPr>
      </w:pPr>
      <w:r w:rsidRPr="00196E75">
        <w:rPr>
          <w:rFonts w:cstheme="minorHAnsi"/>
          <w:sz w:val="22"/>
          <w:szCs w:val="22"/>
          <w:lang w:val="en-US"/>
        </w:rPr>
        <w:t>any direct loss and/or damage caused to the Contractor by the termination.</w:t>
      </w:r>
    </w:p>
    <w:p w:rsidRPr="00196E75" w:rsidR="00196E75" w:rsidP="00196E75" w:rsidRDefault="00196E75" w14:paraId="6834F3B4" w14:textId="77777777">
      <w:pPr>
        <w:pStyle w:val="ListParagraph"/>
        <w:ind w:left="1778"/>
        <w:rPr>
          <w:rFonts w:cstheme="minorHAnsi"/>
          <w:sz w:val="22"/>
          <w:szCs w:val="22"/>
          <w:lang w:val="en-US"/>
        </w:rPr>
      </w:pPr>
    </w:p>
    <w:p w:rsidR="008B1345" w:rsidRDefault="00285E29" w14:paraId="6BBF19A3" w14:textId="77777777">
      <w:pPr>
        <w:pStyle w:val="ListParagraph"/>
        <w:numPr>
          <w:ilvl w:val="0"/>
          <w:numId w:val="28"/>
        </w:numPr>
        <w:rPr>
          <w:rFonts w:cstheme="minorHAnsi"/>
          <w:sz w:val="22"/>
          <w:szCs w:val="22"/>
          <w:lang w:val="en-US"/>
        </w:rPr>
      </w:pPr>
      <w:bookmarkStart w:name="_Ref236391427" w:id="41"/>
      <w:r w:rsidRPr="00196E75">
        <w:rPr>
          <w:rFonts w:cstheme="minorHAnsi"/>
          <w:sz w:val="22"/>
          <w:szCs w:val="22"/>
          <w:lang w:val="en-US"/>
        </w:rPr>
        <w:t>After taking into account amounts previously paid to the Contractor under the Contract the Employer shall pay to the Contractor the full amount properly due in respect of this account within 28 days of its submission by the Contractor.</w:t>
      </w:r>
      <w:bookmarkEnd w:id="41"/>
    </w:p>
    <w:p w:rsidRPr="00196E75" w:rsidR="00196E75" w:rsidP="007D0CB2" w:rsidRDefault="00196E75" w14:paraId="04ACEBEC" w14:textId="77777777">
      <w:pPr>
        <w:pStyle w:val="ListParagraph"/>
        <w:ind w:left="0"/>
        <w:rPr>
          <w:rFonts w:cstheme="minorHAnsi"/>
          <w:sz w:val="22"/>
          <w:szCs w:val="22"/>
          <w:lang w:val="en-US"/>
        </w:rPr>
      </w:pPr>
    </w:p>
    <w:p w:rsidRPr="00196E75" w:rsidR="008B1345" w:rsidRDefault="00285E29" w14:paraId="5B82B345" w14:textId="5ACE91CB">
      <w:pPr>
        <w:pStyle w:val="ListParagraph"/>
        <w:numPr>
          <w:ilvl w:val="0"/>
          <w:numId w:val="28"/>
        </w:numPr>
        <w:rPr>
          <w:rFonts w:cstheme="minorHAnsi"/>
          <w:sz w:val="22"/>
          <w:szCs w:val="22"/>
          <w:lang w:val="en-US"/>
        </w:rPr>
      </w:pPr>
      <w:r w:rsidRPr="00196E75">
        <w:rPr>
          <w:rFonts w:cstheme="minorHAnsi"/>
          <w:sz w:val="22"/>
          <w:szCs w:val="22"/>
          <w:lang w:val="en-US"/>
        </w:rPr>
        <w:t xml:space="preserve">The provisions of </w:t>
      </w:r>
      <w:r w:rsidRPr="00F437C9" w:rsidR="00F437C9">
        <w:rPr>
          <w:rFonts w:cstheme="minorHAnsi"/>
          <w:color w:val="4472C4" w:themeColor="accent1"/>
          <w:sz w:val="22"/>
          <w:szCs w:val="22"/>
          <w:lang w:val="en-US"/>
        </w:rPr>
        <w:t xml:space="preserve">clause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_Ref236391252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18</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_Ref236391265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(i)</w:t>
      </w:r>
      <w:r w:rsidRPr="00F437C9" w:rsidR="00F437C9">
        <w:rPr>
          <w:rFonts w:cstheme="minorHAnsi"/>
          <w:color w:val="4472C4" w:themeColor="accent1"/>
          <w:sz w:val="22"/>
          <w:szCs w:val="22"/>
          <w:lang w:val="en-US"/>
        </w:rPr>
        <w:fldChar w:fldCharType="end"/>
      </w:r>
      <w:r w:rsidR="00F437C9">
        <w:rPr>
          <w:rFonts w:cstheme="minorHAnsi"/>
          <w:color w:val="4472C4" w:themeColor="accent1"/>
          <w:sz w:val="22"/>
          <w:szCs w:val="22"/>
          <w:lang w:val="en-US"/>
        </w:rPr>
        <w:t>,</w:t>
      </w:r>
      <w:r w:rsidRPr="00F437C9" w:rsidR="00F437C9">
        <w:rPr>
          <w:rFonts w:cstheme="minorHAnsi"/>
          <w:color w:val="4472C4" w:themeColor="accent1"/>
          <w:sz w:val="22"/>
          <w:szCs w:val="22"/>
          <w:lang w:val="en-US"/>
        </w:rPr>
        <w:t xml:space="preserv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_Ref236391252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18</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_Ref236391284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(j)</w:t>
      </w:r>
      <w:r w:rsidRPr="00F437C9" w:rsidR="00F437C9">
        <w:rPr>
          <w:rFonts w:cstheme="minorHAnsi"/>
          <w:color w:val="4472C4" w:themeColor="accent1"/>
          <w:sz w:val="22"/>
          <w:szCs w:val="22"/>
          <w:lang w:val="en-US"/>
        </w:rPr>
        <w:fldChar w:fldCharType="end"/>
      </w:r>
      <w:r w:rsidR="00F437C9">
        <w:rPr>
          <w:rFonts w:cstheme="minorHAnsi"/>
          <w:color w:val="4472C4" w:themeColor="accent1"/>
          <w:sz w:val="22"/>
          <w:szCs w:val="22"/>
          <w:lang w:val="en-US"/>
        </w:rPr>
        <w:t xml:space="preserv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_Ref236391252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18</w:t>
      </w:r>
      <w:r w:rsidRPr="00F437C9" w:rsidR="00F437C9">
        <w:rPr>
          <w:rFonts w:cstheme="minorHAnsi"/>
          <w:color w:val="4472C4" w:themeColor="accent1"/>
          <w:sz w:val="22"/>
          <w:szCs w:val="22"/>
          <w:lang w:val="en-US"/>
        </w:rPr>
        <w:fldChar w:fldCharType="end"/>
      </w:r>
      <w:r w:rsidR="00F437C9">
        <w:rPr>
          <w:rFonts w:cstheme="minorHAnsi"/>
          <w:color w:val="4472C4" w:themeColor="accent1"/>
          <w:sz w:val="22"/>
          <w:szCs w:val="22"/>
          <w:lang w:val="en-US"/>
        </w:rPr>
        <w:fldChar w:fldCharType="begin"/>
      </w:r>
      <w:r w:rsidR="00F437C9">
        <w:rPr>
          <w:rFonts w:cstheme="minorHAnsi"/>
          <w:color w:val="4472C4" w:themeColor="accent1"/>
          <w:sz w:val="22"/>
          <w:szCs w:val="22"/>
          <w:lang w:val="en-US"/>
        </w:rPr>
        <w:instrText xml:space="preserve"> REF _Ref236391421 \r \h </w:instrText>
      </w:r>
      <w:r w:rsidR="00F437C9">
        <w:rPr>
          <w:rFonts w:cstheme="minorHAnsi"/>
          <w:color w:val="4472C4" w:themeColor="accent1"/>
          <w:sz w:val="22"/>
          <w:szCs w:val="22"/>
          <w:lang w:val="en-US"/>
        </w:rPr>
      </w:r>
      <w:r w:rsidR="00F437C9">
        <w:rPr>
          <w:rFonts w:cstheme="minorHAnsi"/>
          <w:color w:val="4472C4" w:themeColor="accent1"/>
          <w:sz w:val="22"/>
          <w:szCs w:val="22"/>
          <w:lang w:val="en-US"/>
        </w:rPr>
        <w:fldChar w:fldCharType="separate"/>
      </w:r>
      <w:r w:rsidR="00F437C9">
        <w:rPr>
          <w:rFonts w:cstheme="minorHAnsi"/>
          <w:color w:val="4472C4" w:themeColor="accent1"/>
          <w:sz w:val="22"/>
          <w:szCs w:val="22"/>
          <w:lang w:val="en-US"/>
        </w:rPr>
        <w:t>(k)</w:t>
      </w:r>
      <w:r w:rsidR="00F437C9">
        <w:rPr>
          <w:rFonts w:cstheme="minorHAnsi"/>
          <w:color w:val="4472C4" w:themeColor="accent1"/>
          <w:sz w:val="22"/>
          <w:szCs w:val="22"/>
          <w:lang w:val="en-US"/>
        </w:rPr>
        <w:fldChar w:fldCharType="end"/>
      </w:r>
      <w:r w:rsidR="00F437C9">
        <w:rPr>
          <w:rFonts w:cstheme="minorHAnsi"/>
          <w:color w:val="4472C4" w:themeColor="accent1"/>
          <w:sz w:val="22"/>
          <w:szCs w:val="22"/>
          <w:lang w:val="en-US"/>
        </w:rPr>
        <w:t xml:space="preserve"> and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_Ref236391252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18</w:t>
      </w:r>
      <w:r w:rsidRPr="00F437C9" w:rsidR="00F437C9">
        <w:rPr>
          <w:rFonts w:cstheme="minorHAnsi"/>
          <w:color w:val="4472C4" w:themeColor="accent1"/>
          <w:sz w:val="22"/>
          <w:szCs w:val="22"/>
          <w:lang w:val="en-US"/>
        </w:rPr>
        <w:fldChar w:fldCharType="end"/>
      </w:r>
      <w:r w:rsidR="00F437C9">
        <w:rPr>
          <w:rFonts w:cstheme="minorHAnsi"/>
          <w:color w:val="4472C4" w:themeColor="accent1"/>
          <w:sz w:val="22"/>
          <w:szCs w:val="22"/>
          <w:lang w:val="en-US"/>
        </w:rPr>
        <w:fldChar w:fldCharType="begin"/>
      </w:r>
      <w:r w:rsidR="00F437C9">
        <w:rPr>
          <w:rFonts w:cstheme="minorHAnsi"/>
          <w:color w:val="4472C4" w:themeColor="accent1"/>
          <w:sz w:val="22"/>
          <w:szCs w:val="22"/>
          <w:lang w:val="en-US"/>
        </w:rPr>
        <w:instrText xml:space="preserve"> REF _Ref236391427 \r \h </w:instrText>
      </w:r>
      <w:r w:rsidR="00F437C9">
        <w:rPr>
          <w:rFonts w:cstheme="minorHAnsi"/>
          <w:color w:val="4472C4" w:themeColor="accent1"/>
          <w:sz w:val="22"/>
          <w:szCs w:val="22"/>
          <w:lang w:val="en-US"/>
        </w:rPr>
      </w:r>
      <w:r w:rsidR="00F437C9">
        <w:rPr>
          <w:rFonts w:cstheme="minorHAnsi"/>
          <w:color w:val="4472C4" w:themeColor="accent1"/>
          <w:sz w:val="22"/>
          <w:szCs w:val="22"/>
          <w:lang w:val="en-US"/>
        </w:rPr>
        <w:fldChar w:fldCharType="separate"/>
      </w:r>
      <w:r w:rsidR="00F437C9">
        <w:rPr>
          <w:rFonts w:cstheme="minorHAnsi"/>
          <w:color w:val="4472C4" w:themeColor="accent1"/>
          <w:sz w:val="22"/>
          <w:szCs w:val="22"/>
          <w:lang w:val="en-US"/>
        </w:rPr>
        <w:t>(l)</w:t>
      </w:r>
      <w:r w:rsidR="00F437C9">
        <w:rPr>
          <w:rFonts w:cstheme="minorHAnsi"/>
          <w:color w:val="4472C4" w:themeColor="accent1"/>
          <w:sz w:val="22"/>
          <w:szCs w:val="22"/>
          <w:lang w:val="en-US"/>
        </w:rPr>
        <w:fldChar w:fldCharType="end"/>
      </w:r>
      <w:r w:rsidR="00F437C9">
        <w:rPr>
          <w:rFonts w:cstheme="minorHAnsi"/>
          <w:color w:val="4472C4" w:themeColor="accent1"/>
          <w:sz w:val="22"/>
          <w:szCs w:val="22"/>
          <w:lang w:val="en-US"/>
        </w:rPr>
        <w:t xml:space="preserve"> </w:t>
      </w:r>
      <w:r w:rsidRPr="00196E75">
        <w:rPr>
          <w:rFonts w:cstheme="minorHAnsi"/>
          <w:sz w:val="22"/>
          <w:szCs w:val="22"/>
          <w:lang w:val="en-US"/>
        </w:rPr>
        <w:t>are without prejudice to any other rights and remedies, which the Contractor may possess.</w:t>
      </w:r>
    </w:p>
    <w:p w:rsidRPr="004D09A8" w:rsidR="008B1345" w:rsidRDefault="00285E29" w14:paraId="2790B685" w14:textId="26D667BA">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299" w:id="42"/>
      <w:r w:rsidRPr="004D09A8">
        <w:rPr>
          <w:rFonts w:asciiTheme="majorHAnsi" w:hAnsiTheme="majorHAnsi"/>
          <w:b w:val="0"/>
          <w:bCs w:val="0"/>
          <w:color w:val="1F4E79" w:themeColor="accent5" w:themeShade="80"/>
          <w:sz w:val="32"/>
          <w:szCs w:val="32"/>
        </w:rPr>
        <w:t>Contracts (Rights of Third Parties) Act 1999</w:t>
      </w:r>
      <w:bookmarkEnd w:id="42"/>
    </w:p>
    <w:p w:rsidRPr="00196E75" w:rsidR="008B1345" w:rsidRDefault="00285E29" w14:paraId="020D7C36" w14:textId="7C672C2E">
      <w:pPr>
        <w:pStyle w:val="ListParagraph"/>
        <w:numPr>
          <w:ilvl w:val="0"/>
          <w:numId w:val="30"/>
        </w:numPr>
        <w:rPr>
          <w:rFonts w:cstheme="minorHAnsi"/>
          <w:sz w:val="22"/>
          <w:szCs w:val="22"/>
          <w:lang w:val="en-US"/>
        </w:rPr>
      </w:pPr>
      <w:r w:rsidRPr="00196E75">
        <w:rPr>
          <w:rFonts w:cstheme="minorHAnsi"/>
          <w:sz w:val="22"/>
          <w:szCs w:val="22"/>
          <w:lang w:val="en-US"/>
        </w:rPr>
        <w:t>Notwithstanding any other provision of the Contract nothing in the Contract confers or purports to confer any right to enforce and of its terms on any person who is not a party to it.</w:t>
      </w:r>
    </w:p>
    <w:p w:rsidRPr="004D09A8" w:rsidR="008B1345" w:rsidRDefault="00285E29" w14:paraId="450A0A88" w14:textId="329695C3">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300" w:id="43"/>
      <w:r w:rsidRPr="004D09A8">
        <w:rPr>
          <w:rFonts w:asciiTheme="majorHAnsi" w:hAnsiTheme="majorHAnsi"/>
          <w:b w:val="0"/>
          <w:bCs w:val="0"/>
          <w:color w:val="1F4E79" w:themeColor="accent5" w:themeShade="80"/>
          <w:sz w:val="32"/>
          <w:szCs w:val="32"/>
        </w:rPr>
        <w:t>Disputes</w:t>
      </w:r>
      <w:bookmarkEnd w:id="43"/>
    </w:p>
    <w:p w:rsidRPr="00196E75" w:rsidR="008B1345" w:rsidRDefault="00285E29" w14:paraId="795C897C" w14:textId="6D8AE74E">
      <w:pPr>
        <w:pStyle w:val="ListParagraph"/>
        <w:numPr>
          <w:ilvl w:val="0"/>
          <w:numId w:val="31"/>
        </w:numPr>
        <w:rPr>
          <w:rFonts w:cstheme="minorHAnsi"/>
          <w:sz w:val="22"/>
          <w:szCs w:val="22"/>
          <w:lang w:val="en-US"/>
        </w:rPr>
      </w:pPr>
      <w:r w:rsidRPr="00196E75">
        <w:rPr>
          <w:rFonts w:cstheme="minorHAnsi"/>
          <w:sz w:val="22"/>
          <w:szCs w:val="22"/>
          <w:lang w:val="en-US"/>
        </w:rPr>
        <w:t>Any dispute or difference arising under or in connection with the Contract shall first be referred to adjudication under the Scheme for Construction Contracts (England and Wales) Regulations 1998 (as amended) ("Scheme") and the Housing Grants, Construction and Regeneration Act 1996 (as amended) shall apply. The decision of the adjudicator shall be binding on the parties on an interim basis unless and until revised by agreement or by arbitration or litigation. If the dispute is not resolved by adjudication, either party may refer the dispute to expert determination (for technical disputes) or to the courts of England and Wales. The Arbitration Act 1996 shall only apply where the parties expressly agree in writing to resolve a particular dispute by arbitration after the dispute has arisen.</w:t>
      </w:r>
    </w:p>
    <w:p w:rsidRPr="004D09A8" w:rsidR="008B1345" w:rsidRDefault="00285E29" w14:paraId="145F9DFC" w14:textId="52FC3CB3">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301" w:id="44"/>
      <w:r w:rsidRPr="004D09A8">
        <w:rPr>
          <w:rFonts w:asciiTheme="majorHAnsi" w:hAnsiTheme="majorHAnsi"/>
          <w:b w:val="0"/>
          <w:bCs w:val="0"/>
          <w:color w:val="1F4E79" w:themeColor="accent5" w:themeShade="80"/>
          <w:sz w:val="32"/>
          <w:szCs w:val="32"/>
        </w:rPr>
        <w:t>Law and Jurisdiction</w:t>
      </w:r>
      <w:bookmarkEnd w:id="44"/>
    </w:p>
    <w:p w:rsidRPr="00196E75" w:rsidR="008B1345" w:rsidRDefault="00285E29" w14:paraId="33BA6FD6" w14:textId="04C1AF1A">
      <w:pPr>
        <w:pStyle w:val="ListParagraph"/>
        <w:numPr>
          <w:ilvl w:val="0"/>
          <w:numId w:val="4"/>
        </w:numPr>
        <w:rPr>
          <w:rFonts w:cstheme="minorHAnsi"/>
          <w:sz w:val="22"/>
          <w:szCs w:val="22"/>
          <w:lang w:val="en-US"/>
        </w:rPr>
      </w:pPr>
      <w:r w:rsidRPr="00196E75">
        <w:rPr>
          <w:rFonts w:cstheme="minorHAnsi"/>
          <w:sz w:val="22"/>
          <w:szCs w:val="22"/>
          <w:lang w:val="en-US"/>
        </w:rPr>
        <w:t>This Contract shall be governed by and construed in accordance with the laws of England and Wales (and, where applicable, any legislation specifically applying in Wales including the Well-being of Future Generations (Wales) Act 2015 and the Welsh Language (Wales) Measure 2011). The parties irrevocably submit to the exclusive jurisdiction of the courts of England and Wales, sitting in Wales where practicable, in respect of any dispute arising under or in connection with this Contract.</w:t>
      </w:r>
    </w:p>
    <w:p w:rsidRPr="004D09A8" w:rsidR="008B1345" w:rsidRDefault="00285E29" w14:paraId="7AEF6679" w14:textId="080B5804">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Ref236391570" w:id="45"/>
      <w:bookmarkStart w:name="_Toc241760302" w:id="46"/>
      <w:r w:rsidRPr="004D09A8">
        <w:rPr>
          <w:rFonts w:asciiTheme="majorHAnsi" w:hAnsiTheme="majorHAnsi"/>
          <w:b w:val="0"/>
          <w:bCs w:val="0"/>
          <w:color w:val="1F4E79" w:themeColor="accent5" w:themeShade="80"/>
          <w:sz w:val="32"/>
          <w:szCs w:val="32"/>
        </w:rPr>
        <w:t>Data Protection Act</w:t>
      </w:r>
      <w:bookmarkEnd w:id="45"/>
      <w:bookmarkEnd w:id="46"/>
    </w:p>
    <w:p w:rsidR="008B1345" w:rsidRDefault="00285E29" w14:paraId="6EE4F268" w14:textId="61704082">
      <w:pPr>
        <w:pStyle w:val="ListParagraph"/>
        <w:numPr>
          <w:ilvl w:val="0"/>
          <w:numId w:val="32"/>
        </w:numPr>
        <w:rPr>
          <w:rFonts w:cstheme="minorHAnsi"/>
          <w:sz w:val="22"/>
          <w:szCs w:val="22"/>
          <w:lang w:val="en-US"/>
        </w:rPr>
      </w:pPr>
      <w:r w:rsidRPr="00196E75">
        <w:rPr>
          <w:rFonts w:cstheme="minorHAnsi"/>
          <w:sz w:val="22"/>
          <w:szCs w:val="22"/>
          <w:lang w:val="en-US"/>
        </w:rPr>
        <w:t xml:space="preserve">The Parties acknowledge that for the purposes of the Data Protection Legislation, the </w:t>
      </w:r>
      <w:r w:rsidRPr="00196E75" w:rsidR="00F828A1">
        <w:rPr>
          <w:rFonts w:cstheme="minorHAnsi"/>
          <w:sz w:val="22"/>
          <w:szCs w:val="22"/>
          <w:lang w:val="en-US"/>
        </w:rPr>
        <w:t xml:space="preserve">Employer </w:t>
      </w:r>
      <w:r w:rsidRPr="00196E75">
        <w:rPr>
          <w:rFonts w:cstheme="minorHAnsi"/>
          <w:sz w:val="22"/>
          <w:szCs w:val="22"/>
          <w:lang w:val="en-US"/>
        </w:rPr>
        <w:t xml:space="preserve">is the Controller and the Contractor is the Processor. The only processing that the Contractor is authorised to do shall be listed in </w:t>
      </w:r>
      <w:r w:rsidRPr="00F437C9">
        <w:rPr>
          <w:rFonts w:cstheme="minorHAnsi"/>
          <w:sz w:val="22"/>
          <w:szCs w:val="22"/>
          <w:highlight w:val="yellow"/>
          <w:lang w:val="en-US"/>
        </w:rPr>
        <w:t>Annex 1</w:t>
      </w:r>
      <w:r w:rsidRPr="00196E75">
        <w:rPr>
          <w:rFonts w:cstheme="minorHAnsi"/>
          <w:sz w:val="22"/>
          <w:szCs w:val="22"/>
          <w:lang w:val="en-US"/>
        </w:rPr>
        <w:t xml:space="preserve"> by the </w:t>
      </w:r>
      <w:r w:rsidRPr="00196E75" w:rsidR="00F828A1">
        <w:rPr>
          <w:rFonts w:cstheme="minorHAnsi"/>
          <w:sz w:val="22"/>
          <w:szCs w:val="22"/>
          <w:lang w:val="en-US"/>
        </w:rPr>
        <w:t xml:space="preserve">Employer </w:t>
      </w:r>
      <w:r w:rsidRPr="00196E75">
        <w:rPr>
          <w:rFonts w:cstheme="minorHAnsi"/>
          <w:sz w:val="22"/>
          <w:szCs w:val="22"/>
          <w:lang w:val="en-US"/>
        </w:rPr>
        <w:t>in any appropriate Call-Off Contract and may not be determined by the Contractor.</w:t>
      </w:r>
    </w:p>
    <w:p w:rsidRPr="00196E75" w:rsidR="00196E75" w:rsidP="00196E75" w:rsidRDefault="00196E75" w14:paraId="2C8D2714" w14:textId="77777777">
      <w:pPr>
        <w:pStyle w:val="ListParagraph"/>
        <w:ind w:left="0"/>
        <w:rPr>
          <w:rFonts w:cstheme="minorHAnsi"/>
          <w:sz w:val="22"/>
          <w:szCs w:val="22"/>
          <w:lang w:val="en-US"/>
        </w:rPr>
      </w:pPr>
    </w:p>
    <w:p w:rsidR="008B1345" w:rsidRDefault="00285E29" w14:paraId="60346921" w14:textId="65518EFC">
      <w:pPr>
        <w:pStyle w:val="ListParagraph"/>
        <w:numPr>
          <w:ilvl w:val="0"/>
          <w:numId w:val="32"/>
        </w:numPr>
        <w:rPr>
          <w:rFonts w:cstheme="minorHAnsi"/>
          <w:sz w:val="22"/>
          <w:szCs w:val="22"/>
          <w:lang w:val="en-US"/>
        </w:rPr>
      </w:pPr>
      <w:r w:rsidRPr="00196E75">
        <w:rPr>
          <w:rFonts w:cstheme="minorHAnsi"/>
          <w:sz w:val="22"/>
          <w:szCs w:val="22"/>
          <w:lang w:val="en-US"/>
        </w:rPr>
        <w:t xml:space="preserve">The Contractor shall notify the </w:t>
      </w:r>
      <w:r w:rsidRPr="00196E75" w:rsidR="00F828A1">
        <w:rPr>
          <w:rFonts w:cstheme="minorHAnsi"/>
          <w:sz w:val="22"/>
          <w:szCs w:val="22"/>
          <w:lang w:val="en-US"/>
        </w:rPr>
        <w:t xml:space="preserve">Employer </w:t>
      </w:r>
      <w:r w:rsidRPr="00196E75">
        <w:rPr>
          <w:rFonts w:cstheme="minorHAnsi"/>
          <w:sz w:val="22"/>
          <w:szCs w:val="22"/>
          <w:lang w:val="en-US"/>
        </w:rPr>
        <w:t xml:space="preserve">immediately if it considers that any of the </w:t>
      </w:r>
      <w:r w:rsidRPr="00196E75" w:rsidR="00F13E07">
        <w:rPr>
          <w:rFonts w:cstheme="minorHAnsi"/>
          <w:sz w:val="22"/>
          <w:szCs w:val="22"/>
          <w:lang w:val="en-US"/>
        </w:rPr>
        <w:t xml:space="preserve">Employers </w:t>
      </w:r>
      <w:r w:rsidRPr="00196E75">
        <w:rPr>
          <w:rFonts w:cstheme="minorHAnsi"/>
          <w:sz w:val="22"/>
          <w:szCs w:val="22"/>
          <w:lang w:val="en-US"/>
        </w:rPr>
        <w:t>instructions infringe the Data Protection Legislation.</w:t>
      </w:r>
      <w:r w:rsidRPr="00196E75" w:rsidR="00F13E07">
        <w:rPr>
          <w:rFonts w:cstheme="minorHAnsi"/>
          <w:sz w:val="22"/>
          <w:szCs w:val="22"/>
          <w:lang w:val="en-US"/>
        </w:rPr>
        <w:t xml:space="preserve"> </w:t>
      </w:r>
    </w:p>
    <w:p w:rsidRPr="00196E75" w:rsidR="00196E75" w:rsidP="00196E75" w:rsidRDefault="00196E75" w14:paraId="34C22D9A" w14:textId="77777777">
      <w:pPr>
        <w:pStyle w:val="ListParagraph"/>
        <w:ind w:left="0"/>
        <w:rPr>
          <w:rFonts w:cstheme="minorHAnsi"/>
          <w:sz w:val="22"/>
          <w:szCs w:val="22"/>
          <w:lang w:val="en-US"/>
        </w:rPr>
      </w:pPr>
    </w:p>
    <w:p w:rsidR="008B1345" w:rsidRDefault="00285E29" w14:paraId="55B1FFD0" w14:textId="46CE05E8">
      <w:pPr>
        <w:pStyle w:val="ListParagraph"/>
        <w:numPr>
          <w:ilvl w:val="0"/>
          <w:numId w:val="32"/>
        </w:numPr>
        <w:rPr>
          <w:rFonts w:cstheme="minorHAnsi"/>
          <w:sz w:val="22"/>
          <w:szCs w:val="22"/>
          <w:lang w:val="en-US"/>
        </w:rPr>
      </w:pPr>
      <w:r w:rsidRPr="00196E75">
        <w:rPr>
          <w:rFonts w:cstheme="minorHAnsi"/>
          <w:sz w:val="22"/>
          <w:szCs w:val="22"/>
          <w:lang w:val="en-US"/>
        </w:rPr>
        <w:t xml:space="preserve">The Contractor shall provide all reasonable assistance to the </w:t>
      </w:r>
      <w:r w:rsidRPr="00196E75" w:rsidR="00A459E0">
        <w:rPr>
          <w:rFonts w:cstheme="minorHAnsi"/>
          <w:sz w:val="22"/>
          <w:szCs w:val="22"/>
          <w:lang w:val="en-US"/>
        </w:rPr>
        <w:t xml:space="preserve">Employer </w:t>
      </w:r>
      <w:r w:rsidRPr="00196E75">
        <w:rPr>
          <w:rFonts w:cstheme="minorHAnsi"/>
          <w:sz w:val="22"/>
          <w:szCs w:val="22"/>
          <w:lang w:val="en-US"/>
        </w:rPr>
        <w:t xml:space="preserve">in the preparation of any Data Protection Impact Assessment prior to commencing any processing. Such assistance may, at the discretion of the </w:t>
      </w:r>
      <w:r w:rsidRPr="00196E75" w:rsidR="00A459E0">
        <w:rPr>
          <w:rFonts w:cstheme="minorHAnsi"/>
          <w:sz w:val="22"/>
          <w:szCs w:val="22"/>
          <w:lang w:val="en-US"/>
        </w:rPr>
        <w:t>Employer</w:t>
      </w:r>
      <w:r w:rsidRPr="00196E75">
        <w:rPr>
          <w:rFonts w:cstheme="minorHAnsi"/>
          <w:sz w:val="22"/>
          <w:szCs w:val="22"/>
          <w:lang w:val="en-US"/>
        </w:rPr>
        <w:t>, include:</w:t>
      </w:r>
    </w:p>
    <w:p w:rsidRPr="00196E75" w:rsidR="00196E75" w:rsidP="00196E75" w:rsidRDefault="00196E75" w14:paraId="78B7F044" w14:textId="77777777">
      <w:pPr>
        <w:pStyle w:val="ListParagraph"/>
        <w:ind w:left="0"/>
        <w:rPr>
          <w:rFonts w:cstheme="minorHAnsi"/>
          <w:sz w:val="22"/>
          <w:szCs w:val="22"/>
          <w:lang w:val="en-US"/>
        </w:rPr>
      </w:pPr>
    </w:p>
    <w:p w:rsidR="008B1345" w:rsidRDefault="00285E29" w14:paraId="28AFACD3" w14:textId="538DB8A5">
      <w:pPr>
        <w:pStyle w:val="ListParagraph"/>
        <w:numPr>
          <w:ilvl w:val="1"/>
          <w:numId w:val="33"/>
        </w:numPr>
        <w:rPr>
          <w:rFonts w:cstheme="minorHAnsi"/>
          <w:sz w:val="22"/>
          <w:szCs w:val="22"/>
          <w:lang w:val="en-US"/>
        </w:rPr>
      </w:pPr>
      <w:r w:rsidRPr="00196E75">
        <w:rPr>
          <w:rFonts w:cstheme="minorHAnsi"/>
          <w:sz w:val="22"/>
          <w:szCs w:val="22"/>
          <w:lang w:val="en-US"/>
        </w:rPr>
        <w:t>a systematic description of the envisaged processing operations and the purpose of the processing;</w:t>
      </w:r>
    </w:p>
    <w:p w:rsidRPr="00196E75" w:rsidR="00196E75" w:rsidP="00196E75" w:rsidRDefault="00196E75" w14:paraId="2D1B2F92" w14:textId="77777777">
      <w:pPr>
        <w:pStyle w:val="ListParagraph"/>
        <w:ind w:left="1080"/>
        <w:rPr>
          <w:rFonts w:cstheme="minorHAnsi"/>
          <w:sz w:val="22"/>
          <w:szCs w:val="22"/>
          <w:lang w:val="en-US"/>
        </w:rPr>
      </w:pPr>
    </w:p>
    <w:p w:rsidR="00196E75" w:rsidRDefault="00285E29" w14:paraId="44A7CD34" w14:textId="332FA2E3">
      <w:pPr>
        <w:pStyle w:val="ListParagraph"/>
        <w:numPr>
          <w:ilvl w:val="1"/>
          <w:numId w:val="33"/>
        </w:numPr>
        <w:rPr>
          <w:rFonts w:cstheme="minorHAnsi"/>
          <w:sz w:val="22"/>
          <w:szCs w:val="22"/>
          <w:lang w:val="en-US"/>
        </w:rPr>
      </w:pPr>
      <w:r w:rsidRPr="00196E75">
        <w:rPr>
          <w:rFonts w:cstheme="minorHAnsi"/>
          <w:sz w:val="22"/>
          <w:szCs w:val="22"/>
          <w:lang w:val="en-US"/>
        </w:rPr>
        <w:t>an assessment of the necessity and proportionality of the processing operations in relation to the Services;</w:t>
      </w:r>
    </w:p>
    <w:p w:rsidRPr="00196E75" w:rsidR="00196E75" w:rsidP="00196E75" w:rsidRDefault="00196E75" w14:paraId="782A6E39" w14:textId="77777777">
      <w:pPr>
        <w:pStyle w:val="ListParagraph"/>
        <w:rPr>
          <w:rFonts w:cstheme="minorHAnsi"/>
          <w:sz w:val="22"/>
          <w:szCs w:val="22"/>
          <w:lang w:val="en-US"/>
        </w:rPr>
      </w:pPr>
    </w:p>
    <w:p w:rsidRPr="00196E75" w:rsidR="00196E75" w:rsidRDefault="00196E75" w14:paraId="7013BBFB" w14:textId="0151AE17">
      <w:pPr>
        <w:pStyle w:val="ListParagraph"/>
        <w:numPr>
          <w:ilvl w:val="1"/>
          <w:numId w:val="33"/>
        </w:numPr>
        <w:rPr>
          <w:rFonts w:cstheme="minorHAnsi"/>
          <w:sz w:val="22"/>
          <w:szCs w:val="22"/>
          <w:lang w:val="en-US"/>
        </w:rPr>
      </w:pPr>
      <w:r>
        <w:rPr>
          <w:rFonts w:cstheme="minorHAnsi"/>
          <w:sz w:val="22"/>
          <w:szCs w:val="22"/>
          <w:lang w:val="en-US"/>
        </w:rPr>
        <w:t>a</w:t>
      </w:r>
      <w:r w:rsidRPr="00196E75" w:rsidR="00285E29">
        <w:rPr>
          <w:rFonts w:cstheme="minorHAnsi"/>
          <w:sz w:val="22"/>
          <w:szCs w:val="22"/>
          <w:lang w:val="en-US"/>
        </w:rPr>
        <w:t>n assessment of the risks to the rights and freedoms of Data Subjects; and</w:t>
      </w:r>
    </w:p>
    <w:p w:rsidR="00196E75" w:rsidP="00196E75" w:rsidRDefault="00196E75" w14:paraId="7EC0C4CE" w14:textId="77777777">
      <w:pPr>
        <w:pStyle w:val="ListParagraph"/>
        <w:ind w:left="1080"/>
        <w:rPr>
          <w:rFonts w:cstheme="minorHAnsi"/>
          <w:sz w:val="22"/>
          <w:szCs w:val="22"/>
          <w:lang w:val="en-US"/>
        </w:rPr>
      </w:pPr>
    </w:p>
    <w:p w:rsidRPr="00196E75" w:rsidR="00196E75" w:rsidRDefault="00285E29" w14:paraId="10B5C67B" w14:textId="77BE0769">
      <w:pPr>
        <w:pStyle w:val="ListParagraph"/>
        <w:numPr>
          <w:ilvl w:val="1"/>
          <w:numId w:val="33"/>
        </w:numPr>
        <w:rPr>
          <w:rFonts w:cstheme="minorHAnsi"/>
          <w:sz w:val="22"/>
          <w:szCs w:val="22"/>
          <w:lang w:val="en-US"/>
        </w:rPr>
      </w:pPr>
      <w:r w:rsidRPr="00196E75">
        <w:rPr>
          <w:rFonts w:cstheme="minorHAnsi"/>
          <w:sz w:val="22"/>
          <w:szCs w:val="22"/>
          <w:lang w:val="en-US"/>
        </w:rPr>
        <w:t>the measures envisaged to address the risks, including safeguards, security measures and mechanisms to ensure the protection of Personal Data.</w:t>
      </w:r>
    </w:p>
    <w:p w:rsidR="00196E75" w:rsidP="00196E75" w:rsidRDefault="00196E75" w14:paraId="511C4D86" w14:textId="77777777">
      <w:pPr>
        <w:pStyle w:val="ListParagraph"/>
        <w:ind w:left="0"/>
        <w:rPr>
          <w:rFonts w:cstheme="minorHAnsi"/>
          <w:sz w:val="22"/>
          <w:szCs w:val="22"/>
          <w:lang w:val="en-US"/>
        </w:rPr>
      </w:pPr>
    </w:p>
    <w:p w:rsidR="008B1345" w:rsidRDefault="00285E29" w14:paraId="73EFDE8E" w14:textId="01B67E6A">
      <w:pPr>
        <w:pStyle w:val="ListParagraph"/>
        <w:numPr>
          <w:ilvl w:val="0"/>
          <w:numId w:val="32"/>
        </w:numPr>
        <w:rPr>
          <w:rFonts w:cstheme="minorHAnsi"/>
          <w:sz w:val="22"/>
          <w:szCs w:val="22"/>
          <w:lang w:val="en-US"/>
        </w:rPr>
      </w:pPr>
      <w:r w:rsidRPr="00196E75">
        <w:rPr>
          <w:rFonts w:cstheme="minorHAnsi"/>
          <w:sz w:val="22"/>
          <w:szCs w:val="22"/>
          <w:lang w:val="en-US"/>
        </w:rPr>
        <w:t>The Contractor shall, in relation to any Personal Data processed in connection with its obligations under this Agreement:</w:t>
      </w:r>
    </w:p>
    <w:p w:rsidRPr="00196E75" w:rsidR="00196E75" w:rsidP="00196E75" w:rsidRDefault="00196E75" w14:paraId="5EF013D6" w14:textId="77777777">
      <w:pPr>
        <w:pStyle w:val="ListParagraph"/>
        <w:ind w:left="0"/>
        <w:rPr>
          <w:rFonts w:cstheme="minorHAnsi"/>
          <w:sz w:val="22"/>
          <w:szCs w:val="22"/>
          <w:lang w:val="en-US"/>
        </w:rPr>
      </w:pPr>
    </w:p>
    <w:p w:rsidRPr="00196E75" w:rsidR="008B1345" w:rsidRDefault="00285E29" w14:paraId="5439EBD7" w14:textId="6627184E">
      <w:pPr>
        <w:pStyle w:val="ListParagraph"/>
        <w:numPr>
          <w:ilvl w:val="1"/>
          <w:numId w:val="32"/>
        </w:numPr>
        <w:rPr>
          <w:rFonts w:cstheme="minorHAnsi"/>
          <w:sz w:val="22"/>
          <w:szCs w:val="22"/>
          <w:lang w:val="en-US"/>
        </w:rPr>
      </w:pPr>
      <w:r w:rsidRPr="00196E75">
        <w:rPr>
          <w:rFonts w:cstheme="minorHAnsi"/>
          <w:sz w:val="22"/>
          <w:szCs w:val="22"/>
          <w:lang w:val="en-US"/>
        </w:rPr>
        <w:t xml:space="preserve">process that Personal Data only in accordance with the instructions of the </w:t>
      </w:r>
      <w:r w:rsidRPr="00196E75" w:rsidR="00C05801">
        <w:rPr>
          <w:rFonts w:cstheme="minorHAnsi"/>
          <w:sz w:val="22"/>
          <w:szCs w:val="22"/>
          <w:lang w:val="en-US"/>
        </w:rPr>
        <w:t xml:space="preserve">Employer </w:t>
      </w:r>
      <w:r w:rsidRPr="00196E75">
        <w:rPr>
          <w:rFonts w:cstheme="minorHAnsi"/>
          <w:sz w:val="22"/>
          <w:szCs w:val="22"/>
          <w:lang w:val="en-US"/>
        </w:rPr>
        <w:t xml:space="preserve">and as set out within </w:t>
      </w:r>
      <w:r w:rsidRPr="002854B0">
        <w:rPr>
          <w:rFonts w:cstheme="minorHAnsi"/>
          <w:sz w:val="22"/>
          <w:szCs w:val="22"/>
          <w:highlight w:val="yellow"/>
          <w:lang w:val="en-US"/>
        </w:rPr>
        <w:t>Annex 1</w:t>
      </w:r>
      <w:r w:rsidRPr="00196E75">
        <w:rPr>
          <w:rFonts w:cstheme="minorHAnsi"/>
          <w:sz w:val="22"/>
          <w:szCs w:val="22"/>
          <w:lang w:val="en-US"/>
        </w:rPr>
        <w:t xml:space="preserve"> attached to any appropriate Call-Off Contract, unless the Contractor is required to do otherwise by Law. If it is so required the Contractor shall promptly notify the </w:t>
      </w:r>
      <w:r w:rsidRPr="00196E75" w:rsidR="00C05801">
        <w:rPr>
          <w:rFonts w:cstheme="minorHAnsi"/>
          <w:sz w:val="22"/>
          <w:szCs w:val="22"/>
          <w:lang w:val="en-US"/>
        </w:rPr>
        <w:t xml:space="preserve">Employer </w:t>
      </w:r>
      <w:r w:rsidRPr="00196E75">
        <w:rPr>
          <w:rFonts w:cstheme="minorHAnsi"/>
          <w:sz w:val="22"/>
          <w:szCs w:val="22"/>
          <w:lang w:val="en-US"/>
        </w:rPr>
        <w:t>before processing the Personal Data unless prohibited by Law;</w:t>
      </w:r>
    </w:p>
    <w:p w:rsidRPr="00196E75" w:rsidR="00196E75" w:rsidP="00196E75" w:rsidRDefault="00196E75" w14:paraId="13CC9BF9" w14:textId="77777777">
      <w:pPr>
        <w:pStyle w:val="ListParagraph"/>
        <w:ind w:left="1080"/>
        <w:rPr>
          <w:rFonts w:cstheme="minorHAnsi"/>
          <w:sz w:val="22"/>
          <w:szCs w:val="22"/>
          <w:lang w:val="en-US"/>
        </w:rPr>
      </w:pPr>
    </w:p>
    <w:p w:rsidRPr="00196E75" w:rsidR="00196E75" w:rsidRDefault="00285E29" w14:paraId="7548F748" w14:textId="77777777">
      <w:pPr>
        <w:pStyle w:val="ListParagraph"/>
        <w:numPr>
          <w:ilvl w:val="1"/>
          <w:numId w:val="32"/>
        </w:numPr>
        <w:rPr>
          <w:rFonts w:cstheme="minorHAnsi"/>
          <w:sz w:val="22"/>
          <w:szCs w:val="22"/>
          <w:lang w:val="en-US"/>
        </w:rPr>
      </w:pPr>
      <w:r w:rsidRPr="00196E75">
        <w:rPr>
          <w:rFonts w:cstheme="minorHAnsi"/>
          <w:sz w:val="22"/>
          <w:szCs w:val="22"/>
          <w:lang w:val="en-US"/>
        </w:rPr>
        <w:t xml:space="preserve">ensure that it has in place Protective Measures, which have been reviewed and approved by the </w:t>
      </w:r>
      <w:r w:rsidRPr="00196E75" w:rsidR="004D7080">
        <w:rPr>
          <w:rFonts w:cstheme="minorHAnsi"/>
          <w:sz w:val="22"/>
          <w:szCs w:val="22"/>
          <w:lang w:val="en-US"/>
        </w:rPr>
        <w:t xml:space="preserve">Employer </w:t>
      </w:r>
      <w:r w:rsidRPr="00196E75">
        <w:rPr>
          <w:rFonts w:cstheme="minorHAnsi"/>
          <w:sz w:val="22"/>
          <w:szCs w:val="22"/>
          <w:lang w:val="en-US"/>
        </w:rPr>
        <w:t>as appropriate to protect against a Data Loss Event having taken account of the:</w:t>
      </w:r>
    </w:p>
    <w:p w:rsidRPr="00196E75" w:rsidR="00196E75" w:rsidP="00196E75" w:rsidRDefault="00196E75" w14:paraId="0B438D4E" w14:textId="77777777">
      <w:pPr>
        <w:pStyle w:val="ListParagraph"/>
        <w:rPr>
          <w:rFonts w:cstheme="minorHAnsi"/>
          <w:sz w:val="22"/>
          <w:szCs w:val="22"/>
          <w:lang w:val="en-US"/>
        </w:rPr>
      </w:pPr>
    </w:p>
    <w:p w:rsidRPr="00196E75" w:rsidR="00196E75" w:rsidRDefault="00285E29" w14:paraId="5A292298" w14:textId="77777777">
      <w:pPr>
        <w:pStyle w:val="ListParagraph"/>
        <w:numPr>
          <w:ilvl w:val="2"/>
          <w:numId w:val="32"/>
        </w:numPr>
        <w:ind w:left="1440"/>
        <w:rPr>
          <w:rFonts w:cstheme="minorHAnsi"/>
          <w:sz w:val="22"/>
          <w:szCs w:val="22"/>
          <w:lang w:val="en-US"/>
        </w:rPr>
      </w:pPr>
      <w:r w:rsidRPr="00196E75">
        <w:rPr>
          <w:rFonts w:cstheme="minorHAnsi"/>
          <w:sz w:val="22"/>
          <w:szCs w:val="22"/>
          <w:lang w:val="en-US"/>
        </w:rPr>
        <w:t>nature of the data to be protected;</w:t>
      </w:r>
    </w:p>
    <w:p w:rsidR="003B6ADF" w:rsidP="003B6ADF" w:rsidRDefault="003B6ADF" w14:paraId="4479EBAE" w14:textId="77777777">
      <w:pPr>
        <w:pStyle w:val="ListParagraph"/>
        <w:ind w:left="1440"/>
        <w:rPr>
          <w:rFonts w:cstheme="minorHAnsi"/>
          <w:sz w:val="22"/>
          <w:szCs w:val="22"/>
          <w:lang w:val="en-US"/>
        </w:rPr>
      </w:pPr>
    </w:p>
    <w:p w:rsidRPr="00196E75" w:rsidR="00196E75" w:rsidRDefault="00285E29" w14:paraId="7B46902F" w14:textId="1BAFDB39">
      <w:pPr>
        <w:pStyle w:val="ListParagraph"/>
        <w:numPr>
          <w:ilvl w:val="2"/>
          <w:numId w:val="32"/>
        </w:numPr>
        <w:ind w:left="1440"/>
        <w:rPr>
          <w:rFonts w:cstheme="minorHAnsi"/>
          <w:sz w:val="22"/>
          <w:szCs w:val="22"/>
          <w:lang w:val="en-US"/>
        </w:rPr>
      </w:pPr>
      <w:r w:rsidRPr="00196E75">
        <w:rPr>
          <w:rFonts w:cstheme="minorHAnsi"/>
          <w:sz w:val="22"/>
          <w:szCs w:val="22"/>
          <w:lang w:val="en-US"/>
        </w:rPr>
        <w:t>harm that might result from a Data Loss Event;</w:t>
      </w:r>
    </w:p>
    <w:p w:rsidR="003B6ADF" w:rsidP="003B6ADF" w:rsidRDefault="003B6ADF" w14:paraId="58F5B346" w14:textId="77777777">
      <w:pPr>
        <w:pStyle w:val="ListParagraph"/>
        <w:ind w:left="1440"/>
        <w:rPr>
          <w:rFonts w:cstheme="minorHAnsi"/>
          <w:sz w:val="22"/>
          <w:szCs w:val="22"/>
          <w:lang w:val="en-US"/>
        </w:rPr>
      </w:pPr>
    </w:p>
    <w:p w:rsidRPr="00196E75" w:rsidR="00196E75" w:rsidRDefault="00285E29" w14:paraId="1F0586CC" w14:textId="1453411D">
      <w:pPr>
        <w:pStyle w:val="ListParagraph"/>
        <w:numPr>
          <w:ilvl w:val="2"/>
          <w:numId w:val="32"/>
        </w:numPr>
        <w:ind w:left="1440"/>
        <w:rPr>
          <w:rFonts w:cstheme="minorHAnsi"/>
          <w:sz w:val="22"/>
          <w:szCs w:val="22"/>
          <w:lang w:val="en-US"/>
        </w:rPr>
      </w:pPr>
      <w:r w:rsidRPr="00196E75">
        <w:rPr>
          <w:rFonts w:cstheme="minorHAnsi"/>
          <w:sz w:val="22"/>
          <w:szCs w:val="22"/>
          <w:lang w:val="en-US"/>
        </w:rPr>
        <w:t>state of technological development; and</w:t>
      </w:r>
    </w:p>
    <w:p w:rsidR="003B6ADF" w:rsidP="003B6ADF" w:rsidRDefault="003B6ADF" w14:paraId="38692240" w14:textId="77777777">
      <w:pPr>
        <w:pStyle w:val="ListParagraph"/>
        <w:ind w:left="1440"/>
        <w:rPr>
          <w:rFonts w:cstheme="minorHAnsi"/>
          <w:sz w:val="22"/>
          <w:szCs w:val="22"/>
          <w:lang w:val="en-US"/>
        </w:rPr>
      </w:pPr>
    </w:p>
    <w:p w:rsidRPr="00196E75" w:rsidR="008B1345" w:rsidRDefault="00285E29" w14:paraId="77277CD0" w14:textId="64EB780B">
      <w:pPr>
        <w:pStyle w:val="ListParagraph"/>
        <w:numPr>
          <w:ilvl w:val="2"/>
          <w:numId w:val="32"/>
        </w:numPr>
        <w:ind w:left="1440"/>
        <w:rPr>
          <w:rFonts w:cstheme="minorHAnsi"/>
          <w:sz w:val="22"/>
          <w:szCs w:val="22"/>
          <w:lang w:val="en-US"/>
        </w:rPr>
      </w:pPr>
      <w:r w:rsidRPr="00196E75">
        <w:rPr>
          <w:rFonts w:cstheme="minorHAnsi"/>
          <w:sz w:val="22"/>
          <w:szCs w:val="22"/>
          <w:lang w:val="en-US"/>
        </w:rPr>
        <w:t>cost of implementing any measures;</w:t>
      </w:r>
    </w:p>
    <w:p w:rsidRPr="00196E75" w:rsidR="00196E75" w:rsidP="00196E75" w:rsidRDefault="00196E75" w14:paraId="51743B1C" w14:textId="77777777">
      <w:pPr>
        <w:pStyle w:val="ListParagraph"/>
        <w:ind w:left="1440"/>
        <w:rPr>
          <w:rFonts w:cstheme="minorHAnsi"/>
          <w:lang w:val="en-US"/>
        </w:rPr>
      </w:pPr>
    </w:p>
    <w:p w:rsidR="00196E75" w:rsidRDefault="00285E29" w14:paraId="7D91B7F6" w14:textId="77777777">
      <w:pPr>
        <w:pStyle w:val="ListParagraph"/>
        <w:numPr>
          <w:ilvl w:val="1"/>
          <w:numId w:val="32"/>
        </w:numPr>
        <w:rPr>
          <w:rFonts w:cstheme="minorHAnsi"/>
          <w:sz w:val="22"/>
          <w:szCs w:val="22"/>
          <w:lang w:val="en-US"/>
        </w:rPr>
      </w:pPr>
      <w:r w:rsidRPr="00196E75">
        <w:rPr>
          <w:rFonts w:cstheme="minorHAnsi"/>
          <w:sz w:val="22"/>
          <w:szCs w:val="22"/>
          <w:lang w:val="en-US"/>
        </w:rPr>
        <w:t>ensure that:</w:t>
      </w:r>
    </w:p>
    <w:p w:rsidRPr="00196E75" w:rsidR="00196E75" w:rsidP="00196E75" w:rsidRDefault="00196E75" w14:paraId="1C32E013" w14:textId="77777777">
      <w:pPr>
        <w:rPr>
          <w:rFonts w:cstheme="minorHAnsi"/>
          <w:lang w:val="en-US"/>
        </w:rPr>
      </w:pPr>
    </w:p>
    <w:p w:rsidR="007D0CB2" w:rsidRDefault="00285E29" w14:paraId="4E20D60F" w14:textId="1680C95C">
      <w:pPr>
        <w:pStyle w:val="ListParagraph"/>
        <w:numPr>
          <w:ilvl w:val="2"/>
          <w:numId w:val="32"/>
        </w:numPr>
        <w:ind w:left="1440"/>
        <w:rPr>
          <w:rFonts w:cstheme="minorHAnsi"/>
          <w:sz w:val="22"/>
          <w:szCs w:val="22"/>
          <w:lang w:val="en-US"/>
        </w:rPr>
      </w:pPr>
      <w:r w:rsidRPr="007D0CB2">
        <w:rPr>
          <w:rFonts w:cstheme="minorHAnsi"/>
          <w:sz w:val="22"/>
          <w:szCs w:val="22"/>
          <w:lang w:val="en-US"/>
        </w:rPr>
        <w:t xml:space="preserve">the Staff do not process Personal Data except in accordance with this Agreement (and in particular </w:t>
      </w:r>
      <w:r w:rsidRPr="002854B0">
        <w:rPr>
          <w:rFonts w:cstheme="minorHAnsi"/>
          <w:sz w:val="22"/>
          <w:szCs w:val="22"/>
          <w:highlight w:val="yellow"/>
          <w:lang w:val="en-US"/>
        </w:rPr>
        <w:t>Annex 1</w:t>
      </w:r>
      <w:r w:rsidRPr="007D0CB2">
        <w:rPr>
          <w:rFonts w:cstheme="minorHAnsi"/>
          <w:sz w:val="22"/>
          <w:szCs w:val="22"/>
          <w:lang w:val="en-US"/>
        </w:rPr>
        <w:t xml:space="preserve"> to any appropriate Call-Off Contract);</w:t>
      </w:r>
    </w:p>
    <w:p w:rsidRPr="007D0CB2" w:rsidR="007D0CB2" w:rsidP="007D0CB2" w:rsidRDefault="007D0CB2" w14:paraId="379C64F8" w14:textId="77777777">
      <w:pPr>
        <w:pStyle w:val="ListParagraph"/>
        <w:ind w:left="1440"/>
        <w:rPr>
          <w:rFonts w:cstheme="minorHAnsi"/>
          <w:sz w:val="22"/>
          <w:szCs w:val="22"/>
          <w:lang w:val="en-US"/>
        </w:rPr>
      </w:pPr>
    </w:p>
    <w:p w:rsidR="008B1345" w:rsidRDefault="00285E29" w14:paraId="39F616A5" w14:textId="10E1B732">
      <w:pPr>
        <w:pStyle w:val="ListParagraph"/>
        <w:numPr>
          <w:ilvl w:val="2"/>
          <w:numId w:val="32"/>
        </w:numPr>
        <w:ind w:left="1440"/>
        <w:rPr>
          <w:rFonts w:cstheme="minorHAnsi"/>
          <w:sz w:val="22"/>
          <w:szCs w:val="22"/>
          <w:lang w:val="en-US"/>
        </w:rPr>
      </w:pPr>
      <w:r w:rsidRPr="007D0CB2">
        <w:rPr>
          <w:rFonts w:cstheme="minorHAnsi"/>
          <w:sz w:val="22"/>
          <w:szCs w:val="22"/>
          <w:lang w:val="en-US"/>
        </w:rPr>
        <w:t>it takes all reasonable steps to ensure the reliability and integrity of any Staff who have access to the Personal Data and ensure that they:</w:t>
      </w:r>
    </w:p>
    <w:p w:rsidRPr="007D0CB2" w:rsidR="007D0CB2" w:rsidP="007D0CB2" w:rsidRDefault="007D0CB2" w14:paraId="367E67A6" w14:textId="77777777">
      <w:pPr>
        <w:pStyle w:val="ListParagraph"/>
        <w:rPr>
          <w:rFonts w:cstheme="minorHAnsi"/>
          <w:sz w:val="22"/>
          <w:szCs w:val="22"/>
          <w:lang w:val="en-US"/>
        </w:rPr>
      </w:pPr>
    </w:p>
    <w:p w:rsidRPr="002854B0" w:rsidR="008B1345" w:rsidRDefault="00285E29" w14:paraId="30CF81BF" w14:textId="7E1BF789">
      <w:pPr>
        <w:pStyle w:val="ListParagraph"/>
        <w:numPr>
          <w:ilvl w:val="0"/>
          <w:numId w:val="34"/>
        </w:numPr>
        <w:rPr>
          <w:rFonts w:cstheme="minorHAnsi"/>
          <w:sz w:val="22"/>
          <w:szCs w:val="22"/>
          <w:lang w:val="en-US"/>
        </w:rPr>
      </w:pPr>
      <w:r w:rsidRPr="002854B0">
        <w:rPr>
          <w:rFonts w:cstheme="minorHAnsi"/>
          <w:sz w:val="22"/>
          <w:szCs w:val="22"/>
          <w:lang w:val="en-US"/>
        </w:rPr>
        <w:t>are aware of and comply with the Contractor’s duties under this Clause;</w:t>
      </w:r>
    </w:p>
    <w:p w:rsidR="003B6ADF" w:rsidP="003B6ADF" w:rsidRDefault="003B6ADF" w14:paraId="0DD6C0B4" w14:textId="77777777">
      <w:pPr>
        <w:pStyle w:val="ListParagraph"/>
        <w:ind w:left="1920"/>
        <w:rPr>
          <w:rFonts w:cstheme="minorHAnsi"/>
          <w:sz w:val="22"/>
          <w:szCs w:val="22"/>
          <w:lang w:val="en-US"/>
        </w:rPr>
      </w:pPr>
    </w:p>
    <w:p w:rsidRPr="002854B0" w:rsidR="008B1345" w:rsidRDefault="00285E29" w14:paraId="23B15302" w14:textId="3453CC70">
      <w:pPr>
        <w:pStyle w:val="ListParagraph"/>
        <w:numPr>
          <w:ilvl w:val="0"/>
          <w:numId w:val="34"/>
        </w:numPr>
        <w:rPr>
          <w:rFonts w:cstheme="minorHAnsi"/>
          <w:sz w:val="22"/>
          <w:szCs w:val="22"/>
          <w:lang w:val="en-US"/>
        </w:rPr>
      </w:pPr>
      <w:r w:rsidRPr="002854B0">
        <w:rPr>
          <w:rFonts w:cstheme="minorHAnsi"/>
          <w:sz w:val="22"/>
          <w:szCs w:val="22"/>
          <w:lang w:val="en-US"/>
        </w:rPr>
        <w:t>are subject to appropriate confidentiality undertakings with the Contractor or any Sub-processor;</w:t>
      </w:r>
    </w:p>
    <w:p w:rsidR="003B6ADF" w:rsidP="003B6ADF" w:rsidRDefault="003B6ADF" w14:paraId="05CCCEB4" w14:textId="77777777">
      <w:pPr>
        <w:pStyle w:val="ListParagraph"/>
        <w:ind w:left="1920"/>
        <w:rPr>
          <w:rFonts w:cstheme="minorHAnsi"/>
          <w:sz w:val="22"/>
          <w:szCs w:val="22"/>
          <w:lang w:val="en-US"/>
        </w:rPr>
      </w:pPr>
    </w:p>
    <w:p w:rsidRPr="002854B0" w:rsidR="008B1345" w:rsidRDefault="00285E29" w14:paraId="64CA264D" w14:textId="02AB6EF8">
      <w:pPr>
        <w:pStyle w:val="ListParagraph"/>
        <w:numPr>
          <w:ilvl w:val="0"/>
          <w:numId w:val="34"/>
        </w:numPr>
        <w:rPr>
          <w:rFonts w:cstheme="minorHAnsi"/>
          <w:sz w:val="22"/>
          <w:szCs w:val="22"/>
          <w:lang w:val="en-US"/>
        </w:rPr>
      </w:pPr>
      <w:r w:rsidRPr="002854B0">
        <w:rPr>
          <w:rFonts w:cstheme="minorHAnsi"/>
          <w:sz w:val="22"/>
          <w:szCs w:val="22"/>
          <w:lang w:val="en-US"/>
        </w:rPr>
        <w:t xml:space="preserve">are informed of the confidential nature of the Personal Data and do not publish, disclose or divulge any of the Personal Data to any third Party unless directed in writing to do so by the </w:t>
      </w:r>
      <w:r w:rsidRPr="002854B0" w:rsidR="004D7080">
        <w:rPr>
          <w:rFonts w:cstheme="minorHAnsi"/>
          <w:sz w:val="22"/>
          <w:szCs w:val="22"/>
        </w:rPr>
        <w:t>Employer</w:t>
      </w:r>
      <w:r w:rsidRPr="002854B0" w:rsidR="004D7080">
        <w:rPr>
          <w:rFonts w:cstheme="minorHAnsi"/>
          <w:sz w:val="22"/>
          <w:szCs w:val="22"/>
          <w:lang w:val="en-US"/>
        </w:rPr>
        <w:t xml:space="preserve"> </w:t>
      </w:r>
      <w:r w:rsidRPr="002854B0">
        <w:rPr>
          <w:rFonts w:cstheme="minorHAnsi"/>
          <w:sz w:val="22"/>
          <w:szCs w:val="22"/>
          <w:lang w:val="en-US"/>
        </w:rPr>
        <w:t>or as otherwise permitted by this Agreement; and</w:t>
      </w:r>
    </w:p>
    <w:p w:rsidR="003B6ADF" w:rsidP="003B6ADF" w:rsidRDefault="003B6ADF" w14:paraId="4FE6A89B" w14:textId="77777777">
      <w:pPr>
        <w:pStyle w:val="ListParagraph"/>
        <w:ind w:left="1920"/>
        <w:rPr>
          <w:rFonts w:cstheme="minorHAnsi"/>
          <w:sz w:val="22"/>
          <w:szCs w:val="22"/>
          <w:lang w:val="en-US"/>
        </w:rPr>
      </w:pPr>
    </w:p>
    <w:p w:rsidRPr="002854B0" w:rsidR="008B1345" w:rsidRDefault="00285E29" w14:paraId="3A2C491D" w14:textId="1D22821F">
      <w:pPr>
        <w:pStyle w:val="ListParagraph"/>
        <w:numPr>
          <w:ilvl w:val="0"/>
          <w:numId w:val="34"/>
        </w:numPr>
        <w:rPr>
          <w:rFonts w:cstheme="minorHAnsi"/>
          <w:sz w:val="22"/>
          <w:szCs w:val="22"/>
          <w:lang w:val="en-US"/>
        </w:rPr>
      </w:pPr>
      <w:r w:rsidRPr="002854B0">
        <w:rPr>
          <w:rFonts w:cstheme="minorHAnsi"/>
          <w:sz w:val="22"/>
          <w:szCs w:val="22"/>
          <w:lang w:val="en-US"/>
        </w:rPr>
        <w:t>have undergone adequate training in the use, care, protection and handling of Personal Data.</w:t>
      </w:r>
    </w:p>
    <w:p w:rsidRPr="002854B0" w:rsidR="002854B0" w:rsidP="002854B0" w:rsidRDefault="002854B0" w14:paraId="66CDF032" w14:textId="77777777">
      <w:pPr>
        <w:pStyle w:val="ListParagraph"/>
        <w:ind w:left="1920"/>
        <w:rPr>
          <w:rFonts w:cstheme="minorHAnsi"/>
          <w:lang w:val="en-US"/>
        </w:rPr>
      </w:pPr>
    </w:p>
    <w:p w:rsidR="002854B0" w:rsidRDefault="00285E29" w14:paraId="6454A47A" w14:textId="77777777">
      <w:pPr>
        <w:pStyle w:val="ListParagraph"/>
        <w:numPr>
          <w:ilvl w:val="1"/>
          <w:numId w:val="32"/>
        </w:numPr>
        <w:rPr>
          <w:rFonts w:cstheme="minorHAnsi"/>
          <w:sz w:val="22"/>
          <w:szCs w:val="22"/>
          <w:lang w:val="en-US"/>
        </w:rPr>
      </w:pPr>
      <w:r w:rsidRPr="002854B0">
        <w:rPr>
          <w:rFonts w:cstheme="minorHAnsi"/>
          <w:sz w:val="22"/>
          <w:szCs w:val="22"/>
          <w:lang w:val="en-US"/>
        </w:rPr>
        <w:t xml:space="preserve">not transfer Personal Data outside of the United Kingdom unless: </w:t>
      </w:r>
    </w:p>
    <w:p w:rsidRPr="002854B0" w:rsidR="002854B0" w:rsidP="002854B0" w:rsidRDefault="002854B0" w14:paraId="68C968DD" w14:textId="77777777">
      <w:pPr>
        <w:pStyle w:val="ListParagraph"/>
        <w:ind w:left="1494"/>
        <w:rPr>
          <w:rFonts w:cstheme="minorHAnsi"/>
          <w:sz w:val="22"/>
          <w:szCs w:val="22"/>
          <w:lang w:val="en-US"/>
        </w:rPr>
      </w:pPr>
    </w:p>
    <w:p w:rsidR="002854B0" w:rsidRDefault="00285E29" w14:paraId="256EBB43" w14:textId="77777777">
      <w:pPr>
        <w:pStyle w:val="ListParagraph"/>
        <w:numPr>
          <w:ilvl w:val="2"/>
          <w:numId w:val="32"/>
        </w:numPr>
        <w:rPr>
          <w:rFonts w:cstheme="minorHAnsi"/>
          <w:sz w:val="22"/>
          <w:szCs w:val="22"/>
          <w:lang w:val="en-US"/>
        </w:rPr>
      </w:pPr>
      <w:r w:rsidRPr="002854B0">
        <w:rPr>
          <w:rFonts w:cstheme="minorHAnsi"/>
          <w:sz w:val="22"/>
          <w:szCs w:val="22"/>
          <w:lang w:val="en-US"/>
        </w:rPr>
        <w:t xml:space="preserve">the country or territory to which the data is transferred has been designated as providing adequate protection by the Secretary of State under section 17A of the Data Protection Act 2018; or </w:t>
      </w:r>
    </w:p>
    <w:p w:rsidR="002854B0" w:rsidP="002854B0" w:rsidRDefault="002854B0" w14:paraId="17DB0447" w14:textId="77777777">
      <w:pPr>
        <w:pStyle w:val="ListParagraph"/>
        <w:ind w:left="1494"/>
        <w:rPr>
          <w:rFonts w:cstheme="minorHAnsi"/>
          <w:sz w:val="22"/>
          <w:szCs w:val="22"/>
          <w:lang w:val="en-US"/>
        </w:rPr>
      </w:pPr>
    </w:p>
    <w:p w:rsidRPr="002854B0" w:rsidR="002854B0" w:rsidRDefault="00285E29" w14:paraId="3E521064" w14:textId="0E694104">
      <w:pPr>
        <w:pStyle w:val="ListParagraph"/>
        <w:numPr>
          <w:ilvl w:val="2"/>
          <w:numId w:val="32"/>
        </w:numPr>
        <w:rPr>
          <w:rFonts w:cstheme="minorHAnsi"/>
          <w:sz w:val="22"/>
          <w:szCs w:val="22"/>
          <w:lang w:val="en-US"/>
        </w:rPr>
      </w:pPr>
      <w:r w:rsidRPr="002854B0">
        <w:rPr>
          <w:rFonts w:cstheme="minorHAnsi"/>
          <w:sz w:val="22"/>
          <w:szCs w:val="22"/>
          <w:lang w:val="en-US"/>
        </w:rPr>
        <w:t xml:space="preserve">the transfer is governed by a valid International Data Transfer Agreement (IDTA) or UK Addendum to the EU Standard Contractual Clauses approved by the Information Commissioner's Office; or </w:t>
      </w:r>
    </w:p>
    <w:p w:rsidR="002854B0" w:rsidP="002854B0" w:rsidRDefault="002854B0" w14:paraId="6DD416C9" w14:textId="77777777">
      <w:pPr>
        <w:pStyle w:val="ListParagraph"/>
        <w:ind w:left="1494"/>
        <w:rPr>
          <w:rFonts w:cstheme="minorHAnsi"/>
          <w:sz w:val="22"/>
          <w:szCs w:val="22"/>
          <w:lang w:val="en-US"/>
        </w:rPr>
      </w:pPr>
    </w:p>
    <w:p w:rsidRPr="002854B0" w:rsidR="002854B0" w:rsidRDefault="00285E29" w14:paraId="16A78D4A" w14:textId="09D8C38A">
      <w:pPr>
        <w:pStyle w:val="ListParagraph"/>
        <w:numPr>
          <w:ilvl w:val="2"/>
          <w:numId w:val="32"/>
        </w:numPr>
        <w:rPr>
          <w:rFonts w:cstheme="minorHAnsi"/>
          <w:sz w:val="22"/>
          <w:szCs w:val="22"/>
          <w:lang w:val="en-US"/>
        </w:rPr>
      </w:pPr>
      <w:r w:rsidRPr="002854B0">
        <w:rPr>
          <w:rFonts w:cstheme="minorHAnsi"/>
          <w:sz w:val="22"/>
          <w:szCs w:val="22"/>
          <w:lang w:val="en-US"/>
        </w:rPr>
        <w:t xml:space="preserve">the prior written consent of the </w:t>
      </w:r>
      <w:r w:rsidRPr="002854B0" w:rsidR="004D7080">
        <w:rPr>
          <w:rFonts w:cstheme="minorHAnsi"/>
          <w:sz w:val="22"/>
          <w:szCs w:val="22"/>
        </w:rPr>
        <w:t>Employer</w:t>
      </w:r>
      <w:r w:rsidRPr="002854B0" w:rsidR="004D7080">
        <w:rPr>
          <w:rFonts w:cstheme="minorHAnsi"/>
          <w:sz w:val="22"/>
          <w:szCs w:val="22"/>
          <w:lang w:val="en-US"/>
        </w:rPr>
        <w:t xml:space="preserve"> </w:t>
      </w:r>
      <w:r w:rsidRPr="002854B0">
        <w:rPr>
          <w:rFonts w:cstheme="minorHAnsi"/>
          <w:sz w:val="22"/>
          <w:szCs w:val="22"/>
          <w:lang w:val="en-US"/>
        </w:rPr>
        <w:t>has been obtained and appropriate safeguards as required by the Data Protection Legislation are in place.</w:t>
      </w:r>
    </w:p>
    <w:p w:rsidR="002854B0" w:rsidP="00D86608" w:rsidRDefault="002854B0" w14:paraId="2CBB4204" w14:textId="77777777">
      <w:pPr>
        <w:ind w:left="720"/>
        <w:rPr>
          <w:rFonts w:cstheme="minorHAnsi"/>
          <w:lang w:val="en-US"/>
        </w:rPr>
      </w:pPr>
    </w:p>
    <w:p w:rsidR="008B1345" w:rsidRDefault="00285E29" w14:paraId="5508DD2E" w14:textId="5D794DA0">
      <w:pPr>
        <w:pStyle w:val="ListParagraph"/>
        <w:numPr>
          <w:ilvl w:val="1"/>
          <w:numId w:val="32"/>
        </w:numPr>
        <w:rPr>
          <w:rFonts w:cstheme="minorHAnsi"/>
          <w:sz w:val="22"/>
          <w:szCs w:val="22"/>
          <w:lang w:val="en-US"/>
        </w:rPr>
      </w:pPr>
      <w:r w:rsidRPr="002854B0">
        <w:rPr>
          <w:rFonts w:cstheme="minorHAnsi"/>
          <w:sz w:val="22"/>
          <w:szCs w:val="22"/>
          <w:lang w:val="en-US"/>
        </w:rPr>
        <w:t xml:space="preserve">at the written direction of the </w:t>
      </w:r>
      <w:r w:rsidRPr="002854B0" w:rsidR="004D7080">
        <w:rPr>
          <w:rFonts w:cstheme="minorHAnsi"/>
          <w:sz w:val="22"/>
          <w:szCs w:val="22"/>
          <w:lang w:val="en-US"/>
        </w:rPr>
        <w:t>Employer</w:t>
      </w:r>
      <w:r w:rsidRPr="002854B0">
        <w:rPr>
          <w:rFonts w:cstheme="minorHAnsi"/>
          <w:sz w:val="22"/>
          <w:szCs w:val="22"/>
          <w:lang w:val="en-US"/>
        </w:rPr>
        <w:t xml:space="preserve">, delete or return Personal Data (and any copies of it) to the </w:t>
      </w:r>
      <w:r w:rsidRPr="002854B0" w:rsidR="004D7080">
        <w:rPr>
          <w:rFonts w:cstheme="minorHAnsi"/>
          <w:sz w:val="22"/>
          <w:szCs w:val="22"/>
          <w:lang w:val="en-US"/>
        </w:rPr>
        <w:t xml:space="preserve">Employer </w:t>
      </w:r>
      <w:r w:rsidRPr="002854B0">
        <w:rPr>
          <w:rFonts w:cstheme="minorHAnsi"/>
          <w:sz w:val="22"/>
          <w:szCs w:val="22"/>
          <w:lang w:val="en-US"/>
        </w:rPr>
        <w:t>on termination of the Agreement unless the Contractor is required by Law to retain the Personal Data.</w:t>
      </w:r>
    </w:p>
    <w:p w:rsidRPr="002854B0" w:rsidR="002854B0" w:rsidP="002854B0" w:rsidRDefault="002854B0" w14:paraId="58398084" w14:textId="77777777">
      <w:pPr>
        <w:pStyle w:val="ListParagraph"/>
        <w:ind w:left="1080"/>
        <w:rPr>
          <w:rFonts w:cstheme="minorHAnsi"/>
          <w:sz w:val="22"/>
          <w:szCs w:val="22"/>
          <w:lang w:val="en-US"/>
        </w:rPr>
      </w:pPr>
    </w:p>
    <w:p w:rsidR="002854B0" w:rsidRDefault="00285E29" w14:paraId="57969201" w14:textId="026581AD">
      <w:pPr>
        <w:pStyle w:val="ListParagraph"/>
        <w:numPr>
          <w:ilvl w:val="0"/>
          <w:numId w:val="32"/>
        </w:numPr>
        <w:rPr>
          <w:rFonts w:cstheme="minorHAnsi"/>
          <w:sz w:val="22"/>
          <w:szCs w:val="22"/>
          <w:lang w:val="en-US"/>
        </w:rPr>
      </w:pPr>
      <w:bookmarkStart w:name="_Ref236391587" w:id="47"/>
      <w:r w:rsidRPr="002854B0">
        <w:rPr>
          <w:rFonts w:cstheme="minorHAnsi"/>
          <w:sz w:val="22"/>
          <w:szCs w:val="22"/>
          <w:lang w:val="en-US"/>
        </w:rPr>
        <w:t xml:space="preserve">Subject to </w:t>
      </w:r>
      <w:r w:rsidRPr="00F437C9">
        <w:rPr>
          <w:rFonts w:cstheme="minorHAnsi"/>
          <w:color w:val="4472C4" w:themeColor="accent1"/>
          <w:sz w:val="22"/>
          <w:szCs w:val="22"/>
          <w:lang w:val="en-US"/>
        </w:rPr>
        <w:t xml:space="preserve">Clause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_Ref236391570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22</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_Ref236391584 \n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(f)</w:t>
      </w:r>
      <w:r w:rsidRPr="00F437C9" w:rsidR="00F437C9">
        <w:rPr>
          <w:rFonts w:cstheme="minorHAnsi"/>
          <w:color w:val="4472C4" w:themeColor="accent1"/>
          <w:sz w:val="22"/>
          <w:szCs w:val="22"/>
          <w:lang w:val="en-US"/>
        </w:rPr>
        <w:fldChar w:fldCharType="end"/>
      </w:r>
      <w:r w:rsidR="00F437C9">
        <w:rPr>
          <w:rFonts w:cstheme="minorHAnsi"/>
          <w:sz w:val="22"/>
          <w:szCs w:val="22"/>
          <w:lang w:val="en-US"/>
        </w:rPr>
        <w:t xml:space="preserve"> ,t</w:t>
      </w:r>
      <w:r w:rsidRPr="002854B0">
        <w:rPr>
          <w:rFonts w:cstheme="minorHAnsi"/>
          <w:sz w:val="22"/>
          <w:szCs w:val="22"/>
          <w:lang w:val="en-US"/>
        </w:rPr>
        <w:t xml:space="preserve">he Contractor shall notify the </w:t>
      </w:r>
      <w:r w:rsidRPr="002854B0" w:rsidR="004D7080">
        <w:rPr>
          <w:rFonts w:cstheme="minorHAnsi"/>
          <w:sz w:val="22"/>
          <w:szCs w:val="22"/>
          <w:lang w:val="en-US"/>
        </w:rPr>
        <w:t xml:space="preserve">Employer </w:t>
      </w:r>
      <w:r w:rsidRPr="002854B0">
        <w:rPr>
          <w:rFonts w:cstheme="minorHAnsi"/>
          <w:sz w:val="22"/>
          <w:szCs w:val="22"/>
          <w:lang w:val="en-US"/>
        </w:rPr>
        <w:t>immediately if it:</w:t>
      </w:r>
      <w:bookmarkEnd w:id="47"/>
    </w:p>
    <w:p w:rsidR="002854B0" w:rsidP="002854B0" w:rsidRDefault="002854B0" w14:paraId="61635FE2" w14:textId="77777777">
      <w:pPr>
        <w:pStyle w:val="ListParagraph"/>
        <w:ind w:left="0"/>
        <w:rPr>
          <w:rFonts w:cstheme="minorHAnsi"/>
          <w:sz w:val="22"/>
          <w:szCs w:val="22"/>
          <w:lang w:val="en-US"/>
        </w:rPr>
      </w:pPr>
    </w:p>
    <w:p w:rsidRPr="002854B0" w:rsidR="002854B0" w:rsidRDefault="002854B0" w14:paraId="57794D9F" w14:textId="77777777">
      <w:pPr>
        <w:pStyle w:val="ListParagraph"/>
        <w:numPr>
          <w:ilvl w:val="1"/>
          <w:numId w:val="32"/>
        </w:numPr>
        <w:rPr>
          <w:rFonts w:cstheme="minorHAnsi"/>
          <w:sz w:val="22"/>
          <w:szCs w:val="22"/>
          <w:lang w:val="en-US"/>
        </w:rPr>
      </w:pPr>
      <w:r w:rsidRPr="002854B0">
        <w:rPr>
          <w:rFonts w:cstheme="minorHAnsi"/>
          <w:sz w:val="22"/>
          <w:szCs w:val="22"/>
          <w:lang w:val="en-US"/>
        </w:rPr>
        <w:t>r</w:t>
      </w:r>
      <w:r w:rsidRPr="002854B0" w:rsidR="00285E29">
        <w:rPr>
          <w:rFonts w:cstheme="minorHAnsi"/>
          <w:sz w:val="22"/>
          <w:szCs w:val="22"/>
          <w:lang w:val="en-US"/>
        </w:rPr>
        <w:t>eceives a Data Subject Access Request (or purported Data Subject Access Request);</w:t>
      </w:r>
    </w:p>
    <w:p w:rsidRPr="002854B0" w:rsidR="002854B0" w:rsidP="002854B0" w:rsidRDefault="002854B0" w14:paraId="1C7CA29B" w14:textId="77777777">
      <w:pPr>
        <w:pStyle w:val="ListParagraph"/>
        <w:ind w:left="1080"/>
        <w:rPr>
          <w:rFonts w:cstheme="minorHAnsi"/>
          <w:sz w:val="22"/>
          <w:szCs w:val="22"/>
          <w:lang w:val="en-US"/>
        </w:rPr>
      </w:pPr>
    </w:p>
    <w:p w:rsidR="002854B0" w:rsidRDefault="00285E29" w14:paraId="56BA4279" w14:textId="77777777">
      <w:pPr>
        <w:pStyle w:val="ListParagraph"/>
        <w:numPr>
          <w:ilvl w:val="1"/>
          <w:numId w:val="32"/>
        </w:numPr>
        <w:rPr>
          <w:rFonts w:cstheme="minorHAnsi"/>
          <w:sz w:val="22"/>
          <w:szCs w:val="22"/>
          <w:lang w:val="en-US"/>
        </w:rPr>
      </w:pPr>
      <w:r w:rsidRPr="002854B0">
        <w:rPr>
          <w:rFonts w:cstheme="minorHAnsi"/>
          <w:sz w:val="22"/>
          <w:szCs w:val="22"/>
          <w:lang w:val="en-US"/>
        </w:rPr>
        <w:t>receives a request to rectify, block or erase any Personal Data;</w:t>
      </w:r>
    </w:p>
    <w:p w:rsidRPr="002854B0" w:rsidR="002854B0" w:rsidP="002854B0" w:rsidRDefault="002854B0" w14:paraId="42950A2D" w14:textId="77777777">
      <w:pPr>
        <w:pStyle w:val="ListParagraph"/>
        <w:rPr>
          <w:rFonts w:cstheme="minorHAnsi"/>
          <w:sz w:val="22"/>
          <w:szCs w:val="22"/>
          <w:lang w:val="en-US"/>
        </w:rPr>
      </w:pPr>
    </w:p>
    <w:p w:rsidRPr="002854B0" w:rsidR="002854B0" w:rsidRDefault="00285E29" w14:paraId="63226F4B" w14:textId="77777777">
      <w:pPr>
        <w:pStyle w:val="ListParagraph"/>
        <w:numPr>
          <w:ilvl w:val="1"/>
          <w:numId w:val="32"/>
        </w:numPr>
        <w:rPr>
          <w:rFonts w:cstheme="minorHAnsi"/>
          <w:sz w:val="22"/>
          <w:szCs w:val="22"/>
          <w:lang w:val="en-US"/>
        </w:rPr>
      </w:pPr>
      <w:r w:rsidRPr="002854B0">
        <w:rPr>
          <w:rFonts w:cstheme="minorHAnsi"/>
          <w:sz w:val="22"/>
          <w:szCs w:val="22"/>
          <w:lang w:val="en-US"/>
        </w:rPr>
        <w:t>receives any other request, complaint or communication relating to either Party's obligations under the Data Protection Legislation;</w:t>
      </w:r>
    </w:p>
    <w:p w:rsidRPr="002854B0" w:rsidR="002854B0" w:rsidP="002854B0" w:rsidRDefault="002854B0" w14:paraId="3B146ECE" w14:textId="77777777">
      <w:pPr>
        <w:pStyle w:val="ListParagraph"/>
        <w:rPr>
          <w:rFonts w:cstheme="minorHAnsi"/>
          <w:sz w:val="22"/>
          <w:szCs w:val="22"/>
          <w:lang w:val="en-US"/>
        </w:rPr>
      </w:pPr>
    </w:p>
    <w:p w:rsidRPr="002854B0" w:rsidR="002854B0" w:rsidRDefault="00285E29" w14:paraId="720EB5A6" w14:textId="77777777">
      <w:pPr>
        <w:pStyle w:val="ListParagraph"/>
        <w:numPr>
          <w:ilvl w:val="1"/>
          <w:numId w:val="32"/>
        </w:numPr>
        <w:rPr>
          <w:rFonts w:cstheme="minorHAnsi"/>
          <w:sz w:val="22"/>
          <w:szCs w:val="22"/>
          <w:lang w:val="en-US"/>
        </w:rPr>
      </w:pPr>
      <w:r w:rsidRPr="002854B0">
        <w:rPr>
          <w:rFonts w:cstheme="minorHAnsi"/>
          <w:sz w:val="22"/>
          <w:szCs w:val="22"/>
          <w:lang w:val="en-US"/>
        </w:rPr>
        <w:t>receives any communication from the Information Commissioner or any other regulatory authority in connection with Personal Data processed under this Agreement;</w:t>
      </w:r>
    </w:p>
    <w:p w:rsidRPr="002854B0" w:rsidR="002854B0" w:rsidP="002854B0" w:rsidRDefault="002854B0" w14:paraId="395B9A3D" w14:textId="77777777">
      <w:pPr>
        <w:pStyle w:val="ListParagraph"/>
        <w:rPr>
          <w:rFonts w:cstheme="minorHAnsi"/>
          <w:sz w:val="22"/>
          <w:szCs w:val="22"/>
          <w:lang w:val="en-US"/>
        </w:rPr>
      </w:pPr>
    </w:p>
    <w:p w:rsidRPr="002854B0" w:rsidR="002854B0" w:rsidRDefault="002854B0" w14:paraId="23528CD3" w14:textId="77777777">
      <w:pPr>
        <w:pStyle w:val="ListParagraph"/>
        <w:numPr>
          <w:ilvl w:val="1"/>
          <w:numId w:val="32"/>
        </w:numPr>
        <w:rPr>
          <w:rFonts w:cstheme="minorHAnsi"/>
          <w:sz w:val="22"/>
          <w:szCs w:val="22"/>
          <w:lang w:val="en-US"/>
        </w:rPr>
      </w:pPr>
      <w:r w:rsidRPr="002854B0">
        <w:rPr>
          <w:rFonts w:cstheme="minorHAnsi"/>
          <w:sz w:val="22"/>
          <w:szCs w:val="22"/>
          <w:lang w:val="en-US"/>
        </w:rPr>
        <w:t>r</w:t>
      </w:r>
      <w:r w:rsidRPr="002854B0" w:rsidR="00285E29">
        <w:rPr>
          <w:rFonts w:cstheme="minorHAnsi"/>
          <w:sz w:val="22"/>
          <w:szCs w:val="22"/>
          <w:lang w:val="en-US"/>
        </w:rPr>
        <w:t>eceives a request from any third Party for disclosure of Personal Data where compliance with such request is required or purported to be required by Law; or</w:t>
      </w:r>
    </w:p>
    <w:p w:rsidRPr="002854B0" w:rsidR="002854B0" w:rsidP="002854B0" w:rsidRDefault="002854B0" w14:paraId="30F14D99" w14:textId="77777777">
      <w:pPr>
        <w:pStyle w:val="ListParagraph"/>
        <w:rPr>
          <w:rFonts w:cstheme="minorHAnsi"/>
          <w:sz w:val="22"/>
          <w:szCs w:val="22"/>
          <w:lang w:val="en-US"/>
        </w:rPr>
      </w:pPr>
    </w:p>
    <w:p w:rsidRPr="002854B0" w:rsidR="008B1345" w:rsidRDefault="00285E29" w14:paraId="333B8F18" w14:textId="6F7CD70A">
      <w:pPr>
        <w:pStyle w:val="ListParagraph"/>
        <w:numPr>
          <w:ilvl w:val="1"/>
          <w:numId w:val="32"/>
        </w:numPr>
        <w:rPr>
          <w:rFonts w:cstheme="minorHAnsi"/>
          <w:sz w:val="22"/>
          <w:szCs w:val="22"/>
          <w:lang w:val="en-US"/>
        </w:rPr>
      </w:pPr>
      <w:r w:rsidRPr="002854B0">
        <w:rPr>
          <w:rFonts w:cstheme="minorHAnsi"/>
          <w:sz w:val="22"/>
          <w:szCs w:val="22"/>
          <w:lang w:val="en-US"/>
        </w:rPr>
        <w:t>becomes aware of a Data Loss Event.</w:t>
      </w:r>
    </w:p>
    <w:p w:rsidRPr="002854B0" w:rsidR="002854B0" w:rsidP="002854B0" w:rsidRDefault="002854B0" w14:paraId="4C9FA12D" w14:textId="77777777">
      <w:pPr>
        <w:rPr>
          <w:rFonts w:cstheme="minorHAnsi"/>
          <w:lang w:val="en-US"/>
        </w:rPr>
      </w:pPr>
    </w:p>
    <w:p w:rsidR="008B1345" w:rsidRDefault="00285E29" w14:paraId="0EED4A10" w14:textId="17131507">
      <w:pPr>
        <w:pStyle w:val="ListParagraph"/>
        <w:numPr>
          <w:ilvl w:val="0"/>
          <w:numId w:val="32"/>
        </w:numPr>
        <w:rPr>
          <w:rFonts w:cstheme="minorHAnsi"/>
          <w:sz w:val="22"/>
          <w:szCs w:val="22"/>
          <w:lang w:val="en-US"/>
        </w:rPr>
      </w:pPr>
      <w:bookmarkStart w:name="_Ref236391584" w:id="48"/>
      <w:r w:rsidRPr="002854B0">
        <w:rPr>
          <w:rFonts w:cstheme="minorHAnsi"/>
          <w:sz w:val="22"/>
          <w:szCs w:val="22"/>
          <w:lang w:val="en-US"/>
        </w:rPr>
        <w:t xml:space="preserve">The Contractor’s obligation to notify under </w:t>
      </w:r>
      <w:r w:rsidRPr="00F437C9" w:rsidR="00F437C9">
        <w:rPr>
          <w:rFonts w:cstheme="minorHAnsi"/>
          <w:color w:val="4472C4" w:themeColor="accent1"/>
          <w:sz w:val="22"/>
          <w:szCs w:val="22"/>
          <w:lang w:val="en-US"/>
        </w:rPr>
        <w:t xml:space="preserve">Clause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_Ref236391570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22</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_Ref236391587 \n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(e)</w:t>
      </w:r>
      <w:r w:rsidRPr="00F437C9" w:rsidR="00F437C9">
        <w:rPr>
          <w:rFonts w:cstheme="minorHAnsi"/>
          <w:color w:val="4472C4" w:themeColor="accent1"/>
          <w:sz w:val="22"/>
          <w:szCs w:val="22"/>
          <w:lang w:val="en-US"/>
        </w:rPr>
        <w:fldChar w:fldCharType="end"/>
      </w:r>
      <w:r w:rsidR="00F437C9">
        <w:rPr>
          <w:rFonts w:cstheme="minorHAnsi"/>
          <w:sz w:val="22"/>
          <w:szCs w:val="22"/>
          <w:lang w:val="en-US"/>
        </w:rPr>
        <w:t>, s</w:t>
      </w:r>
      <w:r w:rsidRPr="002854B0">
        <w:rPr>
          <w:rFonts w:cstheme="minorHAnsi"/>
          <w:sz w:val="22"/>
          <w:szCs w:val="22"/>
          <w:lang w:val="en-US"/>
        </w:rPr>
        <w:t xml:space="preserve">hall include the provision of further information to the </w:t>
      </w:r>
      <w:r w:rsidRPr="002854B0" w:rsidR="004D7080">
        <w:rPr>
          <w:rFonts w:cstheme="minorHAnsi"/>
          <w:sz w:val="22"/>
          <w:szCs w:val="22"/>
          <w:lang w:val="en-US"/>
        </w:rPr>
        <w:t xml:space="preserve">Employer </w:t>
      </w:r>
      <w:r w:rsidRPr="002854B0">
        <w:rPr>
          <w:rFonts w:cstheme="minorHAnsi"/>
          <w:sz w:val="22"/>
          <w:szCs w:val="22"/>
          <w:lang w:val="en-US"/>
        </w:rPr>
        <w:t>in phases, as details become available.</w:t>
      </w:r>
      <w:bookmarkEnd w:id="48"/>
    </w:p>
    <w:p w:rsidRPr="002854B0" w:rsidR="002854B0" w:rsidP="002854B0" w:rsidRDefault="002854B0" w14:paraId="13CD35A3" w14:textId="77777777">
      <w:pPr>
        <w:pStyle w:val="ListParagraph"/>
        <w:ind w:left="0"/>
        <w:rPr>
          <w:rFonts w:cstheme="minorHAnsi"/>
          <w:sz w:val="22"/>
          <w:szCs w:val="22"/>
          <w:lang w:val="en-US"/>
        </w:rPr>
      </w:pPr>
    </w:p>
    <w:p w:rsidR="008B1345" w:rsidRDefault="00285E29" w14:paraId="403F0015" w14:textId="168BFA53">
      <w:pPr>
        <w:pStyle w:val="ListParagraph"/>
        <w:numPr>
          <w:ilvl w:val="0"/>
          <w:numId w:val="32"/>
        </w:numPr>
        <w:rPr>
          <w:rFonts w:cstheme="minorHAnsi"/>
          <w:sz w:val="22"/>
          <w:szCs w:val="22"/>
          <w:lang w:val="en-US"/>
        </w:rPr>
      </w:pPr>
      <w:r w:rsidRPr="002854B0">
        <w:rPr>
          <w:rFonts w:cstheme="minorHAnsi"/>
          <w:sz w:val="22"/>
          <w:szCs w:val="22"/>
          <w:lang w:val="en-US"/>
        </w:rPr>
        <w:t xml:space="preserve">Taking into account the nature of the processing, the Contractor shall provide the </w:t>
      </w:r>
      <w:r w:rsidRPr="002854B0" w:rsidR="002A1900">
        <w:rPr>
          <w:rFonts w:cstheme="minorHAnsi"/>
          <w:sz w:val="22"/>
          <w:szCs w:val="22"/>
          <w:lang w:val="en-US"/>
        </w:rPr>
        <w:t xml:space="preserve">Employer </w:t>
      </w:r>
      <w:r w:rsidRPr="002854B0">
        <w:rPr>
          <w:rFonts w:cstheme="minorHAnsi"/>
          <w:sz w:val="22"/>
          <w:szCs w:val="22"/>
          <w:lang w:val="en-US"/>
        </w:rPr>
        <w:t xml:space="preserve">with full assistance in relation to either Party's obligations under Data Protection Legislation and any complaint, communication or request made under </w:t>
      </w:r>
      <w:r w:rsidRPr="00F437C9" w:rsidR="00F437C9">
        <w:rPr>
          <w:rFonts w:cstheme="minorHAnsi"/>
          <w:color w:val="4472C4" w:themeColor="accent1"/>
          <w:sz w:val="22"/>
          <w:szCs w:val="22"/>
          <w:lang w:val="en-US"/>
        </w:rPr>
        <w:t xml:space="preserve">Clause </w:t>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_Ref236391570 \r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22</w:t>
      </w:r>
      <w:r w:rsidRPr="00F437C9" w:rsidR="00F437C9">
        <w:rPr>
          <w:rFonts w:cstheme="minorHAnsi"/>
          <w:color w:val="4472C4" w:themeColor="accent1"/>
          <w:sz w:val="22"/>
          <w:szCs w:val="22"/>
          <w:lang w:val="en-US"/>
        </w:rPr>
        <w:fldChar w:fldCharType="end"/>
      </w:r>
      <w:r w:rsidRPr="00F437C9" w:rsidR="00F437C9">
        <w:rPr>
          <w:rFonts w:cstheme="minorHAnsi"/>
          <w:color w:val="4472C4" w:themeColor="accent1"/>
          <w:sz w:val="22"/>
          <w:szCs w:val="22"/>
          <w:lang w:val="en-US"/>
        </w:rPr>
        <w:fldChar w:fldCharType="begin"/>
      </w:r>
      <w:r w:rsidRPr="00F437C9" w:rsidR="00F437C9">
        <w:rPr>
          <w:rFonts w:cstheme="minorHAnsi"/>
          <w:color w:val="4472C4" w:themeColor="accent1"/>
          <w:sz w:val="22"/>
          <w:szCs w:val="22"/>
          <w:lang w:val="en-US"/>
        </w:rPr>
        <w:instrText xml:space="preserve"> REF _Ref236391587 \n \h </w:instrText>
      </w:r>
      <w:r w:rsidRPr="00F437C9" w:rsidR="00F437C9">
        <w:rPr>
          <w:rFonts w:cstheme="minorHAnsi"/>
          <w:color w:val="4472C4" w:themeColor="accent1"/>
          <w:sz w:val="22"/>
          <w:szCs w:val="22"/>
          <w:lang w:val="en-US"/>
        </w:rPr>
      </w:r>
      <w:r w:rsidRPr="00F437C9" w:rsidR="00F437C9">
        <w:rPr>
          <w:rFonts w:cstheme="minorHAnsi"/>
          <w:color w:val="4472C4" w:themeColor="accent1"/>
          <w:sz w:val="22"/>
          <w:szCs w:val="22"/>
          <w:lang w:val="en-US"/>
        </w:rPr>
        <w:fldChar w:fldCharType="separate"/>
      </w:r>
      <w:r w:rsidRPr="00F437C9" w:rsidR="00F437C9">
        <w:rPr>
          <w:rFonts w:cstheme="minorHAnsi"/>
          <w:color w:val="4472C4" w:themeColor="accent1"/>
          <w:sz w:val="22"/>
          <w:szCs w:val="22"/>
          <w:lang w:val="en-US"/>
        </w:rPr>
        <w:t>(e)</w:t>
      </w:r>
      <w:r w:rsidRPr="00F437C9" w:rsidR="00F437C9">
        <w:rPr>
          <w:rFonts w:cstheme="minorHAnsi"/>
          <w:color w:val="4472C4" w:themeColor="accent1"/>
          <w:sz w:val="22"/>
          <w:szCs w:val="22"/>
          <w:lang w:val="en-US"/>
        </w:rPr>
        <w:fldChar w:fldCharType="end"/>
      </w:r>
      <w:r w:rsidRPr="002854B0" w:rsidR="00F437C9">
        <w:rPr>
          <w:rFonts w:cstheme="minorHAnsi"/>
          <w:sz w:val="22"/>
          <w:szCs w:val="22"/>
          <w:lang w:val="en-US"/>
        </w:rPr>
        <w:t xml:space="preserve"> </w:t>
      </w:r>
      <w:r w:rsidRPr="002854B0">
        <w:rPr>
          <w:rFonts w:cstheme="minorHAnsi"/>
          <w:sz w:val="22"/>
          <w:szCs w:val="22"/>
          <w:lang w:val="en-US"/>
        </w:rPr>
        <w:t xml:space="preserve">(and insofar as possible within the timescales reasonably required by the </w:t>
      </w:r>
      <w:r w:rsidRPr="002854B0" w:rsidR="002A1900">
        <w:rPr>
          <w:rFonts w:cstheme="minorHAnsi"/>
          <w:sz w:val="22"/>
          <w:szCs w:val="22"/>
          <w:lang w:val="en-US"/>
        </w:rPr>
        <w:t>Employer</w:t>
      </w:r>
      <w:r w:rsidRPr="002854B0">
        <w:rPr>
          <w:rFonts w:cstheme="minorHAnsi"/>
          <w:sz w:val="22"/>
          <w:szCs w:val="22"/>
          <w:lang w:val="en-US"/>
        </w:rPr>
        <w:t>) including by promptly providing:</w:t>
      </w:r>
    </w:p>
    <w:p w:rsidRPr="002854B0" w:rsidR="002854B0" w:rsidP="002854B0" w:rsidRDefault="002854B0" w14:paraId="3687B69C" w14:textId="77777777">
      <w:pPr>
        <w:pStyle w:val="ListParagraph"/>
        <w:ind w:left="0"/>
        <w:rPr>
          <w:rFonts w:cstheme="minorHAnsi"/>
          <w:sz w:val="22"/>
          <w:szCs w:val="22"/>
          <w:lang w:val="en-US"/>
        </w:rPr>
      </w:pPr>
    </w:p>
    <w:p w:rsidRPr="002854B0" w:rsidR="008B1345" w:rsidRDefault="00285E29" w14:paraId="4BF30F47" w14:textId="4F58A2E7">
      <w:pPr>
        <w:pStyle w:val="ListParagraph"/>
        <w:numPr>
          <w:ilvl w:val="1"/>
          <w:numId w:val="32"/>
        </w:numPr>
        <w:rPr>
          <w:rFonts w:cstheme="minorHAnsi"/>
          <w:sz w:val="22"/>
          <w:szCs w:val="22"/>
          <w:lang w:val="en-US"/>
        </w:rPr>
      </w:pPr>
      <w:r w:rsidRPr="002854B0">
        <w:rPr>
          <w:rFonts w:cstheme="minorHAnsi"/>
          <w:sz w:val="22"/>
          <w:szCs w:val="22"/>
          <w:lang w:val="en-US"/>
        </w:rPr>
        <w:t xml:space="preserve">the </w:t>
      </w:r>
      <w:r w:rsidRPr="002854B0" w:rsidR="002A1900">
        <w:rPr>
          <w:rFonts w:cstheme="minorHAnsi"/>
          <w:sz w:val="22"/>
          <w:szCs w:val="22"/>
          <w:lang w:val="en-US"/>
        </w:rPr>
        <w:t xml:space="preserve">Employer </w:t>
      </w:r>
      <w:r w:rsidRPr="002854B0">
        <w:rPr>
          <w:rFonts w:cstheme="minorHAnsi"/>
          <w:sz w:val="22"/>
          <w:szCs w:val="22"/>
          <w:lang w:val="en-US"/>
        </w:rPr>
        <w:t>with full details and copies of the complaint, communication or request;</w:t>
      </w:r>
    </w:p>
    <w:p w:rsidR="002854B0" w:rsidP="002854B0" w:rsidRDefault="002854B0" w14:paraId="67DBB535" w14:textId="77777777">
      <w:pPr>
        <w:pStyle w:val="ListParagraph"/>
        <w:ind w:left="1080"/>
        <w:rPr>
          <w:rFonts w:cstheme="minorHAnsi"/>
          <w:sz w:val="22"/>
          <w:szCs w:val="22"/>
          <w:lang w:val="en-US"/>
        </w:rPr>
      </w:pPr>
    </w:p>
    <w:p w:rsidRPr="002854B0" w:rsidR="008B1345" w:rsidRDefault="00285E29" w14:paraId="469DF4FA" w14:textId="66A1CA53">
      <w:pPr>
        <w:pStyle w:val="ListParagraph"/>
        <w:numPr>
          <w:ilvl w:val="1"/>
          <w:numId w:val="32"/>
        </w:numPr>
        <w:rPr>
          <w:rFonts w:cstheme="minorHAnsi"/>
          <w:sz w:val="22"/>
          <w:szCs w:val="22"/>
          <w:lang w:val="en-US"/>
        </w:rPr>
      </w:pPr>
      <w:r w:rsidRPr="002854B0">
        <w:rPr>
          <w:rFonts w:cstheme="minorHAnsi"/>
          <w:sz w:val="22"/>
          <w:szCs w:val="22"/>
          <w:lang w:val="en-US"/>
        </w:rPr>
        <w:t xml:space="preserve">such assistance as is reasonably requested by the </w:t>
      </w:r>
      <w:r w:rsidRPr="002854B0" w:rsidR="002A1900">
        <w:rPr>
          <w:rFonts w:cstheme="minorHAnsi"/>
          <w:sz w:val="22"/>
          <w:szCs w:val="22"/>
          <w:lang w:val="en-US"/>
        </w:rPr>
        <w:t xml:space="preserve">Employer </w:t>
      </w:r>
      <w:r w:rsidRPr="002854B0">
        <w:rPr>
          <w:rFonts w:cstheme="minorHAnsi"/>
          <w:sz w:val="22"/>
          <w:szCs w:val="22"/>
          <w:lang w:val="en-US"/>
        </w:rPr>
        <w:t xml:space="preserve">to enable the </w:t>
      </w:r>
      <w:r w:rsidRPr="002854B0" w:rsidR="002A1900">
        <w:rPr>
          <w:rFonts w:cstheme="minorHAnsi"/>
          <w:sz w:val="22"/>
          <w:szCs w:val="22"/>
          <w:lang w:val="en-US"/>
        </w:rPr>
        <w:t xml:space="preserve">Employer </w:t>
      </w:r>
      <w:r w:rsidRPr="002854B0">
        <w:rPr>
          <w:rFonts w:cstheme="minorHAnsi"/>
          <w:sz w:val="22"/>
          <w:szCs w:val="22"/>
          <w:lang w:val="en-US"/>
        </w:rPr>
        <w:t>to comply with a Data Subject Access Request within the relevant timescales set out in the Data Protection Legislation;</w:t>
      </w:r>
    </w:p>
    <w:p w:rsidR="002854B0" w:rsidP="002854B0" w:rsidRDefault="002854B0" w14:paraId="6690C0C8" w14:textId="77777777">
      <w:pPr>
        <w:pStyle w:val="ListParagraph"/>
        <w:ind w:left="1080"/>
        <w:rPr>
          <w:rFonts w:cstheme="minorHAnsi"/>
          <w:sz w:val="22"/>
          <w:szCs w:val="22"/>
          <w:lang w:val="en-US"/>
        </w:rPr>
      </w:pPr>
    </w:p>
    <w:p w:rsidRPr="002854B0" w:rsidR="002854B0" w:rsidRDefault="00285E29" w14:paraId="0D5B450B" w14:textId="0729DDA2">
      <w:pPr>
        <w:pStyle w:val="ListParagraph"/>
        <w:numPr>
          <w:ilvl w:val="1"/>
          <w:numId w:val="32"/>
        </w:numPr>
        <w:rPr>
          <w:rFonts w:cstheme="minorHAnsi"/>
          <w:sz w:val="22"/>
          <w:szCs w:val="22"/>
          <w:lang w:val="en-US"/>
        </w:rPr>
      </w:pPr>
      <w:r w:rsidRPr="002854B0">
        <w:rPr>
          <w:rFonts w:cstheme="minorHAnsi"/>
          <w:sz w:val="22"/>
          <w:szCs w:val="22"/>
          <w:lang w:val="en-US"/>
        </w:rPr>
        <w:t xml:space="preserve">the </w:t>
      </w:r>
      <w:r w:rsidRPr="002854B0" w:rsidR="002A1900">
        <w:rPr>
          <w:rFonts w:cstheme="minorHAnsi"/>
          <w:sz w:val="22"/>
          <w:szCs w:val="22"/>
          <w:lang w:val="en-US"/>
        </w:rPr>
        <w:t>Employer</w:t>
      </w:r>
      <w:r w:rsidRPr="002854B0">
        <w:rPr>
          <w:rFonts w:cstheme="minorHAnsi"/>
          <w:sz w:val="22"/>
          <w:szCs w:val="22"/>
          <w:lang w:val="en-US"/>
        </w:rPr>
        <w:t>, at its request, with any Personal Data it holds in relation to a Data Subject;</w:t>
      </w:r>
    </w:p>
    <w:p w:rsidR="002854B0" w:rsidP="002854B0" w:rsidRDefault="002854B0" w14:paraId="619A28F1" w14:textId="77777777">
      <w:pPr>
        <w:pStyle w:val="ListParagraph"/>
        <w:ind w:left="1080"/>
        <w:rPr>
          <w:rFonts w:cstheme="minorHAnsi"/>
          <w:sz w:val="22"/>
          <w:szCs w:val="22"/>
          <w:lang w:val="en-US"/>
        </w:rPr>
      </w:pPr>
    </w:p>
    <w:p w:rsidRPr="002854B0" w:rsidR="008B1345" w:rsidRDefault="00285E29" w14:paraId="115013BB" w14:textId="6C285036">
      <w:pPr>
        <w:pStyle w:val="ListParagraph"/>
        <w:numPr>
          <w:ilvl w:val="1"/>
          <w:numId w:val="32"/>
        </w:numPr>
        <w:rPr>
          <w:rFonts w:cstheme="minorHAnsi"/>
          <w:sz w:val="22"/>
          <w:szCs w:val="22"/>
          <w:lang w:val="en-US"/>
        </w:rPr>
      </w:pPr>
      <w:r w:rsidRPr="002854B0">
        <w:rPr>
          <w:rFonts w:cstheme="minorHAnsi"/>
          <w:sz w:val="22"/>
          <w:szCs w:val="22"/>
          <w:lang w:val="en-US"/>
        </w:rPr>
        <w:t xml:space="preserve">assistance as requested by the </w:t>
      </w:r>
      <w:r w:rsidRPr="002854B0" w:rsidR="002A1900">
        <w:rPr>
          <w:rFonts w:cstheme="minorHAnsi"/>
          <w:sz w:val="22"/>
          <w:szCs w:val="22"/>
          <w:lang w:val="en-US"/>
        </w:rPr>
        <w:t xml:space="preserve">Employer </w:t>
      </w:r>
      <w:r w:rsidRPr="002854B0">
        <w:rPr>
          <w:rFonts w:cstheme="minorHAnsi"/>
          <w:sz w:val="22"/>
          <w:szCs w:val="22"/>
          <w:lang w:val="en-US"/>
        </w:rPr>
        <w:t>following any Data Loss Event;</w:t>
      </w:r>
    </w:p>
    <w:p w:rsidR="002854B0" w:rsidP="002854B0" w:rsidRDefault="002854B0" w14:paraId="78D97888" w14:textId="77777777">
      <w:pPr>
        <w:pStyle w:val="ListParagraph"/>
        <w:ind w:left="1080"/>
        <w:rPr>
          <w:rFonts w:cstheme="minorHAnsi"/>
          <w:sz w:val="22"/>
          <w:szCs w:val="22"/>
          <w:lang w:val="en-US"/>
        </w:rPr>
      </w:pPr>
    </w:p>
    <w:p w:rsidRPr="002854B0" w:rsidR="002854B0" w:rsidRDefault="00285E29" w14:paraId="62359086" w14:textId="3D47DB0E">
      <w:pPr>
        <w:pStyle w:val="ListParagraph"/>
        <w:numPr>
          <w:ilvl w:val="1"/>
          <w:numId w:val="32"/>
        </w:numPr>
        <w:rPr>
          <w:rFonts w:cstheme="minorHAnsi"/>
          <w:sz w:val="22"/>
          <w:szCs w:val="22"/>
          <w:lang w:val="en-US"/>
        </w:rPr>
      </w:pPr>
      <w:r w:rsidRPr="002854B0">
        <w:rPr>
          <w:rFonts w:cstheme="minorHAnsi"/>
          <w:sz w:val="22"/>
          <w:szCs w:val="22"/>
          <w:lang w:val="en-US"/>
        </w:rPr>
        <w:t xml:space="preserve">assistance as requested by the </w:t>
      </w:r>
      <w:r w:rsidRPr="002854B0" w:rsidR="002A1900">
        <w:rPr>
          <w:rFonts w:cstheme="minorHAnsi"/>
          <w:sz w:val="22"/>
          <w:szCs w:val="22"/>
          <w:lang w:val="en-US"/>
        </w:rPr>
        <w:t xml:space="preserve">Employer </w:t>
      </w:r>
      <w:r w:rsidRPr="002854B0">
        <w:rPr>
          <w:rFonts w:cstheme="minorHAnsi"/>
          <w:sz w:val="22"/>
          <w:szCs w:val="22"/>
          <w:lang w:val="en-US"/>
        </w:rPr>
        <w:t xml:space="preserve">with respect to any request from the Information Commissioner’s Office, or any consultation by the </w:t>
      </w:r>
      <w:r w:rsidRPr="002854B0" w:rsidR="002A1900">
        <w:rPr>
          <w:rFonts w:cstheme="minorHAnsi"/>
          <w:sz w:val="22"/>
          <w:szCs w:val="22"/>
          <w:lang w:val="en-US"/>
        </w:rPr>
        <w:t xml:space="preserve">Employer </w:t>
      </w:r>
      <w:r w:rsidRPr="002854B0">
        <w:rPr>
          <w:rFonts w:cstheme="minorHAnsi"/>
          <w:sz w:val="22"/>
          <w:szCs w:val="22"/>
          <w:lang w:val="en-US"/>
        </w:rPr>
        <w:t>with the Information Commissioner's Office.</w:t>
      </w:r>
    </w:p>
    <w:p w:rsidR="002854B0" w:rsidP="008B1345" w:rsidRDefault="002854B0" w14:paraId="37D4E510" w14:textId="4E00BD3D">
      <w:pPr>
        <w:rPr>
          <w:rFonts w:cstheme="minorHAnsi"/>
          <w:lang w:val="en-US"/>
        </w:rPr>
      </w:pPr>
    </w:p>
    <w:p w:rsidR="008B1345" w:rsidRDefault="00285E29" w14:paraId="68C7BC5B" w14:textId="08AB89DF">
      <w:pPr>
        <w:pStyle w:val="ListParagraph"/>
        <w:numPr>
          <w:ilvl w:val="0"/>
          <w:numId w:val="32"/>
        </w:numPr>
        <w:rPr>
          <w:rFonts w:cstheme="minorHAnsi"/>
          <w:sz w:val="22"/>
          <w:szCs w:val="22"/>
          <w:lang w:val="en-US"/>
        </w:rPr>
      </w:pPr>
      <w:r w:rsidRPr="002854B0">
        <w:rPr>
          <w:rFonts w:cstheme="minorHAnsi"/>
          <w:sz w:val="22"/>
          <w:szCs w:val="22"/>
          <w:lang w:val="en-US"/>
        </w:rPr>
        <w:t>The Contractor shall maintain complete and accurate records and information to demonstrate its compliance with this Clause. This requirement does not apply where the Contractor employs fewer than 250 staff, unless:</w:t>
      </w:r>
    </w:p>
    <w:p w:rsidRPr="002854B0" w:rsidR="002854B0" w:rsidP="002854B0" w:rsidRDefault="002854B0" w14:paraId="1D89F3E5" w14:textId="77777777">
      <w:pPr>
        <w:pStyle w:val="ListParagraph"/>
        <w:ind w:left="0"/>
        <w:rPr>
          <w:rFonts w:cstheme="minorHAnsi"/>
          <w:sz w:val="22"/>
          <w:szCs w:val="22"/>
          <w:lang w:val="en-US"/>
        </w:rPr>
      </w:pPr>
    </w:p>
    <w:p w:rsidRPr="002854B0" w:rsidR="008B1345" w:rsidRDefault="00285E29" w14:paraId="5191DB8E" w14:textId="6B3A8835">
      <w:pPr>
        <w:pStyle w:val="ListParagraph"/>
        <w:numPr>
          <w:ilvl w:val="1"/>
          <w:numId w:val="32"/>
        </w:numPr>
        <w:rPr>
          <w:rFonts w:cstheme="minorHAnsi"/>
          <w:sz w:val="22"/>
          <w:szCs w:val="22"/>
          <w:lang w:val="en-US"/>
        </w:rPr>
      </w:pPr>
      <w:r w:rsidRPr="002854B0">
        <w:rPr>
          <w:rFonts w:cstheme="minorHAnsi"/>
          <w:sz w:val="22"/>
          <w:szCs w:val="22"/>
          <w:lang w:val="en-US"/>
        </w:rPr>
        <w:t xml:space="preserve">the </w:t>
      </w:r>
      <w:r w:rsidRPr="002854B0" w:rsidR="002A1900">
        <w:rPr>
          <w:rFonts w:cstheme="minorHAnsi"/>
          <w:sz w:val="22"/>
          <w:szCs w:val="22"/>
          <w:lang w:val="en-US"/>
        </w:rPr>
        <w:t xml:space="preserve">Employer </w:t>
      </w:r>
      <w:r w:rsidRPr="002854B0">
        <w:rPr>
          <w:rFonts w:cstheme="minorHAnsi"/>
          <w:sz w:val="22"/>
          <w:szCs w:val="22"/>
          <w:lang w:val="en-US"/>
        </w:rPr>
        <w:t>determines that the processing is not occasional;</w:t>
      </w:r>
    </w:p>
    <w:p w:rsidR="002854B0" w:rsidP="002854B0" w:rsidRDefault="002854B0" w14:paraId="371A9B7B" w14:textId="77777777">
      <w:pPr>
        <w:pStyle w:val="ListParagraph"/>
        <w:ind w:left="1080"/>
        <w:rPr>
          <w:rFonts w:cstheme="minorHAnsi"/>
          <w:sz w:val="22"/>
          <w:szCs w:val="22"/>
          <w:lang w:val="en-US"/>
        </w:rPr>
      </w:pPr>
    </w:p>
    <w:p w:rsidRPr="002854B0" w:rsidR="008B1345" w:rsidRDefault="00285E29" w14:paraId="63A0B106" w14:textId="7BE5B9EC">
      <w:pPr>
        <w:pStyle w:val="ListParagraph"/>
        <w:numPr>
          <w:ilvl w:val="1"/>
          <w:numId w:val="32"/>
        </w:numPr>
        <w:rPr>
          <w:rFonts w:cstheme="minorHAnsi"/>
          <w:sz w:val="22"/>
          <w:szCs w:val="22"/>
          <w:lang w:val="en-US"/>
        </w:rPr>
      </w:pPr>
      <w:r w:rsidRPr="002854B0">
        <w:rPr>
          <w:rFonts w:cstheme="minorHAnsi"/>
          <w:sz w:val="22"/>
          <w:szCs w:val="22"/>
          <w:lang w:val="en-US"/>
        </w:rPr>
        <w:t xml:space="preserve">the </w:t>
      </w:r>
      <w:r w:rsidRPr="002854B0" w:rsidR="002A1900">
        <w:rPr>
          <w:rFonts w:cstheme="minorHAnsi"/>
          <w:sz w:val="22"/>
          <w:szCs w:val="22"/>
          <w:lang w:val="en-US"/>
        </w:rPr>
        <w:t xml:space="preserve">Employer </w:t>
      </w:r>
      <w:r w:rsidRPr="002854B0">
        <w:rPr>
          <w:rFonts w:cstheme="minorHAnsi"/>
          <w:sz w:val="22"/>
          <w:szCs w:val="22"/>
          <w:lang w:val="en-US"/>
        </w:rPr>
        <w:t>determines the processing includes special categories of data as referred to in Article 9(1) of the GDPR or Personal Data relating to criminal convictions and offences referred to in Article 10 of the GDPR; and</w:t>
      </w:r>
    </w:p>
    <w:p w:rsidR="002854B0" w:rsidP="002854B0" w:rsidRDefault="002854B0" w14:paraId="3F12E06A" w14:textId="77777777">
      <w:pPr>
        <w:pStyle w:val="ListParagraph"/>
        <w:ind w:left="1080"/>
        <w:rPr>
          <w:rFonts w:cstheme="minorHAnsi"/>
          <w:sz w:val="22"/>
          <w:szCs w:val="22"/>
          <w:lang w:val="en-US"/>
        </w:rPr>
      </w:pPr>
    </w:p>
    <w:p w:rsidRPr="002854B0" w:rsidR="002854B0" w:rsidRDefault="00285E29" w14:paraId="4BB30A60" w14:textId="1BCDED33">
      <w:pPr>
        <w:pStyle w:val="ListParagraph"/>
        <w:numPr>
          <w:ilvl w:val="1"/>
          <w:numId w:val="32"/>
        </w:numPr>
        <w:rPr>
          <w:rFonts w:cstheme="minorHAnsi"/>
          <w:sz w:val="22"/>
          <w:szCs w:val="22"/>
          <w:lang w:val="en-US"/>
        </w:rPr>
      </w:pPr>
      <w:r w:rsidRPr="002854B0">
        <w:rPr>
          <w:rFonts w:cstheme="minorHAnsi"/>
          <w:sz w:val="22"/>
          <w:szCs w:val="22"/>
          <w:lang w:val="en-US"/>
        </w:rPr>
        <w:t xml:space="preserve">the </w:t>
      </w:r>
      <w:r w:rsidRPr="002854B0" w:rsidR="002A1900">
        <w:rPr>
          <w:rFonts w:cstheme="minorHAnsi"/>
          <w:sz w:val="22"/>
          <w:szCs w:val="22"/>
          <w:lang w:val="en-US"/>
        </w:rPr>
        <w:t xml:space="preserve">Employer </w:t>
      </w:r>
      <w:r w:rsidRPr="002854B0">
        <w:rPr>
          <w:rFonts w:cstheme="minorHAnsi"/>
          <w:sz w:val="22"/>
          <w:szCs w:val="22"/>
          <w:lang w:val="en-US"/>
        </w:rPr>
        <w:t>determines that the processing is likely to result in a risk to the rights and freedoms of Data Subjects.</w:t>
      </w:r>
    </w:p>
    <w:p w:rsidR="002854B0" w:rsidP="002854B0" w:rsidRDefault="002854B0" w14:paraId="643D0AC9" w14:textId="77777777">
      <w:pPr>
        <w:pStyle w:val="ListParagraph"/>
        <w:ind w:left="0"/>
        <w:rPr>
          <w:rFonts w:cstheme="minorHAnsi"/>
          <w:sz w:val="22"/>
          <w:szCs w:val="22"/>
          <w:lang w:val="en-US"/>
        </w:rPr>
      </w:pPr>
    </w:p>
    <w:p w:rsidR="008B1345" w:rsidRDefault="00285E29" w14:paraId="65C5DA94" w14:textId="130C91AB">
      <w:pPr>
        <w:pStyle w:val="ListParagraph"/>
        <w:numPr>
          <w:ilvl w:val="0"/>
          <w:numId w:val="32"/>
        </w:numPr>
        <w:rPr>
          <w:rFonts w:cstheme="minorHAnsi"/>
          <w:sz w:val="22"/>
          <w:szCs w:val="22"/>
          <w:lang w:val="en-US"/>
        </w:rPr>
      </w:pPr>
      <w:r w:rsidRPr="002854B0">
        <w:rPr>
          <w:rFonts w:cstheme="minorHAnsi"/>
          <w:sz w:val="22"/>
          <w:szCs w:val="22"/>
          <w:lang w:val="en-US"/>
        </w:rPr>
        <w:t xml:space="preserve">The Contractor shall allow for audits of its Data Processing activity by the </w:t>
      </w:r>
      <w:r w:rsidRPr="002854B0" w:rsidR="002A1900">
        <w:rPr>
          <w:rFonts w:cstheme="minorHAnsi"/>
          <w:sz w:val="22"/>
          <w:szCs w:val="22"/>
          <w:lang w:val="en-US"/>
        </w:rPr>
        <w:t xml:space="preserve">Employer </w:t>
      </w:r>
      <w:r w:rsidRPr="002854B0">
        <w:rPr>
          <w:rFonts w:cstheme="minorHAnsi"/>
          <w:sz w:val="22"/>
          <w:szCs w:val="22"/>
          <w:lang w:val="en-US"/>
        </w:rPr>
        <w:t xml:space="preserve">or the </w:t>
      </w:r>
      <w:r w:rsidRPr="002854B0" w:rsidR="002A1900">
        <w:rPr>
          <w:rFonts w:cstheme="minorHAnsi"/>
          <w:sz w:val="22"/>
          <w:szCs w:val="22"/>
          <w:lang w:val="en-US"/>
        </w:rPr>
        <w:t xml:space="preserve">Employer’s </w:t>
      </w:r>
      <w:r w:rsidRPr="002854B0">
        <w:rPr>
          <w:rFonts w:cstheme="minorHAnsi"/>
          <w:sz w:val="22"/>
          <w:szCs w:val="22"/>
          <w:lang w:val="en-US"/>
        </w:rPr>
        <w:t>designated auditor.</w:t>
      </w:r>
    </w:p>
    <w:p w:rsidRPr="002854B0" w:rsidR="002854B0" w:rsidP="002854B0" w:rsidRDefault="002854B0" w14:paraId="73AEC6C6" w14:textId="77777777">
      <w:pPr>
        <w:pStyle w:val="ListParagraph"/>
        <w:ind w:left="0"/>
        <w:rPr>
          <w:rFonts w:cstheme="minorHAnsi"/>
          <w:sz w:val="22"/>
          <w:szCs w:val="22"/>
          <w:lang w:val="en-US"/>
        </w:rPr>
      </w:pPr>
    </w:p>
    <w:p w:rsidRPr="002854B0" w:rsidR="008B1345" w:rsidRDefault="00285E29" w14:paraId="725F5759" w14:textId="3E71C4CB">
      <w:pPr>
        <w:pStyle w:val="ListParagraph"/>
        <w:numPr>
          <w:ilvl w:val="0"/>
          <w:numId w:val="32"/>
        </w:numPr>
        <w:rPr>
          <w:rFonts w:cstheme="minorHAnsi"/>
          <w:sz w:val="22"/>
          <w:szCs w:val="22"/>
          <w:lang w:val="en-US"/>
        </w:rPr>
      </w:pPr>
      <w:r w:rsidRPr="002854B0">
        <w:rPr>
          <w:rFonts w:cstheme="minorHAnsi"/>
          <w:sz w:val="22"/>
          <w:szCs w:val="22"/>
          <w:lang w:val="en-US"/>
        </w:rPr>
        <w:t>The Contractor shall designate a data protection officer if required by the Data Protection Legislation.</w:t>
      </w:r>
    </w:p>
    <w:p w:rsidR="002854B0" w:rsidP="002854B0" w:rsidRDefault="002854B0" w14:paraId="24C77C32" w14:textId="77777777">
      <w:pPr>
        <w:pStyle w:val="ListParagraph"/>
        <w:ind w:left="0"/>
        <w:rPr>
          <w:rFonts w:cstheme="minorHAnsi"/>
          <w:sz w:val="22"/>
          <w:szCs w:val="22"/>
          <w:lang w:val="en-US"/>
        </w:rPr>
      </w:pPr>
    </w:p>
    <w:p w:rsidR="008B1345" w:rsidRDefault="00285E29" w14:paraId="4EA6EDA3" w14:textId="6E590D6C">
      <w:pPr>
        <w:pStyle w:val="ListParagraph"/>
        <w:numPr>
          <w:ilvl w:val="0"/>
          <w:numId w:val="32"/>
        </w:numPr>
        <w:rPr>
          <w:rFonts w:cstheme="minorHAnsi"/>
          <w:sz w:val="22"/>
          <w:szCs w:val="22"/>
          <w:lang w:val="en-US"/>
        </w:rPr>
      </w:pPr>
      <w:r w:rsidRPr="002854B0">
        <w:rPr>
          <w:rFonts w:cstheme="minorHAnsi"/>
          <w:sz w:val="22"/>
          <w:szCs w:val="22"/>
          <w:lang w:val="en-US"/>
        </w:rPr>
        <w:t>Before allowing any Sub-processor to process any Personal Data related to this Agreement, the Contractor must:</w:t>
      </w:r>
    </w:p>
    <w:p w:rsidRPr="002854B0" w:rsidR="002854B0" w:rsidP="002854B0" w:rsidRDefault="002854B0" w14:paraId="5F1923BA" w14:textId="77777777">
      <w:pPr>
        <w:pStyle w:val="ListParagraph"/>
        <w:ind w:left="0"/>
        <w:rPr>
          <w:rFonts w:cstheme="minorHAnsi"/>
          <w:sz w:val="22"/>
          <w:szCs w:val="22"/>
          <w:lang w:val="en-US"/>
        </w:rPr>
      </w:pPr>
    </w:p>
    <w:p w:rsidR="008B1345" w:rsidRDefault="00285E29" w14:paraId="74F76D3D" w14:textId="53D959A8">
      <w:pPr>
        <w:pStyle w:val="ListParagraph"/>
        <w:numPr>
          <w:ilvl w:val="1"/>
          <w:numId w:val="32"/>
        </w:numPr>
        <w:rPr>
          <w:rFonts w:cstheme="minorHAnsi"/>
          <w:sz w:val="22"/>
          <w:szCs w:val="22"/>
          <w:lang w:val="en-US"/>
        </w:rPr>
      </w:pPr>
      <w:r w:rsidRPr="002854B0">
        <w:rPr>
          <w:rFonts w:cstheme="minorHAnsi"/>
          <w:sz w:val="22"/>
          <w:szCs w:val="22"/>
          <w:lang w:val="en-US"/>
        </w:rPr>
        <w:t xml:space="preserve">notify the </w:t>
      </w:r>
      <w:r w:rsidRPr="002854B0" w:rsidR="002A1900">
        <w:rPr>
          <w:rFonts w:cstheme="minorHAnsi"/>
          <w:sz w:val="22"/>
          <w:szCs w:val="22"/>
          <w:lang w:val="en-US"/>
        </w:rPr>
        <w:t xml:space="preserve">Employer </w:t>
      </w:r>
      <w:r w:rsidRPr="002854B0">
        <w:rPr>
          <w:rFonts w:cstheme="minorHAnsi"/>
          <w:sz w:val="22"/>
          <w:szCs w:val="22"/>
          <w:lang w:val="en-US"/>
        </w:rPr>
        <w:t>in writing of the intended Sub-processor and processing;</w:t>
      </w:r>
    </w:p>
    <w:p w:rsidRPr="002854B0" w:rsidR="002854B0" w:rsidP="002854B0" w:rsidRDefault="002854B0" w14:paraId="11D6071F" w14:textId="77777777">
      <w:pPr>
        <w:pStyle w:val="ListParagraph"/>
        <w:ind w:left="1080"/>
        <w:rPr>
          <w:rFonts w:cstheme="minorHAnsi"/>
          <w:sz w:val="22"/>
          <w:szCs w:val="22"/>
          <w:lang w:val="en-US"/>
        </w:rPr>
      </w:pPr>
    </w:p>
    <w:p w:rsidRPr="002854B0" w:rsidR="008B1345" w:rsidRDefault="00285E29" w14:paraId="5326B3FF" w14:textId="1B1D6C61">
      <w:pPr>
        <w:pStyle w:val="ListParagraph"/>
        <w:numPr>
          <w:ilvl w:val="1"/>
          <w:numId w:val="32"/>
        </w:numPr>
        <w:rPr>
          <w:rFonts w:cstheme="minorHAnsi"/>
          <w:sz w:val="22"/>
          <w:szCs w:val="22"/>
          <w:lang w:val="en-US"/>
        </w:rPr>
      </w:pPr>
      <w:r w:rsidRPr="002854B0">
        <w:rPr>
          <w:rFonts w:cstheme="minorHAnsi"/>
          <w:sz w:val="22"/>
          <w:szCs w:val="22"/>
          <w:lang w:val="en-US"/>
        </w:rPr>
        <w:t xml:space="preserve">obtain the written consent of the </w:t>
      </w:r>
      <w:r w:rsidRPr="002854B0" w:rsidR="002A1900">
        <w:rPr>
          <w:rFonts w:cstheme="minorHAnsi"/>
          <w:sz w:val="22"/>
          <w:szCs w:val="22"/>
          <w:lang w:val="en-US"/>
        </w:rPr>
        <w:t>Employer</w:t>
      </w:r>
      <w:r w:rsidRPr="002854B0">
        <w:rPr>
          <w:rFonts w:cstheme="minorHAnsi"/>
          <w:sz w:val="22"/>
          <w:szCs w:val="22"/>
          <w:lang w:val="en-US"/>
        </w:rPr>
        <w:t>;</w:t>
      </w:r>
    </w:p>
    <w:p w:rsidR="002854B0" w:rsidP="002854B0" w:rsidRDefault="002854B0" w14:paraId="4108C7E8" w14:textId="77777777">
      <w:pPr>
        <w:pStyle w:val="ListParagraph"/>
        <w:ind w:left="1080"/>
        <w:rPr>
          <w:rFonts w:cstheme="minorHAnsi"/>
          <w:sz w:val="22"/>
          <w:szCs w:val="22"/>
          <w:lang w:val="en-US"/>
        </w:rPr>
      </w:pPr>
    </w:p>
    <w:p w:rsidRPr="002854B0" w:rsidR="008B1345" w:rsidRDefault="00285E29" w14:paraId="0ED41AC7" w14:textId="5ADBE5B9">
      <w:pPr>
        <w:pStyle w:val="ListParagraph"/>
        <w:numPr>
          <w:ilvl w:val="1"/>
          <w:numId w:val="32"/>
        </w:numPr>
        <w:rPr>
          <w:rFonts w:cstheme="minorHAnsi"/>
          <w:sz w:val="22"/>
          <w:szCs w:val="22"/>
          <w:lang w:val="en-US"/>
        </w:rPr>
      </w:pPr>
      <w:r w:rsidRPr="002854B0">
        <w:rPr>
          <w:rFonts w:cstheme="minorHAnsi"/>
          <w:sz w:val="22"/>
          <w:szCs w:val="22"/>
          <w:lang w:val="en-US"/>
        </w:rPr>
        <w:t xml:space="preserve">into a written agreement with the Sub-processor which give effect to the terms set out in this Clause Data Protection such that they apply to the Sub-processor; and </w:t>
      </w:r>
    </w:p>
    <w:p w:rsidR="002854B0" w:rsidP="002854B0" w:rsidRDefault="002854B0" w14:paraId="0E93139B" w14:textId="77777777">
      <w:pPr>
        <w:pStyle w:val="ListParagraph"/>
        <w:ind w:left="1080"/>
        <w:rPr>
          <w:rFonts w:cstheme="minorHAnsi"/>
          <w:sz w:val="22"/>
          <w:szCs w:val="22"/>
          <w:lang w:val="en-US"/>
        </w:rPr>
      </w:pPr>
    </w:p>
    <w:p w:rsidRPr="002854B0" w:rsidR="002854B0" w:rsidRDefault="00285E29" w14:paraId="7DDEAC19" w14:textId="6F5DFB10">
      <w:pPr>
        <w:pStyle w:val="ListParagraph"/>
        <w:numPr>
          <w:ilvl w:val="1"/>
          <w:numId w:val="32"/>
        </w:numPr>
        <w:rPr>
          <w:rFonts w:cstheme="minorHAnsi"/>
          <w:sz w:val="22"/>
          <w:szCs w:val="22"/>
          <w:lang w:val="en-US"/>
        </w:rPr>
      </w:pPr>
      <w:r w:rsidRPr="002854B0">
        <w:rPr>
          <w:rFonts w:cstheme="minorHAnsi"/>
          <w:sz w:val="22"/>
          <w:szCs w:val="22"/>
          <w:lang w:val="en-US"/>
        </w:rPr>
        <w:t xml:space="preserve">provide the </w:t>
      </w:r>
      <w:r w:rsidRPr="002854B0" w:rsidR="002A1900">
        <w:rPr>
          <w:rFonts w:cstheme="minorHAnsi"/>
          <w:sz w:val="22"/>
          <w:szCs w:val="22"/>
          <w:lang w:val="en-US"/>
        </w:rPr>
        <w:t xml:space="preserve">Employer </w:t>
      </w:r>
      <w:r w:rsidRPr="002854B0">
        <w:rPr>
          <w:rFonts w:cstheme="minorHAnsi"/>
          <w:sz w:val="22"/>
          <w:szCs w:val="22"/>
          <w:lang w:val="en-US"/>
        </w:rPr>
        <w:t xml:space="preserve">with such information regarding the Sub-processor as the </w:t>
      </w:r>
      <w:r w:rsidRPr="002854B0" w:rsidR="002A1900">
        <w:rPr>
          <w:rFonts w:cstheme="minorHAnsi"/>
          <w:sz w:val="22"/>
          <w:szCs w:val="22"/>
          <w:lang w:val="en-US"/>
        </w:rPr>
        <w:t xml:space="preserve">Employer </w:t>
      </w:r>
      <w:r w:rsidRPr="002854B0">
        <w:rPr>
          <w:rFonts w:cstheme="minorHAnsi"/>
          <w:sz w:val="22"/>
          <w:szCs w:val="22"/>
          <w:lang w:val="en-US"/>
        </w:rPr>
        <w:t>may reasonably require.</w:t>
      </w:r>
    </w:p>
    <w:p w:rsidR="002854B0" w:rsidP="008B1345" w:rsidRDefault="002854B0" w14:paraId="4C2E2250" w14:textId="77777777">
      <w:pPr>
        <w:rPr>
          <w:rFonts w:cstheme="minorHAnsi"/>
          <w:lang w:val="en-US"/>
        </w:rPr>
      </w:pPr>
    </w:p>
    <w:p w:rsidRPr="002854B0" w:rsidR="008B1345" w:rsidRDefault="00285E29" w14:paraId="69D040DA" w14:textId="40E1FA01">
      <w:pPr>
        <w:pStyle w:val="ListParagraph"/>
        <w:numPr>
          <w:ilvl w:val="0"/>
          <w:numId w:val="32"/>
        </w:numPr>
        <w:rPr>
          <w:rFonts w:cstheme="minorHAnsi"/>
          <w:sz w:val="22"/>
          <w:szCs w:val="22"/>
          <w:lang w:val="en-US"/>
        </w:rPr>
      </w:pPr>
      <w:r w:rsidRPr="002854B0">
        <w:rPr>
          <w:rFonts w:cstheme="minorHAnsi"/>
          <w:sz w:val="22"/>
          <w:szCs w:val="22"/>
          <w:lang w:val="en-US"/>
        </w:rPr>
        <w:t>The Contractor shall remain fully liable for all acts or omissions of any Sub-processor.</w:t>
      </w:r>
    </w:p>
    <w:p w:rsidR="002854B0" w:rsidP="002854B0" w:rsidRDefault="002854B0" w14:paraId="7257799F" w14:textId="77777777">
      <w:pPr>
        <w:pStyle w:val="ListParagraph"/>
        <w:ind w:left="0"/>
        <w:rPr>
          <w:rFonts w:cstheme="minorHAnsi"/>
          <w:sz w:val="22"/>
          <w:szCs w:val="22"/>
          <w:lang w:val="en-US"/>
        </w:rPr>
      </w:pPr>
    </w:p>
    <w:p w:rsidR="002854B0" w:rsidRDefault="00285E29" w14:paraId="39F59A84" w14:textId="25994734">
      <w:pPr>
        <w:pStyle w:val="ListParagraph"/>
        <w:numPr>
          <w:ilvl w:val="0"/>
          <w:numId w:val="32"/>
        </w:numPr>
        <w:rPr>
          <w:rFonts w:cstheme="minorHAnsi"/>
          <w:sz w:val="22"/>
          <w:szCs w:val="22"/>
          <w:lang w:val="en-US"/>
        </w:rPr>
      </w:pPr>
      <w:r w:rsidRPr="002854B0">
        <w:rPr>
          <w:rFonts w:cstheme="minorHAnsi"/>
          <w:sz w:val="22"/>
          <w:szCs w:val="22"/>
          <w:lang w:val="en-US"/>
        </w:rPr>
        <w:t xml:space="preserve">The </w:t>
      </w:r>
      <w:r w:rsidRPr="002854B0" w:rsidR="002A1900">
        <w:rPr>
          <w:rFonts w:cstheme="minorHAnsi"/>
          <w:sz w:val="22"/>
          <w:szCs w:val="22"/>
          <w:lang w:val="en-US"/>
        </w:rPr>
        <w:t xml:space="preserve">Employer </w:t>
      </w:r>
      <w:r w:rsidRPr="002854B0">
        <w:rPr>
          <w:rFonts w:cstheme="minorHAnsi"/>
          <w:sz w:val="22"/>
          <w:szCs w:val="22"/>
          <w:lang w:val="en-US"/>
        </w:rPr>
        <w:t>may, at any time on not less than 30 Working Days’ notice, revise this Clause by replacing it with any applicable controller to processor standard clauses or similar terms forming part of an applicable certification scheme (which shall apply when incorporated by attachment to this Agreement).</w:t>
      </w:r>
    </w:p>
    <w:p w:rsidRPr="002854B0" w:rsidR="002854B0" w:rsidP="002854B0" w:rsidRDefault="002854B0" w14:paraId="281ABDBF" w14:textId="77777777">
      <w:pPr>
        <w:pStyle w:val="ListParagraph"/>
        <w:ind w:left="0"/>
        <w:rPr>
          <w:rFonts w:cstheme="minorHAnsi"/>
          <w:sz w:val="22"/>
          <w:szCs w:val="22"/>
          <w:lang w:val="en-US"/>
        </w:rPr>
      </w:pPr>
    </w:p>
    <w:p w:rsidRPr="002854B0" w:rsidR="00367DCB" w:rsidRDefault="008B1345" w14:paraId="63DBEC18" w14:textId="5BB7EC6B">
      <w:pPr>
        <w:pStyle w:val="ListParagraph"/>
        <w:numPr>
          <w:ilvl w:val="0"/>
          <w:numId w:val="32"/>
        </w:numPr>
        <w:rPr>
          <w:rFonts w:cstheme="minorHAnsi"/>
          <w:sz w:val="22"/>
          <w:szCs w:val="22"/>
          <w:lang w:val="en-US"/>
        </w:rPr>
      </w:pPr>
      <w:r w:rsidRPr="002854B0">
        <w:rPr>
          <w:rFonts w:cstheme="minorHAnsi"/>
          <w:sz w:val="22"/>
          <w:szCs w:val="22"/>
          <w:lang w:val="en-US"/>
        </w:rPr>
        <w:t xml:space="preserve">The Parties agree to take account of any guidance issued by the Information Commissioner’s Office. The </w:t>
      </w:r>
      <w:r w:rsidRPr="002854B0" w:rsidR="002A1900">
        <w:rPr>
          <w:rFonts w:cstheme="minorHAnsi"/>
          <w:sz w:val="22"/>
          <w:szCs w:val="22"/>
          <w:lang w:val="en-US"/>
        </w:rPr>
        <w:t xml:space="preserve">Employer </w:t>
      </w:r>
      <w:r w:rsidRPr="002854B0">
        <w:rPr>
          <w:rFonts w:cstheme="minorHAnsi"/>
          <w:sz w:val="22"/>
          <w:szCs w:val="22"/>
          <w:lang w:val="en-US"/>
        </w:rPr>
        <w:t>may on not less than 30 Working Days’ notice to the Contractor amend this Agreement to ensure that it complies with any guidance issued by the Information Commissioner’s Office.</w:t>
      </w:r>
    </w:p>
    <w:p w:rsidR="002854B0" w:rsidP="002854B0" w:rsidRDefault="002854B0" w14:paraId="193F6325" w14:textId="77777777">
      <w:pPr>
        <w:pStyle w:val="ListParagraph"/>
        <w:ind w:left="0"/>
        <w:rPr>
          <w:rFonts w:cstheme="minorHAnsi"/>
          <w:sz w:val="22"/>
          <w:szCs w:val="22"/>
          <w:lang w:val="en-US"/>
        </w:rPr>
      </w:pPr>
    </w:p>
    <w:p w:rsidR="00FA3D11" w:rsidRDefault="00285E29" w14:paraId="4C736BBA" w14:textId="030380D8">
      <w:pPr>
        <w:pStyle w:val="ListParagraph"/>
        <w:numPr>
          <w:ilvl w:val="0"/>
          <w:numId w:val="32"/>
        </w:numPr>
        <w:rPr>
          <w:rFonts w:cstheme="minorHAnsi"/>
          <w:sz w:val="22"/>
          <w:szCs w:val="22"/>
          <w:lang w:val="en-US"/>
        </w:rPr>
      </w:pPr>
      <w:r w:rsidRPr="002854B0">
        <w:rPr>
          <w:rFonts w:cstheme="minorHAnsi"/>
          <w:sz w:val="22"/>
          <w:szCs w:val="22"/>
          <w:lang w:val="en-US"/>
        </w:rPr>
        <w:t>The Contractor, its employees, sub-contractors and any third-party partners shall not enter, upload, process or otherwise use any Personal Data, commercially sensitive information, confidential information or information subject to legal professional privilege in connection with this Contract into any Artificial Intelligence tool, large language model, generative AI application or automated decision-making system, unless the Contractor has first obtained the express written consent of the Employer and has ensured that the relevant tool meets the Employer's data security requirements. The Contractor shall implement appropriate policies to ensure compliance with this obligation by all of its staff and sub-contractors.</w:t>
      </w:r>
    </w:p>
    <w:p w:rsidRPr="00293FEC" w:rsidR="00293FEC" w:rsidP="00293FEC" w:rsidRDefault="00293FEC" w14:paraId="3DAB0346" w14:textId="77777777">
      <w:pPr>
        <w:pStyle w:val="ListParagraph"/>
        <w:rPr>
          <w:rFonts w:cstheme="minorHAnsi"/>
          <w:sz w:val="22"/>
          <w:szCs w:val="22"/>
          <w:lang w:val="en-US"/>
        </w:rPr>
      </w:pPr>
    </w:p>
    <w:p w:rsidRPr="00293FEC" w:rsidR="00293FEC" w:rsidRDefault="00293FEC" w14:paraId="2FC23198" w14:textId="77777777">
      <w:pPr>
        <w:pStyle w:val="Heading1"/>
        <w:numPr>
          <w:ilvl w:val="0"/>
          <w:numId w:val="3"/>
        </w:numPr>
        <w:spacing w:before="0" w:line="360" w:lineRule="auto"/>
        <w:ind w:left="360"/>
        <w:contextualSpacing w:val="0"/>
        <w:rPr>
          <w:rFonts w:asciiTheme="majorHAnsi" w:hAnsiTheme="majorHAnsi"/>
          <w:b w:val="0"/>
          <w:bCs w:val="0"/>
          <w:color w:val="1F4E79" w:themeColor="accent5" w:themeShade="80"/>
          <w:sz w:val="32"/>
          <w:szCs w:val="32"/>
        </w:rPr>
      </w:pPr>
      <w:bookmarkStart w:name="_Toc241760303" w:id="49"/>
      <w:r w:rsidRPr="00293FEC">
        <w:rPr>
          <w:rFonts w:asciiTheme="majorHAnsi" w:hAnsiTheme="majorHAnsi"/>
          <w:b w:val="0"/>
          <w:bCs w:val="0"/>
          <w:color w:val="1F4E79" w:themeColor="accent5" w:themeShade="80"/>
          <w:sz w:val="32"/>
          <w:szCs w:val="32"/>
        </w:rPr>
        <w:t>Compliance and Conduct</w:t>
      </w:r>
      <w:bookmarkEnd w:id="49"/>
    </w:p>
    <w:p w:rsidR="00293FEC" w:rsidRDefault="00293FEC" w14:paraId="47F56AE9" w14:textId="77777777">
      <w:pPr>
        <w:pStyle w:val="ListParagraph"/>
        <w:numPr>
          <w:ilvl w:val="0"/>
          <w:numId w:val="35"/>
        </w:numPr>
        <w:rPr>
          <w:rFonts w:cstheme="minorHAnsi"/>
          <w:sz w:val="22"/>
          <w:szCs w:val="22"/>
          <w:lang w:val="en-US"/>
        </w:rPr>
      </w:pPr>
      <w:r w:rsidRPr="00293FEC">
        <w:rPr>
          <w:rFonts w:cstheme="minorHAnsi"/>
          <w:sz w:val="22"/>
          <w:szCs w:val="22"/>
          <w:lang w:val="en-US"/>
        </w:rPr>
        <w:t>Anti-Bribery and Corruption: The Contractor shall comply with all applicable anti-bribery and anti-corruption legislation, including the Bribery Act 2010, and shall maintain adequate procedures to prevent bribery. The Contractor shall promptly notify the Employer if it becomes aware of any breach or suspected breach of this clause.</w:t>
      </w:r>
    </w:p>
    <w:p w:rsidRPr="00293FEC" w:rsidR="00293FEC" w:rsidP="00293FEC" w:rsidRDefault="00293FEC" w14:paraId="494F9838" w14:textId="77777777">
      <w:pPr>
        <w:pStyle w:val="ListParagraph"/>
        <w:ind w:left="0"/>
        <w:rPr>
          <w:rFonts w:cstheme="minorHAnsi"/>
          <w:sz w:val="22"/>
          <w:szCs w:val="22"/>
          <w:lang w:val="en-US"/>
        </w:rPr>
      </w:pPr>
    </w:p>
    <w:p w:rsidR="00293FEC" w:rsidRDefault="00293FEC" w14:paraId="2D134C8E" w14:textId="77777777">
      <w:pPr>
        <w:pStyle w:val="ListParagraph"/>
        <w:numPr>
          <w:ilvl w:val="0"/>
          <w:numId w:val="35"/>
        </w:numPr>
        <w:rPr>
          <w:rFonts w:cstheme="minorHAnsi"/>
          <w:sz w:val="22"/>
          <w:szCs w:val="22"/>
          <w:lang w:val="en-US"/>
        </w:rPr>
      </w:pPr>
      <w:r w:rsidRPr="00293FEC">
        <w:rPr>
          <w:rFonts w:cstheme="minorHAnsi"/>
          <w:sz w:val="22"/>
          <w:szCs w:val="22"/>
          <w:lang w:val="en-US"/>
        </w:rPr>
        <w:t>Modern Slavery: The Contractor shall comply with the Modern Slavery Act 2015, shall implement due diligence procedures in its supply chain and, where required by applicable law, shall publish a modern slavery transparency statement. The Contractor shall notify the Employer immediately if it becomes aware of any actual or suspected instance of modern slavery in its operations or supply chain in connection with this Contract.</w:t>
      </w:r>
    </w:p>
    <w:p w:rsidRPr="00293FEC" w:rsidR="00293FEC" w:rsidP="00293FEC" w:rsidRDefault="00293FEC" w14:paraId="53FD9783" w14:textId="77777777">
      <w:pPr>
        <w:pStyle w:val="ListParagraph"/>
        <w:ind w:left="0"/>
        <w:rPr>
          <w:rFonts w:cstheme="minorHAnsi"/>
          <w:sz w:val="22"/>
          <w:szCs w:val="22"/>
          <w:lang w:val="en-US"/>
        </w:rPr>
      </w:pPr>
    </w:p>
    <w:p w:rsidR="00293FEC" w:rsidRDefault="00293FEC" w14:paraId="586CAA3E" w14:textId="77777777">
      <w:pPr>
        <w:pStyle w:val="ListParagraph"/>
        <w:numPr>
          <w:ilvl w:val="0"/>
          <w:numId w:val="35"/>
        </w:numPr>
        <w:rPr>
          <w:rFonts w:cstheme="minorHAnsi"/>
          <w:sz w:val="22"/>
          <w:szCs w:val="22"/>
          <w:lang w:val="en-US"/>
        </w:rPr>
      </w:pPr>
      <w:r w:rsidRPr="00293FEC">
        <w:rPr>
          <w:rFonts w:cstheme="minorHAnsi"/>
          <w:sz w:val="22"/>
          <w:szCs w:val="22"/>
          <w:lang w:val="en-US"/>
        </w:rPr>
        <w:t>Equality: The Contractor shall comply with the Equality Act 2010 and shall not discriminate against any person on any protected characteristic in connection with the performance of this Contract. Where the Employer considers that the Contractor has failed to comply with this obligation, the Employer may terminate this Contract in accordance with clause 18.</w:t>
      </w:r>
    </w:p>
    <w:p w:rsidRPr="00293FEC" w:rsidR="00293FEC" w:rsidP="00293FEC" w:rsidRDefault="00293FEC" w14:paraId="05900A73" w14:textId="77777777">
      <w:pPr>
        <w:pStyle w:val="ListParagraph"/>
        <w:ind w:left="0"/>
        <w:rPr>
          <w:rFonts w:cstheme="minorHAnsi"/>
          <w:sz w:val="22"/>
          <w:szCs w:val="22"/>
          <w:lang w:val="en-US"/>
        </w:rPr>
      </w:pPr>
    </w:p>
    <w:p w:rsidR="00293FEC" w:rsidRDefault="00293FEC" w14:paraId="5BCBF160" w14:textId="77777777">
      <w:pPr>
        <w:pStyle w:val="ListParagraph"/>
        <w:numPr>
          <w:ilvl w:val="0"/>
          <w:numId w:val="35"/>
        </w:numPr>
        <w:rPr>
          <w:rFonts w:cstheme="minorHAnsi"/>
          <w:sz w:val="22"/>
          <w:szCs w:val="22"/>
          <w:lang w:val="en-US"/>
        </w:rPr>
      </w:pPr>
      <w:r w:rsidRPr="00293FEC">
        <w:rPr>
          <w:rFonts w:cstheme="minorHAnsi"/>
          <w:sz w:val="22"/>
          <w:szCs w:val="22"/>
          <w:lang w:val="en-US"/>
        </w:rPr>
        <w:t>Welsh Language: Where applicable, the Contractor shall comply with any Welsh Language obligations imposed on the Employer or as specified in the Specification, including providing bilingual documentation, signage and resident communications.</w:t>
      </w:r>
    </w:p>
    <w:p w:rsidRPr="00293FEC" w:rsidR="00293FEC" w:rsidP="00293FEC" w:rsidRDefault="00293FEC" w14:paraId="3ECD9E0C" w14:textId="77777777">
      <w:pPr>
        <w:pStyle w:val="ListParagraph"/>
        <w:ind w:left="0"/>
        <w:rPr>
          <w:rFonts w:cstheme="minorHAnsi"/>
          <w:sz w:val="22"/>
          <w:szCs w:val="22"/>
          <w:lang w:val="en-US"/>
        </w:rPr>
      </w:pPr>
    </w:p>
    <w:p w:rsidRPr="00293FEC" w:rsidR="00293FEC" w:rsidRDefault="00293FEC" w14:paraId="39F7DC72" w14:textId="77777777">
      <w:pPr>
        <w:pStyle w:val="ListParagraph"/>
        <w:numPr>
          <w:ilvl w:val="0"/>
          <w:numId w:val="35"/>
        </w:numPr>
        <w:rPr>
          <w:rFonts w:cstheme="minorHAnsi"/>
          <w:sz w:val="22"/>
          <w:szCs w:val="22"/>
          <w:lang w:val="en-US"/>
        </w:rPr>
      </w:pPr>
      <w:r w:rsidRPr="00293FEC">
        <w:rPr>
          <w:rFonts w:cstheme="minorHAnsi"/>
          <w:sz w:val="22"/>
          <w:szCs w:val="22"/>
          <w:lang w:val="en-US"/>
        </w:rPr>
        <w:t>Environmental: The Contractor shall comply with all applicable environmental legislation and, where required by the Specification, shall measure and report on its carbon footprint, waste outputs and supply chain environmental impacts using the Employer's designated reporting tools.</w:t>
      </w:r>
    </w:p>
    <w:p w:rsidRPr="00293FEC" w:rsidR="00293FEC" w:rsidRDefault="00293FEC" w14:paraId="74D0E2D1" w14:textId="77777777">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304" w:id="50"/>
      <w:r w:rsidRPr="00293FEC">
        <w:rPr>
          <w:rFonts w:asciiTheme="majorHAnsi" w:hAnsiTheme="majorHAnsi"/>
          <w:b w:val="0"/>
          <w:bCs w:val="0"/>
          <w:color w:val="1F4E79" w:themeColor="accent5" w:themeShade="80"/>
          <w:sz w:val="32"/>
          <w:szCs w:val="32"/>
        </w:rPr>
        <w:t>Transparency and Procurement Act 2023</w:t>
      </w:r>
      <w:bookmarkEnd w:id="50"/>
    </w:p>
    <w:p w:rsidR="00293FEC" w:rsidRDefault="00293FEC" w14:paraId="0C9A713A" w14:textId="77777777">
      <w:pPr>
        <w:pStyle w:val="ListParagraph"/>
        <w:numPr>
          <w:ilvl w:val="0"/>
          <w:numId w:val="36"/>
        </w:numPr>
        <w:rPr>
          <w:rFonts w:cstheme="minorHAnsi"/>
          <w:sz w:val="22"/>
          <w:szCs w:val="22"/>
          <w:lang w:val="en-US"/>
        </w:rPr>
      </w:pPr>
      <w:r w:rsidRPr="00293FEC">
        <w:rPr>
          <w:rFonts w:cstheme="minorHAnsi"/>
          <w:sz w:val="22"/>
          <w:szCs w:val="22"/>
          <w:lang w:val="en-US"/>
        </w:rPr>
        <w:t>The Contractor acknowledges that the Employer, as a contracting authority under the Procurement Act 2023, is subject to obligations of transparency and publication in relation to contracts above applicable thresholds. The Contractor consents to the Employer publishing such information about this Contract (including its value, subject matter, duration and the Contractor's identity) as is required by applicable law or guidance.</w:t>
      </w:r>
    </w:p>
    <w:p w:rsidRPr="00293FEC" w:rsidR="00293FEC" w:rsidP="00293FEC" w:rsidRDefault="00293FEC" w14:paraId="362CC495" w14:textId="77777777">
      <w:pPr>
        <w:pStyle w:val="ListParagraph"/>
        <w:ind w:left="0"/>
        <w:rPr>
          <w:rFonts w:cstheme="minorHAnsi"/>
          <w:sz w:val="22"/>
          <w:szCs w:val="22"/>
          <w:lang w:val="en-US"/>
        </w:rPr>
      </w:pPr>
    </w:p>
    <w:p w:rsidR="00293FEC" w:rsidRDefault="00293FEC" w14:paraId="1BF676F2" w14:textId="77777777">
      <w:pPr>
        <w:pStyle w:val="ListParagraph"/>
        <w:numPr>
          <w:ilvl w:val="0"/>
          <w:numId w:val="36"/>
        </w:numPr>
        <w:rPr>
          <w:rFonts w:cstheme="minorHAnsi"/>
          <w:sz w:val="22"/>
          <w:szCs w:val="22"/>
          <w:lang w:val="en-US"/>
        </w:rPr>
      </w:pPr>
      <w:r w:rsidRPr="00293FEC">
        <w:rPr>
          <w:rFonts w:cstheme="minorHAnsi"/>
          <w:sz w:val="22"/>
          <w:szCs w:val="22"/>
          <w:lang w:val="en-US"/>
        </w:rPr>
        <w:t>The Contractor shall notify the Employer immediately if it, or any of its connected persons, is subject to a debarment investigation or debarment decision under the Procurement Act 2023 or becomes aware of any matter that may constitute a ground for exclusion under that Act.</w:t>
      </w:r>
    </w:p>
    <w:p w:rsidRPr="00293FEC" w:rsidR="00293FEC" w:rsidP="00293FEC" w:rsidRDefault="00293FEC" w14:paraId="00C3814E" w14:textId="77777777">
      <w:pPr>
        <w:pStyle w:val="ListParagraph"/>
        <w:ind w:left="0"/>
        <w:rPr>
          <w:rFonts w:cstheme="minorHAnsi"/>
          <w:sz w:val="22"/>
          <w:szCs w:val="22"/>
          <w:lang w:val="en-US"/>
        </w:rPr>
      </w:pPr>
    </w:p>
    <w:p w:rsidRPr="00293FEC" w:rsidR="00293FEC" w:rsidRDefault="00293FEC" w14:paraId="593DD038" w14:textId="77777777">
      <w:pPr>
        <w:pStyle w:val="ListParagraph"/>
        <w:numPr>
          <w:ilvl w:val="0"/>
          <w:numId w:val="36"/>
        </w:numPr>
        <w:rPr>
          <w:rFonts w:cstheme="minorHAnsi"/>
          <w:sz w:val="22"/>
          <w:szCs w:val="22"/>
          <w:lang w:val="en-US"/>
        </w:rPr>
      </w:pPr>
      <w:r w:rsidRPr="00293FEC">
        <w:rPr>
          <w:rFonts w:cstheme="minorHAnsi"/>
          <w:sz w:val="22"/>
          <w:szCs w:val="22"/>
          <w:lang w:val="en-US"/>
        </w:rPr>
        <w:t>The Contractor shall maintain adequate records to enable the Employer to comply with its record-keeping and audit obligations under the Procurement Act 2023 and any applicable procurement regulations.</w:t>
      </w:r>
    </w:p>
    <w:p w:rsidRPr="002854B0" w:rsidR="00293FEC" w:rsidP="00293FEC" w:rsidRDefault="00293FEC" w14:paraId="1538C35A" w14:textId="77777777">
      <w:pPr>
        <w:pStyle w:val="ListParagraph"/>
        <w:ind w:left="0"/>
        <w:rPr>
          <w:rFonts w:cstheme="minorHAnsi"/>
          <w:sz w:val="22"/>
          <w:szCs w:val="22"/>
          <w:lang w:val="en-US"/>
        </w:rPr>
      </w:pPr>
    </w:p>
    <w:p w:rsidRPr="00367DCB" w:rsidR="00367DCB" w:rsidRDefault="00285E29" w14:paraId="0C122125" w14:textId="3488ABAD">
      <w:pPr>
        <w:pStyle w:val="Heading1"/>
        <w:numPr>
          <w:ilvl w:val="0"/>
          <w:numId w:val="3"/>
        </w:numPr>
        <w:spacing w:before="0" w:line="360" w:lineRule="auto"/>
        <w:ind w:left="360"/>
        <w:contextualSpacing w:val="0"/>
        <w:rPr>
          <w:rFonts w:asciiTheme="majorHAnsi" w:hAnsiTheme="majorHAnsi"/>
          <w:b w:val="0"/>
          <w:bCs w:val="0"/>
          <w:color w:val="1F4E79" w:themeColor="accent5" w:themeShade="80"/>
          <w:sz w:val="32"/>
          <w:szCs w:val="32"/>
        </w:rPr>
      </w:pPr>
      <w:bookmarkStart w:name="_Toc241760305" w:id="51"/>
      <w:r w:rsidRPr="00367DCB">
        <w:rPr>
          <w:rFonts w:asciiTheme="majorHAnsi" w:hAnsiTheme="majorHAnsi"/>
          <w:b w:val="0"/>
          <w:bCs w:val="0"/>
          <w:color w:val="1F4E79" w:themeColor="accent5" w:themeShade="80"/>
          <w:sz w:val="32"/>
          <w:szCs w:val="32"/>
        </w:rPr>
        <w:t>Amendments to existing clauses</w:t>
      </w:r>
      <w:bookmarkEnd w:id="51"/>
    </w:p>
    <w:p w:rsidRPr="00293FEC" w:rsidR="00367DCB" w:rsidRDefault="006C09B2" w14:paraId="044B0474" w14:textId="764AAD41">
      <w:pPr>
        <w:pStyle w:val="ListParagraph"/>
        <w:numPr>
          <w:ilvl w:val="0"/>
          <w:numId w:val="37"/>
        </w:numPr>
        <w:rPr>
          <w:rFonts w:cstheme="minorHAnsi"/>
          <w:sz w:val="22"/>
          <w:szCs w:val="22"/>
          <w:lang w:val="en-US"/>
        </w:rPr>
      </w:pPr>
      <w:r w:rsidRPr="00293FEC">
        <w:rPr>
          <w:rFonts w:cstheme="minorHAnsi"/>
          <w:sz w:val="22"/>
          <w:szCs w:val="22"/>
          <w:lang w:val="en-US"/>
        </w:rPr>
        <w:t>Clause(s) shall be amended to read as follows:</w:t>
      </w:r>
    </w:p>
    <w:p w:rsidRPr="00367DCB" w:rsidR="006C09B2" w:rsidRDefault="00285E29" w14:paraId="5E41CF5E" w14:textId="09D336EB">
      <w:pPr>
        <w:pStyle w:val="Heading1"/>
        <w:numPr>
          <w:ilvl w:val="0"/>
          <w:numId w:val="3"/>
        </w:numPr>
        <w:spacing w:before="320" w:line="360" w:lineRule="auto"/>
        <w:ind w:left="360"/>
        <w:contextualSpacing w:val="0"/>
        <w:rPr>
          <w:rFonts w:asciiTheme="majorHAnsi" w:hAnsiTheme="majorHAnsi"/>
          <w:b w:val="0"/>
          <w:bCs w:val="0"/>
          <w:color w:val="1F4E79" w:themeColor="accent5" w:themeShade="80"/>
          <w:sz w:val="32"/>
          <w:szCs w:val="32"/>
        </w:rPr>
      </w:pPr>
      <w:bookmarkStart w:name="_Toc241760306" w:id="52"/>
      <w:r w:rsidRPr="00367DCB">
        <w:rPr>
          <w:rFonts w:asciiTheme="majorHAnsi" w:hAnsiTheme="majorHAnsi"/>
          <w:b w:val="0"/>
          <w:bCs w:val="0"/>
          <w:color w:val="1F4E79" w:themeColor="accent5" w:themeShade="80"/>
          <w:sz w:val="32"/>
          <w:szCs w:val="32"/>
        </w:rPr>
        <w:t>Additional Clauses</w:t>
      </w:r>
      <w:bookmarkEnd w:id="52"/>
      <w:r w:rsidRPr="00367DCB">
        <w:rPr>
          <w:rFonts w:asciiTheme="majorHAnsi" w:hAnsiTheme="majorHAnsi"/>
          <w:b w:val="0"/>
          <w:bCs w:val="0"/>
          <w:color w:val="1F4E79" w:themeColor="accent5" w:themeShade="80"/>
          <w:sz w:val="32"/>
          <w:szCs w:val="32"/>
        </w:rPr>
        <w:t xml:space="preserve"> </w:t>
      </w:r>
    </w:p>
    <w:p w:rsidRPr="00293FEC" w:rsidR="006C09B2" w:rsidP="000166DB" w:rsidRDefault="00285E29" w14:paraId="1DBD1F05" w14:textId="77777777">
      <w:pPr>
        <w:numPr>
          <w:ilvl w:val="0"/>
          <w:numId w:val="2"/>
        </w:numPr>
        <w:spacing w:after="0" w:line="240" w:lineRule="auto"/>
        <w:contextualSpacing/>
        <w:rPr>
          <w:rFonts w:cstheme="minorHAnsi"/>
          <w:highlight w:val="yellow"/>
          <w:lang w:val="en-US"/>
        </w:rPr>
      </w:pPr>
      <w:r w:rsidRPr="00293FEC">
        <w:rPr>
          <w:rFonts w:cstheme="minorHAnsi"/>
          <w:highlight w:val="yellow"/>
          <w:lang w:val="en-US"/>
        </w:rPr>
        <w:t>Community Benefits</w:t>
      </w:r>
    </w:p>
    <w:p w:rsidRPr="00293FEC" w:rsidR="006C09B2" w:rsidP="006C09B2" w:rsidRDefault="006C09B2" w14:paraId="7B5BBC6F" w14:textId="77777777">
      <w:pPr>
        <w:spacing w:after="0"/>
        <w:ind w:left="720"/>
        <w:contextualSpacing/>
        <w:rPr>
          <w:rFonts w:cstheme="minorHAnsi"/>
          <w:highlight w:val="yellow"/>
          <w:lang w:val="en-US"/>
        </w:rPr>
      </w:pPr>
    </w:p>
    <w:p w:rsidRPr="00293FEC" w:rsidR="00F8663E" w:rsidRDefault="00285E29" w14:paraId="528A0285" w14:textId="3BEB994C">
      <w:pPr>
        <w:numPr>
          <w:ilvl w:val="0"/>
          <w:numId w:val="14"/>
        </w:numPr>
        <w:spacing w:after="0" w:line="240" w:lineRule="auto"/>
        <w:contextualSpacing/>
        <w:rPr>
          <w:highlight w:val="yellow"/>
          <w:lang w:val="en-US"/>
        </w:rPr>
      </w:pPr>
      <w:r w:rsidRPr="00293FEC">
        <w:rPr>
          <w:highlight w:val="yellow"/>
          <w:lang w:val="en-US"/>
        </w:rPr>
        <w:t xml:space="preserve">The </w:t>
      </w:r>
      <w:r w:rsidRPr="00293FEC" w:rsidR="008604C8">
        <w:rPr>
          <w:highlight w:val="yellow"/>
          <w:lang w:val="en-US"/>
        </w:rPr>
        <w:t xml:space="preserve">Contractor </w:t>
      </w:r>
      <w:r w:rsidRPr="00293FEC">
        <w:rPr>
          <w:highlight w:val="yellow"/>
          <w:lang w:val="en-US"/>
        </w:rPr>
        <w:t>shall</w:t>
      </w:r>
      <w:r w:rsidRPr="00293FEC" w:rsidR="00422E38">
        <w:rPr>
          <w:highlight w:val="yellow"/>
          <w:lang w:val="en-US"/>
        </w:rPr>
        <w:t xml:space="preserve"> </w:t>
      </w:r>
      <w:r w:rsidRPr="00293FEC" w:rsidR="3DC2F6F9">
        <w:rPr>
          <w:highlight w:val="yellow"/>
          <w:lang w:val="en-US"/>
        </w:rPr>
        <w:t>liaise</w:t>
      </w:r>
      <w:r w:rsidRPr="00293FEC" w:rsidR="003D4D68">
        <w:rPr>
          <w:highlight w:val="yellow"/>
          <w:lang w:val="en-US"/>
        </w:rPr>
        <w:t xml:space="preserve"> with the </w:t>
      </w:r>
      <w:r w:rsidRPr="00293FEC" w:rsidR="002A1900">
        <w:rPr>
          <w:highlight w:val="yellow"/>
        </w:rPr>
        <w:t>Employer’s</w:t>
      </w:r>
      <w:r w:rsidRPr="00293FEC" w:rsidR="002A1900">
        <w:rPr>
          <w:highlight w:val="yellow"/>
          <w:lang w:val="en-US"/>
        </w:rPr>
        <w:t xml:space="preserve"> </w:t>
      </w:r>
      <w:r w:rsidRPr="00293FEC" w:rsidR="003D4D68">
        <w:rPr>
          <w:highlight w:val="yellow"/>
          <w:lang w:val="en-US"/>
        </w:rPr>
        <w:t>Community Benefits Officer to</w:t>
      </w:r>
      <w:r w:rsidRPr="00293FEC">
        <w:rPr>
          <w:highlight w:val="yellow"/>
          <w:lang w:val="en-US"/>
        </w:rPr>
        <w:t xml:space="preserve"> establish a </w:t>
      </w:r>
      <w:r w:rsidRPr="00293FEC" w:rsidR="0036659F">
        <w:rPr>
          <w:highlight w:val="yellow"/>
          <w:lang w:val="en-US"/>
        </w:rPr>
        <w:t xml:space="preserve">Community Benefits Plan (including </w:t>
      </w:r>
      <w:r w:rsidRPr="00293FEC">
        <w:rPr>
          <w:highlight w:val="yellow"/>
          <w:lang w:val="en-US"/>
        </w:rPr>
        <w:t>time</w:t>
      </w:r>
      <w:r w:rsidRPr="00293FEC" w:rsidR="008A2F48">
        <w:rPr>
          <w:highlight w:val="yellow"/>
          <w:lang w:val="en-US"/>
        </w:rPr>
        <w:t>line</w:t>
      </w:r>
      <w:r w:rsidRPr="00293FEC" w:rsidR="0036659F">
        <w:rPr>
          <w:highlight w:val="yellow"/>
          <w:lang w:val="en-US"/>
        </w:rPr>
        <w:t>)</w:t>
      </w:r>
      <w:r w:rsidRPr="00293FEC" w:rsidR="008A2F48">
        <w:rPr>
          <w:highlight w:val="yellow"/>
          <w:lang w:val="en-US"/>
        </w:rPr>
        <w:t xml:space="preserve"> in which to </w:t>
      </w:r>
      <w:r w:rsidRPr="00293FEC" w:rsidR="003D4D68">
        <w:rPr>
          <w:highlight w:val="yellow"/>
          <w:lang w:val="en-US"/>
        </w:rPr>
        <w:t xml:space="preserve">implement </w:t>
      </w:r>
      <w:r w:rsidRPr="00293FEC">
        <w:rPr>
          <w:highlight w:val="yellow"/>
          <w:lang w:val="en-US"/>
        </w:rPr>
        <w:t>the Community Benefits</w:t>
      </w:r>
      <w:r w:rsidRPr="00293FEC" w:rsidR="008A2F48">
        <w:rPr>
          <w:highlight w:val="yellow"/>
          <w:lang w:val="en-US"/>
        </w:rPr>
        <w:t xml:space="preserve"> offered by the </w:t>
      </w:r>
      <w:r w:rsidRPr="00293FEC" w:rsidR="008604C8">
        <w:rPr>
          <w:highlight w:val="yellow"/>
          <w:lang w:val="en-US"/>
        </w:rPr>
        <w:t xml:space="preserve">Contractor </w:t>
      </w:r>
      <w:r w:rsidRPr="00293FEC">
        <w:rPr>
          <w:highlight w:val="yellow"/>
          <w:lang w:val="en-US"/>
        </w:rPr>
        <w:t>highlighted within Annex 2 Community Benefits Menu.</w:t>
      </w:r>
      <w:r w:rsidRPr="00293FEC">
        <w:rPr>
          <w:lang w:val="en-US"/>
        </w:rPr>
        <w:t xml:space="preserve"> </w:t>
      </w:r>
    </w:p>
    <w:p w:rsidRPr="00293FEC" w:rsidR="006C09B2" w:rsidP="008A2F48" w:rsidRDefault="006C09B2" w14:paraId="31EEF7CC" w14:textId="77777777">
      <w:pPr>
        <w:spacing w:after="0"/>
        <w:contextualSpacing/>
        <w:rPr>
          <w:rFonts w:cstheme="minorHAnsi"/>
          <w:highlight w:val="yellow"/>
          <w:lang w:val="en-US"/>
        </w:rPr>
      </w:pPr>
    </w:p>
    <w:p w:rsidRPr="00293FEC" w:rsidR="006C09B2" w:rsidRDefault="00285E29" w14:paraId="37A513B1" w14:textId="0721D507">
      <w:pPr>
        <w:numPr>
          <w:ilvl w:val="0"/>
          <w:numId w:val="14"/>
        </w:numPr>
        <w:spacing w:after="0" w:line="240" w:lineRule="auto"/>
        <w:contextualSpacing/>
        <w:rPr>
          <w:rFonts w:cstheme="minorHAnsi"/>
          <w:highlight w:val="yellow"/>
          <w:lang w:val="en-US"/>
        </w:rPr>
      </w:pPr>
      <w:r w:rsidRPr="00293FEC">
        <w:rPr>
          <w:rFonts w:cstheme="minorHAnsi"/>
          <w:highlight w:val="yellow"/>
          <w:lang w:val="en-US"/>
        </w:rPr>
        <w:t xml:space="preserve">The </w:t>
      </w:r>
      <w:r w:rsidRPr="00293FEC" w:rsidR="008604C8">
        <w:rPr>
          <w:rFonts w:cstheme="minorHAnsi"/>
          <w:highlight w:val="yellow"/>
          <w:lang w:val="en-US"/>
        </w:rPr>
        <w:t xml:space="preserve">Contractor </w:t>
      </w:r>
      <w:r w:rsidRPr="00293FEC">
        <w:rPr>
          <w:rFonts w:cstheme="minorHAnsi"/>
          <w:highlight w:val="yellow"/>
          <w:lang w:val="en-US"/>
        </w:rPr>
        <w:t xml:space="preserve">shall not cause any current employee of the </w:t>
      </w:r>
      <w:r w:rsidRPr="00293FEC" w:rsidR="003A41C6">
        <w:rPr>
          <w:rFonts w:cstheme="minorHAnsi"/>
          <w:highlight w:val="yellow"/>
          <w:lang w:val="en-US"/>
        </w:rPr>
        <w:t>Contractor</w:t>
      </w:r>
      <w:r w:rsidRPr="00293FEC" w:rsidR="00655294">
        <w:rPr>
          <w:rFonts w:cstheme="minorHAnsi"/>
          <w:highlight w:val="yellow"/>
          <w:lang w:val="en-US"/>
        </w:rPr>
        <w:t>s</w:t>
      </w:r>
      <w:r w:rsidRPr="00293FEC" w:rsidR="003A41C6">
        <w:rPr>
          <w:rFonts w:cstheme="minorHAnsi"/>
          <w:highlight w:val="yellow"/>
          <w:lang w:val="en-US"/>
        </w:rPr>
        <w:t xml:space="preserve"> </w:t>
      </w:r>
      <w:r w:rsidRPr="00293FEC">
        <w:rPr>
          <w:rFonts w:cstheme="minorHAnsi"/>
          <w:highlight w:val="yellow"/>
          <w:lang w:val="en-US"/>
        </w:rPr>
        <w:t>or any current employee of any of its sub-</w:t>
      </w:r>
      <w:r w:rsidR="00430A1F">
        <w:rPr>
          <w:rFonts w:cstheme="minorHAnsi"/>
          <w:highlight w:val="yellow"/>
          <w:lang w:val="en-US"/>
        </w:rPr>
        <w:t>Contractors</w:t>
      </w:r>
      <w:r w:rsidRPr="00293FEC">
        <w:rPr>
          <w:rFonts w:cstheme="minorHAnsi"/>
          <w:highlight w:val="yellow"/>
          <w:lang w:val="en-US"/>
        </w:rPr>
        <w:t xml:space="preserve"> (of any tier) to become unemployed as a result of implementing the Community Benefits Plan.</w:t>
      </w:r>
    </w:p>
    <w:p w:rsidRPr="00293FEC" w:rsidR="006C09B2" w:rsidP="006C09B2" w:rsidRDefault="006C09B2" w14:paraId="52F14B2F" w14:textId="77777777">
      <w:pPr>
        <w:spacing w:after="0"/>
        <w:contextualSpacing/>
        <w:rPr>
          <w:rFonts w:cstheme="minorHAnsi"/>
          <w:highlight w:val="yellow"/>
          <w:lang w:val="en-US"/>
        </w:rPr>
      </w:pPr>
    </w:p>
    <w:p w:rsidRPr="00293FEC" w:rsidR="006C09B2" w:rsidRDefault="00285E29" w14:paraId="0DDE3AC5" w14:textId="31B0B8F6">
      <w:pPr>
        <w:numPr>
          <w:ilvl w:val="0"/>
          <w:numId w:val="14"/>
        </w:numPr>
        <w:spacing w:after="0" w:line="240" w:lineRule="auto"/>
        <w:contextualSpacing/>
        <w:rPr>
          <w:rFonts w:cstheme="minorHAnsi"/>
          <w:highlight w:val="yellow"/>
          <w:lang w:val="en-US"/>
        </w:rPr>
      </w:pPr>
      <w:r w:rsidRPr="00293FEC">
        <w:rPr>
          <w:rFonts w:cstheme="minorHAnsi"/>
          <w:highlight w:val="yellow"/>
          <w:lang w:val="en-US"/>
        </w:rPr>
        <w:t xml:space="preserve">The </w:t>
      </w:r>
      <w:r w:rsidRPr="00293FEC" w:rsidR="00282FEE">
        <w:rPr>
          <w:rFonts w:cstheme="minorHAnsi"/>
          <w:highlight w:val="yellow"/>
          <w:lang w:val="en-US"/>
        </w:rPr>
        <w:t xml:space="preserve">Contractor </w:t>
      </w:r>
      <w:r w:rsidRPr="00293FEC">
        <w:rPr>
          <w:rFonts w:cstheme="minorHAnsi"/>
          <w:highlight w:val="yellow"/>
          <w:lang w:val="en-US"/>
        </w:rPr>
        <w:t xml:space="preserve">shall keep the Community Benefits Plan under review throughout the Contract and modify as appropriate in order to achieve the </w:t>
      </w:r>
      <w:r w:rsidRPr="00293FEC" w:rsidR="008F1A4E">
        <w:rPr>
          <w:rFonts w:cstheme="minorHAnsi"/>
          <w:highlight w:val="yellow"/>
          <w:lang w:val="en-US"/>
        </w:rPr>
        <w:t>C</w:t>
      </w:r>
      <w:r w:rsidRPr="00293FEC">
        <w:rPr>
          <w:rFonts w:cstheme="minorHAnsi"/>
          <w:highlight w:val="yellow"/>
          <w:lang w:val="en-US"/>
        </w:rPr>
        <w:t xml:space="preserve">ommunity </w:t>
      </w:r>
      <w:r w:rsidRPr="00293FEC" w:rsidR="008F1A4E">
        <w:rPr>
          <w:rFonts w:cstheme="minorHAnsi"/>
          <w:highlight w:val="yellow"/>
          <w:lang w:val="en-US"/>
        </w:rPr>
        <w:t>B</w:t>
      </w:r>
      <w:r w:rsidRPr="00293FEC">
        <w:rPr>
          <w:rFonts w:cstheme="minorHAnsi"/>
          <w:highlight w:val="yellow"/>
          <w:lang w:val="en-US"/>
        </w:rPr>
        <w:t xml:space="preserve">enefits </w:t>
      </w:r>
      <w:r w:rsidRPr="00293FEC" w:rsidR="008F1A4E">
        <w:rPr>
          <w:rFonts w:cstheme="minorHAnsi"/>
          <w:highlight w:val="yellow"/>
          <w:lang w:val="en-US"/>
        </w:rPr>
        <w:t>proposed within Annex 2</w:t>
      </w:r>
      <w:r w:rsidRPr="00293FEC">
        <w:rPr>
          <w:rFonts w:cstheme="minorHAnsi"/>
          <w:highlight w:val="yellow"/>
          <w:lang w:val="en-US"/>
        </w:rPr>
        <w:t xml:space="preserve">. Proposed modifications of the Community Benefits Plan shall be discussed with </w:t>
      </w:r>
      <w:r w:rsidRPr="00293FEC" w:rsidR="00E37825">
        <w:rPr>
          <w:rFonts w:cstheme="minorHAnsi"/>
          <w:highlight w:val="yellow"/>
          <w:lang w:val="en-US"/>
        </w:rPr>
        <w:t xml:space="preserve">the </w:t>
      </w:r>
      <w:r w:rsidRPr="00293FEC" w:rsidR="002A1900">
        <w:rPr>
          <w:rFonts w:cstheme="minorHAnsi"/>
          <w:highlight w:val="yellow"/>
        </w:rPr>
        <w:t>Employer</w:t>
      </w:r>
      <w:r w:rsidRPr="00293FEC" w:rsidR="002A1900">
        <w:rPr>
          <w:rFonts w:cstheme="minorHAnsi"/>
          <w:highlight w:val="yellow"/>
          <w:lang w:val="en-US"/>
        </w:rPr>
        <w:t xml:space="preserve"> </w:t>
      </w:r>
      <w:r w:rsidRPr="00293FEC">
        <w:rPr>
          <w:rFonts w:cstheme="minorHAnsi"/>
          <w:highlight w:val="yellow"/>
          <w:lang w:val="en-US"/>
        </w:rPr>
        <w:t xml:space="preserve">and are subject to </w:t>
      </w:r>
      <w:r w:rsidRPr="00293FEC" w:rsidR="002A1900">
        <w:rPr>
          <w:rFonts w:cstheme="minorHAnsi"/>
          <w:highlight w:val="yellow"/>
        </w:rPr>
        <w:t xml:space="preserve">Employer’s </w:t>
      </w:r>
      <w:r w:rsidRPr="00293FEC">
        <w:rPr>
          <w:rFonts w:cstheme="minorHAnsi"/>
          <w:highlight w:val="yellow"/>
          <w:lang w:val="en-US"/>
        </w:rPr>
        <w:t xml:space="preserve">approval. </w:t>
      </w:r>
      <w:r w:rsidRPr="00293FEC" w:rsidR="00E37825">
        <w:rPr>
          <w:rFonts w:cstheme="minorHAnsi"/>
          <w:highlight w:val="yellow"/>
          <w:lang w:val="en-US"/>
        </w:rPr>
        <w:t xml:space="preserve">The </w:t>
      </w:r>
      <w:r w:rsidRPr="00293FEC" w:rsidR="002A1900">
        <w:rPr>
          <w:rFonts w:cstheme="minorHAnsi"/>
          <w:highlight w:val="yellow"/>
        </w:rPr>
        <w:t>Employer</w:t>
      </w:r>
      <w:r w:rsidRPr="00293FEC" w:rsidR="002A1900">
        <w:rPr>
          <w:rFonts w:cstheme="minorHAnsi"/>
          <w:highlight w:val="yellow"/>
          <w:lang w:val="en-US"/>
        </w:rPr>
        <w:t xml:space="preserve"> </w:t>
      </w:r>
      <w:r w:rsidRPr="00293FEC">
        <w:rPr>
          <w:rFonts w:cstheme="minorHAnsi"/>
          <w:highlight w:val="yellow"/>
          <w:lang w:val="en-US"/>
        </w:rPr>
        <w:t xml:space="preserve">will consider reasonable requests for modifications in light of current circumstances and the commitments set out in the Community Benefits Plan but reserves the right to reject any proposed modifications which it regards are unreasonable. </w:t>
      </w:r>
    </w:p>
    <w:p w:rsidRPr="00293FEC" w:rsidR="006C09B2" w:rsidP="006C09B2" w:rsidRDefault="006C09B2" w14:paraId="2181523D" w14:textId="77777777">
      <w:pPr>
        <w:spacing w:after="0"/>
        <w:contextualSpacing/>
        <w:rPr>
          <w:rFonts w:cstheme="minorHAnsi"/>
          <w:highlight w:val="yellow"/>
          <w:lang w:val="en-US"/>
        </w:rPr>
      </w:pPr>
    </w:p>
    <w:p w:rsidRPr="00293FEC" w:rsidR="006C09B2" w:rsidRDefault="00285E29" w14:paraId="793CAA40" w14:textId="0A308496">
      <w:pPr>
        <w:numPr>
          <w:ilvl w:val="0"/>
          <w:numId w:val="14"/>
        </w:numPr>
        <w:spacing w:after="0" w:line="240" w:lineRule="auto"/>
        <w:contextualSpacing/>
        <w:rPr>
          <w:rFonts w:cstheme="minorHAnsi"/>
          <w:highlight w:val="yellow"/>
          <w:lang w:val="en-US"/>
        </w:rPr>
      </w:pPr>
      <w:r w:rsidRPr="00293FEC">
        <w:rPr>
          <w:rFonts w:cstheme="minorHAnsi"/>
          <w:highlight w:val="yellow"/>
          <w:lang w:val="en-US"/>
        </w:rPr>
        <w:t xml:space="preserve">The </w:t>
      </w:r>
      <w:r w:rsidRPr="00293FEC" w:rsidR="00282FEE">
        <w:rPr>
          <w:rFonts w:cstheme="minorHAnsi"/>
          <w:highlight w:val="yellow"/>
          <w:lang w:val="en-US"/>
        </w:rPr>
        <w:t xml:space="preserve">Contractor </w:t>
      </w:r>
      <w:r w:rsidRPr="00293FEC">
        <w:rPr>
          <w:rFonts w:cstheme="minorHAnsi"/>
          <w:highlight w:val="yellow"/>
          <w:lang w:val="en-US"/>
        </w:rPr>
        <w:t xml:space="preserve">shall use the Community Benefits Measurement tool as the reporting mechanism for the community benefits linked to this contract and following agreement with </w:t>
      </w:r>
      <w:r w:rsidRPr="00293FEC" w:rsidR="00B56F3B">
        <w:rPr>
          <w:rFonts w:cstheme="minorHAnsi"/>
          <w:highlight w:val="yellow"/>
          <w:lang w:val="en-US"/>
        </w:rPr>
        <w:t xml:space="preserve">Employer </w:t>
      </w:r>
      <w:r w:rsidRPr="00293FEC">
        <w:rPr>
          <w:rFonts w:cstheme="minorHAnsi"/>
          <w:highlight w:val="yellow"/>
          <w:lang w:val="en-US"/>
        </w:rPr>
        <w:t>submit the completed tool to Welsh Government’s Value Wales Team.</w:t>
      </w:r>
    </w:p>
    <w:p w:rsidRPr="00293FEC" w:rsidR="006C09B2" w:rsidP="006C09B2" w:rsidRDefault="006C09B2" w14:paraId="275C4D04" w14:textId="77777777">
      <w:pPr>
        <w:pStyle w:val="ListParagraph"/>
        <w:rPr>
          <w:rFonts w:cstheme="minorHAnsi"/>
          <w:sz w:val="22"/>
          <w:szCs w:val="22"/>
          <w:highlight w:val="yellow"/>
          <w:lang w:val="en-US"/>
        </w:rPr>
      </w:pPr>
    </w:p>
    <w:p w:rsidRPr="00293FEC" w:rsidR="006C09B2" w:rsidRDefault="00285E29" w14:paraId="1B035E5C" w14:textId="77777777">
      <w:pPr>
        <w:numPr>
          <w:ilvl w:val="1"/>
          <w:numId w:val="12"/>
        </w:numPr>
        <w:spacing w:after="0" w:line="240" w:lineRule="auto"/>
        <w:contextualSpacing/>
        <w:rPr>
          <w:rFonts w:cstheme="minorHAnsi"/>
          <w:highlight w:val="magenta"/>
          <w:lang w:val="en-US"/>
        </w:rPr>
      </w:pPr>
      <w:r w:rsidRPr="00293FEC">
        <w:rPr>
          <w:rFonts w:cstheme="minorHAnsi"/>
          <w:highlight w:val="magenta"/>
          <w:lang w:val="en-US"/>
        </w:rPr>
        <w:t xml:space="preserve">Contracts Portal </w:t>
      </w:r>
    </w:p>
    <w:p w:rsidRPr="00293FEC" w:rsidR="006C09B2" w:rsidP="006C09B2" w:rsidRDefault="006C09B2" w14:paraId="6B47A2F8" w14:textId="77777777">
      <w:pPr>
        <w:spacing w:after="0"/>
        <w:ind w:left="720"/>
        <w:contextualSpacing/>
        <w:rPr>
          <w:rFonts w:cstheme="minorHAnsi"/>
          <w:highlight w:val="magenta"/>
          <w:lang w:val="en-US"/>
        </w:rPr>
      </w:pPr>
    </w:p>
    <w:p w:rsidRPr="00293FEC" w:rsidR="006C09B2" w:rsidRDefault="00285E29" w14:paraId="36440319" w14:textId="60879D3F">
      <w:pPr>
        <w:pStyle w:val="ListParagraph"/>
        <w:numPr>
          <w:ilvl w:val="0"/>
          <w:numId w:val="13"/>
        </w:numPr>
        <w:rPr>
          <w:sz w:val="22"/>
          <w:szCs w:val="22"/>
          <w:lang w:val="en-US"/>
        </w:rPr>
      </w:pPr>
      <w:commentRangeStart w:id="53"/>
      <w:r w:rsidRPr="00293FEC">
        <w:rPr>
          <w:sz w:val="22"/>
          <w:szCs w:val="22"/>
          <w:highlight w:val="magenta"/>
          <w:lang w:val="en-US"/>
        </w:rPr>
        <w:t xml:space="preserve">The </w:t>
      </w:r>
      <w:r w:rsidRPr="00293FEC" w:rsidR="00282FEE">
        <w:rPr>
          <w:sz w:val="22"/>
          <w:szCs w:val="22"/>
          <w:highlight w:val="magenta"/>
          <w:lang w:val="en-US"/>
        </w:rPr>
        <w:t xml:space="preserve">Contractor </w:t>
      </w:r>
      <w:r w:rsidRPr="00293FEC">
        <w:rPr>
          <w:sz w:val="22"/>
          <w:szCs w:val="22"/>
          <w:highlight w:val="magenta"/>
          <w:lang w:val="en-US"/>
        </w:rPr>
        <w:t xml:space="preserve">shall adopt the use of </w:t>
      </w:r>
      <w:r w:rsidRPr="00293FEC" w:rsidR="005A699B">
        <w:rPr>
          <w:sz w:val="22"/>
          <w:szCs w:val="22"/>
          <w:highlight w:val="magenta"/>
          <w:lang w:val="en-US"/>
        </w:rPr>
        <w:t xml:space="preserve">the </w:t>
      </w:r>
      <w:r w:rsidRPr="00293FEC" w:rsidR="002A1900">
        <w:rPr>
          <w:sz w:val="22"/>
          <w:szCs w:val="22"/>
          <w:highlight w:val="magenta"/>
        </w:rPr>
        <w:t>Employer’s</w:t>
      </w:r>
      <w:r w:rsidRPr="00293FEC" w:rsidR="002A1900">
        <w:rPr>
          <w:sz w:val="22"/>
          <w:szCs w:val="22"/>
          <w:highlight w:val="magenta"/>
          <w:lang w:val="en-US"/>
        </w:rPr>
        <w:t xml:space="preserve"> </w:t>
      </w:r>
      <w:r w:rsidRPr="00293FEC">
        <w:rPr>
          <w:sz w:val="22"/>
          <w:szCs w:val="22"/>
          <w:highlight w:val="magenta"/>
          <w:lang w:val="en-US"/>
        </w:rPr>
        <w:t>Contracts Portal for the purpose of planning and recording all projects undertaken. All supporting documentation for all projects undertaken shall be uploaded via the Contracts Portal in an electronic format as the central data point, this includes but is not limited to evidence of completion and invoicing.</w:t>
      </w:r>
      <w:commentRangeEnd w:id="53"/>
      <w:r w:rsidRPr="00293FEC" w:rsidR="00B070B2">
        <w:rPr>
          <w:rStyle w:val="CommentReference"/>
          <w:sz w:val="22"/>
          <w:szCs w:val="22"/>
          <w:lang w:val="en-US"/>
        </w:rPr>
        <w:commentReference w:id="53"/>
      </w:r>
    </w:p>
    <w:p w:rsidRPr="00367DCB" w:rsidR="006C09B2" w:rsidP="006C09B2" w:rsidRDefault="006C09B2" w14:paraId="6A37AB6C" w14:textId="77777777">
      <w:pPr>
        <w:spacing w:after="0"/>
        <w:ind w:left="1080"/>
        <w:contextualSpacing/>
        <w:rPr>
          <w:rFonts w:cstheme="minorHAnsi"/>
          <w:lang w:val="en-US"/>
        </w:rPr>
      </w:pPr>
    </w:p>
    <w:p w:rsidRPr="00367DCB" w:rsidR="006C09B2" w:rsidP="006C09B2" w:rsidRDefault="006C09B2" w14:paraId="74B84A2A" w14:textId="77777777">
      <w:pPr>
        <w:spacing w:after="0" w:line="276" w:lineRule="auto"/>
        <w:rPr>
          <w:rFonts w:cstheme="minorHAnsi"/>
          <w:lang w:val="en-US"/>
        </w:rPr>
      </w:pPr>
    </w:p>
    <w:p w:rsidR="006C09B2" w:rsidP="006C09B2" w:rsidRDefault="006C09B2" w14:paraId="65233537" w14:textId="77777777">
      <w:pPr>
        <w:spacing w:after="200" w:line="276" w:lineRule="auto"/>
        <w:rPr>
          <w:rFonts w:ascii="Arial" w:hAnsi="Arial" w:eastAsia="Calibri" w:cs="Arial"/>
          <w:b/>
        </w:rPr>
        <w:sectPr w:rsidR="006C09B2" w:rsidSect="00AE0207">
          <w:pgSz w:w="11906" w:h="16838" w:orient="portrait"/>
          <w:pgMar w:top="2268" w:right="1440" w:bottom="1440" w:left="1440" w:header="709" w:footer="709" w:gutter="0"/>
          <w:cols w:space="708"/>
          <w:formProt w:val="0"/>
          <w:docGrid w:linePitch="360"/>
        </w:sectPr>
      </w:pPr>
    </w:p>
    <w:p w:rsidRPr="00D85F1D" w:rsidR="006C09B2" w:rsidP="00D85F1D" w:rsidRDefault="00285E29" w14:paraId="0CD1DDFF" w14:textId="1D04D54B">
      <w:pPr>
        <w:pStyle w:val="Heading1"/>
        <w:spacing w:before="0"/>
        <w:rPr>
          <w:rFonts w:asciiTheme="majorHAnsi" w:hAnsiTheme="majorHAnsi"/>
          <w:b w:val="0"/>
          <w:bCs w:val="0"/>
          <w:color w:val="1F4E79" w:themeColor="accent5" w:themeShade="80"/>
          <w:sz w:val="32"/>
          <w:szCs w:val="32"/>
        </w:rPr>
      </w:pPr>
      <w:bookmarkStart w:name="_Toc241760307" w:id="54"/>
      <w:r w:rsidRPr="00D85F1D">
        <w:rPr>
          <w:rFonts w:asciiTheme="majorHAnsi" w:hAnsiTheme="majorHAnsi"/>
          <w:b w:val="0"/>
          <w:bCs w:val="0"/>
          <w:color w:val="1F4E79" w:themeColor="accent5" w:themeShade="80"/>
          <w:sz w:val="32"/>
          <w:szCs w:val="32"/>
        </w:rPr>
        <w:t>Annex 1: Processing, Personal Data and Data Subjects</w:t>
      </w:r>
      <w:bookmarkEnd w:id="54"/>
      <w:r w:rsidRPr="00D85F1D">
        <w:rPr>
          <w:rFonts w:asciiTheme="majorHAnsi" w:hAnsiTheme="majorHAnsi"/>
          <w:b w:val="0"/>
          <w:bCs w:val="0"/>
          <w:color w:val="1F4E79" w:themeColor="accent5" w:themeShade="80"/>
          <w:sz w:val="32"/>
          <w:szCs w:val="32"/>
        </w:rPr>
        <w:t xml:space="preserve"> </w:t>
      </w:r>
    </w:p>
    <w:p w:rsidR="00D85F1D" w:rsidP="00D85F1D" w:rsidRDefault="00D85F1D" w14:paraId="1F1125BA" w14:textId="77777777">
      <w:pPr>
        <w:spacing w:after="0" w:line="276" w:lineRule="auto"/>
        <w:rPr>
          <w:rFonts w:ascii="Arial" w:hAnsi="Arial" w:eastAsia="Calibri" w:cs="Arial"/>
          <w:bCs/>
        </w:rPr>
      </w:pPr>
    </w:p>
    <w:p w:rsidRPr="00D86608" w:rsidR="00D86608" w:rsidP="00D86608" w:rsidRDefault="00285E29" w14:paraId="2EC64B14" w14:textId="49D60708">
      <w:pPr>
        <w:spacing w:after="200" w:line="276" w:lineRule="auto"/>
        <w:rPr>
          <w:rFonts w:ascii="Arial" w:hAnsi="Arial" w:eastAsia="Calibri" w:cs="Arial"/>
          <w:bCs/>
        </w:rPr>
      </w:pPr>
      <w:r w:rsidRPr="00D86608">
        <w:rPr>
          <w:rFonts w:ascii="Arial" w:hAnsi="Arial" w:eastAsia="Calibri" w:cs="Arial"/>
          <w:bCs/>
        </w:rPr>
        <w:t xml:space="preserve">The </w:t>
      </w:r>
      <w:r w:rsidRPr="00282FEE" w:rsidR="00282FEE">
        <w:rPr>
          <w:rFonts w:ascii="Arial" w:hAnsi="Arial" w:eastAsia="Calibri" w:cs="Arial"/>
          <w:bCs/>
        </w:rPr>
        <w:t xml:space="preserve">Contractor </w:t>
      </w:r>
      <w:r w:rsidRPr="00D86608">
        <w:rPr>
          <w:rFonts w:ascii="Arial" w:hAnsi="Arial" w:eastAsia="Calibri" w:cs="Arial"/>
          <w:bCs/>
        </w:rPr>
        <w:t xml:space="preserve">shall comply with any further written instructions with respect to data processing by the </w:t>
      </w:r>
      <w:r w:rsidRPr="002A1900" w:rsidR="002A1900">
        <w:rPr>
          <w:rFonts w:ascii="Arial" w:hAnsi="Arial" w:eastAsia="Calibri" w:cs="Arial"/>
          <w:bCs/>
        </w:rPr>
        <w:t>Employer</w:t>
      </w:r>
      <w:r w:rsidRPr="00D86608">
        <w:rPr>
          <w:rFonts w:ascii="Arial" w:hAnsi="Arial" w:eastAsia="Calibri" w:cs="Arial"/>
          <w:bCs/>
        </w:rPr>
        <w:t xml:space="preserve">. </w:t>
      </w:r>
    </w:p>
    <w:p w:rsidRPr="00D86608" w:rsidR="00D86608" w:rsidP="00D86608" w:rsidRDefault="00285E29" w14:paraId="47449AD6" w14:textId="083B19D5">
      <w:pPr>
        <w:spacing w:after="200" w:line="276" w:lineRule="auto"/>
        <w:rPr>
          <w:rFonts w:ascii="Arial" w:hAnsi="Arial" w:eastAsia="Calibri" w:cs="Arial"/>
          <w:bCs/>
        </w:rPr>
      </w:pPr>
      <w:r w:rsidRPr="00D86608">
        <w:rPr>
          <w:rFonts w:ascii="Arial" w:hAnsi="Arial" w:eastAsia="Calibri" w:cs="Arial"/>
          <w:bCs/>
        </w:rPr>
        <w:t>Any such further instructions shall be incorporated into this Annex.</w:t>
      </w:r>
    </w:p>
    <w:tbl>
      <w:tblPr>
        <w:tblW w:w="909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4A0" w:firstRow="1" w:lastRow="0" w:firstColumn="1" w:lastColumn="0" w:noHBand="0" w:noVBand="1"/>
      </w:tblPr>
      <w:tblGrid>
        <w:gridCol w:w="4528"/>
        <w:gridCol w:w="4562"/>
      </w:tblGrid>
      <w:tr w:rsidR="00451B27" w:rsidTr="70876687" w14:paraId="072BEEE3" w14:textId="77777777">
        <w:trPr>
          <w:trHeight w:val="611"/>
        </w:trPr>
        <w:tc>
          <w:tcPr>
            <w:tcW w:w="4528" w:type="dxa"/>
            <w:shd w:val="clear" w:color="auto" w:fill="B4C6E7" w:themeFill="accent1" w:themeFillTint="66"/>
            <w:vAlign w:val="center"/>
          </w:tcPr>
          <w:p w:rsidRPr="00CE1CE6" w:rsidR="006C09B2" w:rsidP="00CE1CE6" w:rsidRDefault="00285E29" w14:paraId="6A3E3D3A" w14:textId="77777777">
            <w:pPr>
              <w:spacing w:after="0" w:line="240" w:lineRule="auto"/>
              <w:jc w:val="center"/>
              <w:textAlignment w:val="baseline"/>
              <w:rPr>
                <w:rFonts w:ascii="Arial" w:hAnsi="Arial" w:eastAsia="Times New Roman" w:cs="Arial"/>
                <w:b/>
                <w:bCs/>
                <w:sz w:val="24"/>
                <w:szCs w:val="24"/>
                <w:lang w:eastAsia="en-GB"/>
              </w:rPr>
            </w:pPr>
            <w:r w:rsidRPr="00CE1CE6">
              <w:rPr>
                <w:rFonts w:ascii="Arial" w:hAnsi="Arial" w:eastAsia="Times New Roman" w:cs="Arial"/>
                <w:b/>
                <w:bCs/>
                <w:sz w:val="24"/>
                <w:szCs w:val="24"/>
                <w:lang w:eastAsia="en-GB"/>
              </w:rPr>
              <w:t>Description</w:t>
            </w:r>
          </w:p>
        </w:tc>
        <w:tc>
          <w:tcPr>
            <w:tcW w:w="4562" w:type="dxa"/>
            <w:shd w:val="clear" w:color="auto" w:fill="B4C6E7" w:themeFill="accent1" w:themeFillTint="66"/>
            <w:vAlign w:val="center"/>
          </w:tcPr>
          <w:p w:rsidRPr="00F96B0F" w:rsidR="006C09B2" w:rsidP="00CE1CE6" w:rsidRDefault="00285E29" w14:paraId="70BFBFBF" w14:textId="77777777">
            <w:pPr>
              <w:spacing w:after="0" w:line="240" w:lineRule="auto"/>
              <w:jc w:val="center"/>
              <w:textAlignment w:val="baseline"/>
              <w:rPr>
                <w:rFonts w:ascii="Arial" w:hAnsi="Arial" w:cs="Arial"/>
                <w:b/>
              </w:rPr>
            </w:pPr>
            <w:r w:rsidRPr="00CE1CE6">
              <w:rPr>
                <w:rFonts w:ascii="Arial" w:hAnsi="Arial" w:eastAsia="Times New Roman" w:cs="Arial"/>
                <w:b/>
                <w:bCs/>
                <w:sz w:val="24"/>
                <w:szCs w:val="24"/>
                <w:lang w:eastAsia="en-GB"/>
              </w:rPr>
              <w:t>Details</w:t>
            </w:r>
          </w:p>
        </w:tc>
      </w:tr>
      <w:tr w:rsidR="00451B27" w:rsidTr="70876687" w14:paraId="2F1DDB39" w14:textId="77777777">
        <w:trPr>
          <w:trHeight w:val="605"/>
        </w:trPr>
        <w:tc>
          <w:tcPr>
            <w:tcW w:w="4528" w:type="dxa"/>
            <w:vAlign w:val="center"/>
          </w:tcPr>
          <w:p w:rsidRPr="00F96B0F" w:rsidR="006C09B2" w:rsidP="00902695" w:rsidRDefault="00285E29" w14:paraId="3B782E8A" w14:textId="77777777">
            <w:pPr>
              <w:overflowPunct w:val="0"/>
              <w:autoSpaceDE w:val="0"/>
              <w:autoSpaceDN w:val="0"/>
              <w:adjustRightInd w:val="0"/>
              <w:spacing w:after="240" w:line="360" w:lineRule="auto"/>
              <w:textAlignment w:val="baseline"/>
              <w:rPr>
                <w:rFonts w:ascii="Arial" w:hAnsi="Arial" w:cs="Arial"/>
              </w:rPr>
            </w:pPr>
            <w:r w:rsidRPr="00F96B0F">
              <w:rPr>
                <w:rFonts w:ascii="Arial" w:hAnsi="Arial" w:cs="Arial"/>
              </w:rPr>
              <w:t>Subject matter of the processing</w:t>
            </w:r>
          </w:p>
        </w:tc>
        <w:tc>
          <w:tcPr>
            <w:tcW w:w="4562" w:type="dxa"/>
            <w:vAlign w:val="center"/>
          </w:tcPr>
          <w:p w:rsidRPr="00E564BE" w:rsidR="006C09B2" w:rsidP="00A570A3" w:rsidRDefault="00285E29" w14:paraId="0C9E4731" w14:textId="44A4A341">
            <w:pPr>
              <w:overflowPunct w:val="0"/>
              <w:autoSpaceDE w:val="0"/>
              <w:autoSpaceDN w:val="0"/>
              <w:adjustRightInd w:val="0"/>
              <w:spacing w:after="240" w:line="360" w:lineRule="auto"/>
              <w:jc w:val="both"/>
              <w:textAlignment w:val="baseline"/>
              <w:rPr>
                <w:rFonts w:ascii="Arial" w:hAnsi="Arial" w:cs="Arial"/>
              </w:rPr>
            </w:pPr>
            <w:r w:rsidRPr="70876687">
              <w:rPr>
                <w:rFonts w:ascii="Arial" w:hAnsi="Arial" w:cs="Arial"/>
              </w:rPr>
              <w:t xml:space="preserve">Receiving Personal Data in order to complete Works as instructed for </w:t>
            </w:r>
            <w:r w:rsidRPr="70876687">
              <w:rPr>
                <w:rFonts w:ascii="Arial" w:hAnsi="Arial" w:cs="Arial"/>
                <w:highlight w:val="yellow"/>
              </w:rPr>
              <w:t>project number and name XXX</w:t>
            </w:r>
          </w:p>
        </w:tc>
      </w:tr>
      <w:tr w:rsidR="00451B27" w:rsidTr="70876687" w14:paraId="5B5B905E" w14:textId="77777777">
        <w:trPr>
          <w:trHeight w:val="1010"/>
        </w:trPr>
        <w:tc>
          <w:tcPr>
            <w:tcW w:w="4528" w:type="dxa"/>
            <w:vAlign w:val="center"/>
          </w:tcPr>
          <w:p w:rsidRPr="00F96B0F" w:rsidR="006C09B2" w:rsidP="00902695" w:rsidRDefault="00285E29" w14:paraId="276FEAEE" w14:textId="77777777">
            <w:pPr>
              <w:overflowPunct w:val="0"/>
              <w:autoSpaceDE w:val="0"/>
              <w:autoSpaceDN w:val="0"/>
              <w:adjustRightInd w:val="0"/>
              <w:spacing w:after="240" w:line="360" w:lineRule="auto"/>
              <w:textAlignment w:val="baseline"/>
              <w:rPr>
                <w:rFonts w:ascii="Arial" w:hAnsi="Arial" w:cs="Arial"/>
              </w:rPr>
            </w:pPr>
            <w:r w:rsidRPr="00F96B0F">
              <w:rPr>
                <w:rFonts w:ascii="Arial" w:hAnsi="Arial" w:cs="Arial"/>
              </w:rPr>
              <w:t>Duration of the processing</w:t>
            </w:r>
          </w:p>
        </w:tc>
        <w:tc>
          <w:tcPr>
            <w:tcW w:w="4562" w:type="dxa"/>
            <w:vAlign w:val="center"/>
          </w:tcPr>
          <w:p w:rsidRPr="00E564BE" w:rsidR="006C09B2" w:rsidP="00A570A3" w:rsidRDefault="00285E29" w14:paraId="0B948268" w14:textId="69240311">
            <w:pPr>
              <w:overflowPunct w:val="0"/>
              <w:autoSpaceDE w:val="0"/>
              <w:autoSpaceDN w:val="0"/>
              <w:adjustRightInd w:val="0"/>
              <w:spacing w:after="240" w:line="360" w:lineRule="auto"/>
              <w:jc w:val="both"/>
              <w:textAlignment w:val="baseline"/>
              <w:rPr>
                <w:rFonts w:ascii="Arial" w:hAnsi="Arial" w:cs="Arial"/>
              </w:rPr>
            </w:pPr>
            <w:r w:rsidRPr="70876687">
              <w:rPr>
                <w:rFonts w:ascii="Arial" w:hAnsi="Arial" w:cs="Arial"/>
              </w:rPr>
              <w:t>From Start Date of Contract until the agreed Completion Date</w:t>
            </w:r>
          </w:p>
        </w:tc>
      </w:tr>
      <w:tr w:rsidR="00451B27" w:rsidTr="70876687" w14:paraId="26132F60" w14:textId="77777777">
        <w:trPr>
          <w:trHeight w:val="1195"/>
        </w:trPr>
        <w:tc>
          <w:tcPr>
            <w:tcW w:w="4528" w:type="dxa"/>
            <w:vAlign w:val="center"/>
          </w:tcPr>
          <w:p w:rsidRPr="00F96B0F" w:rsidR="006C09B2" w:rsidP="00902695" w:rsidRDefault="00285E29" w14:paraId="62BE5604" w14:textId="77777777">
            <w:pPr>
              <w:overflowPunct w:val="0"/>
              <w:autoSpaceDE w:val="0"/>
              <w:autoSpaceDN w:val="0"/>
              <w:adjustRightInd w:val="0"/>
              <w:spacing w:after="240" w:line="360" w:lineRule="auto"/>
              <w:textAlignment w:val="baseline"/>
              <w:rPr>
                <w:rFonts w:ascii="Arial" w:hAnsi="Arial" w:cs="Arial"/>
              </w:rPr>
            </w:pPr>
            <w:r w:rsidRPr="00F96B0F">
              <w:rPr>
                <w:rFonts w:ascii="Arial" w:hAnsi="Arial" w:cs="Arial"/>
              </w:rPr>
              <w:t>Nature and purposes of the processing</w:t>
            </w:r>
          </w:p>
        </w:tc>
        <w:tc>
          <w:tcPr>
            <w:tcW w:w="4562" w:type="dxa"/>
            <w:vAlign w:val="center"/>
          </w:tcPr>
          <w:p w:rsidRPr="00E564BE" w:rsidR="006C09B2" w:rsidP="70876687" w:rsidRDefault="00285E29" w14:paraId="3AF6B890" w14:textId="75C178EC">
            <w:pPr>
              <w:overflowPunct w:val="0"/>
              <w:autoSpaceDE w:val="0"/>
              <w:autoSpaceDN w:val="0"/>
              <w:adjustRightInd w:val="0"/>
              <w:spacing w:after="240" w:line="360" w:lineRule="auto"/>
              <w:jc w:val="both"/>
              <w:textAlignment w:val="baseline"/>
              <w:rPr>
                <w:rFonts w:ascii="Arial" w:hAnsi="Arial" w:cs="Arial"/>
              </w:rPr>
            </w:pPr>
            <w:r w:rsidRPr="70876687">
              <w:rPr>
                <w:rFonts w:ascii="Arial" w:hAnsi="Arial" w:cs="Arial"/>
              </w:rPr>
              <w:t xml:space="preserve">The purpose is to receive Personal Data in order to complete Works as instructed for </w:t>
            </w:r>
            <w:r w:rsidRPr="70876687">
              <w:rPr>
                <w:rFonts w:ascii="Arial" w:hAnsi="Arial" w:cs="Arial"/>
                <w:highlight w:val="yellow"/>
              </w:rPr>
              <w:t>project number and name XXX</w:t>
            </w:r>
          </w:p>
        </w:tc>
      </w:tr>
      <w:tr w:rsidR="00451B27" w:rsidTr="70876687" w14:paraId="5EE1D4B8" w14:textId="77777777">
        <w:trPr>
          <w:trHeight w:val="1792"/>
        </w:trPr>
        <w:tc>
          <w:tcPr>
            <w:tcW w:w="4528" w:type="dxa"/>
            <w:vAlign w:val="center"/>
          </w:tcPr>
          <w:p w:rsidRPr="00F96B0F" w:rsidR="006C09B2" w:rsidP="00902695" w:rsidRDefault="00285E29" w14:paraId="490D3F28" w14:textId="77777777">
            <w:pPr>
              <w:overflowPunct w:val="0"/>
              <w:autoSpaceDE w:val="0"/>
              <w:autoSpaceDN w:val="0"/>
              <w:adjustRightInd w:val="0"/>
              <w:spacing w:after="240" w:line="360" w:lineRule="auto"/>
              <w:textAlignment w:val="baseline"/>
              <w:rPr>
                <w:rFonts w:ascii="Arial" w:hAnsi="Arial" w:cs="Arial"/>
              </w:rPr>
            </w:pPr>
            <w:r w:rsidRPr="00F96B0F">
              <w:rPr>
                <w:rFonts w:ascii="Arial" w:hAnsi="Arial" w:cs="Arial"/>
              </w:rPr>
              <w:t>Type of Personal Data</w:t>
            </w:r>
          </w:p>
        </w:tc>
        <w:tc>
          <w:tcPr>
            <w:tcW w:w="4562" w:type="dxa"/>
            <w:vAlign w:val="center"/>
          </w:tcPr>
          <w:p w:rsidRPr="00DB57E3" w:rsidR="006C09B2" w:rsidP="00A570A3" w:rsidRDefault="00285E29" w14:paraId="1C3CADBC" w14:textId="035D0B29">
            <w:pPr>
              <w:overflowPunct w:val="0"/>
              <w:autoSpaceDE w:val="0"/>
              <w:autoSpaceDN w:val="0"/>
              <w:adjustRightInd w:val="0"/>
              <w:spacing w:after="240" w:line="360" w:lineRule="auto"/>
              <w:jc w:val="both"/>
              <w:textAlignment w:val="baseline"/>
              <w:rPr>
                <w:rFonts w:ascii="Arial" w:hAnsi="Arial" w:cs="Arial"/>
              </w:rPr>
            </w:pPr>
            <w:r w:rsidRPr="70876687">
              <w:rPr>
                <w:rFonts w:ascii="Arial" w:hAnsi="Arial" w:cs="Arial"/>
              </w:rPr>
              <w:t>Personal data including (but not limited to): name</w:t>
            </w:r>
            <w:r w:rsidRPr="70876687" w:rsidR="16D81D9C">
              <w:rPr>
                <w:rFonts w:ascii="Arial" w:hAnsi="Arial" w:cs="Arial"/>
              </w:rPr>
              <w:t>s</w:t>
            </w:r>
            <w:r w:rsidRPr="70876687">
              <w:rPr>
                <w:rFonts w:ascii="Arial" w:hAnsi="Arial" w:cs="Arial"/>
              </w:rPr>
              <w:t xml:space="preserve">, </w:t>
            </w:r>
            <w:r w:rsidRPr="70876687" w:rsidR="16D81D9C">
              <w:rPr>
                <w:rFonts w:ascii="Arial" w:hAnsi="Arial" w:cs="Arial"/>
              </w:rPr>
              <w:t>address</w:t>
            </w:r>
            <w:r w:rsidRPr="70876687" w:rsidR="21B94BDC">
              <w:rPr>
                <w:rFonts w:ascii="Arial" w:hAnsi="Arial" w:cs="Arial"/>
              </w:rPr>
              <w:t>es</w:t>
            </w:r>
            <w:r w:rsidRPr="70876687">
              <w:rPr>
                <w:rFonts w:ascii="Arial" w:hAnsi="Arial" w:cs="Arial"/>
              </w:rPr>
              <w:t>, date of birth, NI number</w:t>
            </w:r>
            <w:r w:rsidRPr="70876687" w:rsidR="16D81D9C">
              <w:rPr>
                <w:rFonts w:ascii="Arial" w:hAnsi="Arial" w:cs="Arial"/>
              </w:rPr>
              <w:t>s</w:t>
            </w:r>
            <w:r w:rsidRPr="70876687">
              <w:rPr>
                <w:rFonts w:ascii="Arial" w:hAnsi="Arial" w:cs="Arial"/>
              </w:rPr>
              <w:t>, telephone number</w:t>
            </w:r>
            <w:r w:rsidRPr="70876687" w:rsidR="16D81D9C">
              <w:rPr>
                <w:rFonts w:ascii="Arial" w:hAnsi="Arial" w:cs="Arial"/>
              </w:rPr>
              <w:t>s</w:t>
            </w:r>
            <w:r w:rsidRPr="70876687">
              <w:rPr>
                <w:rFonts w:ascii="Arial" w:hAnsi="Arial" w:cs="Arial"/>
              </w:rPr>
              <w:t xml:space="preserve">, </w:t>
            </w:r>
            <w:r w:rsidRPr="70876687" w:rsidR="0A7AA9FA">
              <w:rPr>
                <w:rFonts w:ascii="Arial" w:hAnsi="Arial" w:cs="Arial"/>
              </w:rPr>
              <w:t xml:space="preserve">Client Alerts, </w:t>
            </w:r>
            <w:r w:rsidRPr="70876687">
              <w:rPr>
                <w:rFonts w:ascii="Arial" w:hAnsi="Arial" w:cs="Arial"/>
              </w:rPr>
              <w:t xml:space="preserve">bank information. </w:t>
            </w:r>
          </w:p>
        </w:tc>
      </w:tr>
      <w:tr w:rsidR="00451B27" w:rsidTr="70876687" w14:paraId="6A536319" w14:textId="77777777">
        <w:trPr>
          <w:trHeight w:val="611"/>
        </w:trPr>
        <w:tc>
          <w:tcPr>
            <w:tcW w:w="4528" w:type="dxa"/>
            <w:vAlign w:val="center"/>
          </w:tcPr>
          <w:p w:rsidRPr="00F96B0F" w:rsidR="006C09B2" w:rsidP="00902695" w:rsidRDefault="00285E29" w14:paraId="18AA855E" w14:textId="77777777">
            <w:pPr>
              <w:overflowPunct w:val="0"/>
              <w:autoSpaceDE w:val="0"/>
              <w:autoSpaceDN w:val="0"/>
              <w:adjustRightInd w:val="0"/>
              <w:spacing w:after="240" w:line="360" w:lineRule="auto"/>
              <w:textAlignment w:val="baseline"/>
              <w:rPr>
                <w:rFonts w:ascii="Arial" w:hAnsi="Arial" w:cs="Arial"/>
              </w:rPr>
            </w:pPr>
            <w:r w:rsidRPr="00F96B0F">
              <w:rPr>
                <w:rFonts w:ascii="Arial" w:hAnsi="Arial" w:cs="Arial"/>
              </w:rPr>
              <w:t>Categories of Data Subject</w:t>
            </w:r>
          </w:p>
        </w:tc>
        <w:tc>
          <w:tcPr>
            <w:tcW w:w="4562" w:type="dxa"/>
            <w:vAlign w:val="center"/>
          </w:tcPr>
          <w:p w:rsidRPr="00DB57E3" w:rsidR="006C09B2" w:rsidP="00A570A3" w:rsidRDefault="00285E29" w14:paraId="60CB178D" w14:textId="03987544">
            <w:pPr>
              <w:overflowPunct w:val="0"/>
              <w:autoSpaceDE w:val="0"/>
              <w:autoSpaceDN w:val="0"/>
              <w:adjustRightInd w:val="0"/>
              <w:spacing w:after="240" w:line="360" w:lineRule="auto"/>
              <w:jc w:val="both"/>
              <w:textAlignment w:val="baseline"/>
              <w:rPr>
                <w:rFonts w:ascii="Arial" w:hAnsi="Arial" w:cs="Arial"/>
              </w:rPr>
            </w:pPr>
            <w:r w:rsidRPr="70876687">
              <w:rPr>
                <w:rFonts w:ascii="Arial" w:hAnsi="Arial" w:cs="Arial"/>
              </w:rPr>
              <w:t>Staff (including volunteers, agents and temporary works), Customers, suppliers, members of public</w:t>
            </w:r>
          </w:p>
        </w:tc>
      </w:tr>
      <w:tr w:rsidR="00451B27" w:rsidTr="70876687" w14:paraId="7218ED31" w14:textId="77777777">
        <w:trPr>
          <w:trHeight w:val="1830"/>
        </w:trPr>
        <w:tc>
          <w:tcPr>
            <w:tcW w:w="4528" w:type="dxa"/>
            <w:vAlign w:val="center"/>
          </w:tcPr>
          <w:p w:rsidRPr="00F96B0F" w:rsidR="006C09B2" w:rsidP="00902695" w:rsidRDefault="00285E29" w14:paraId="1C0D9EFC" w14:textId="77777777">
            <w:pPr>
              <w:overflowPunct w:val="0"/>
              <w:autoSpaceDE w:val="0"/>
              <w:autoSpaceDN w:val="0"/>
              <w:adjustRightInd w:val="0"/>
              <w:spacing w:after="240" w:line="360" w:lineRule="auto"/>
              <w:textAlignment w:val="baseline"/>
              <w:rPr>
                <w:rFonts w:ascii="Arial" w:hAnsi="Arial" w:cs="Arial"/>
              </w:rPr>
            </w:pPr>
            <w:r w:rsidRPr="00F96B0F">
              <w:rPr>
                <w:rFonts w:ascii="Arial" w:hAnsi="Arial" w:cs="Arial"/>
              </w:rPr>
              <w:t>Plan for return and destruction of the data once the processing is complete UNLESS requirement under union or member state law to preserve that type of data</w:t>
            </w:r>
          </w:p>
        </w:tc>
        <w:tc>
          <w:tcPr>
            <w:tcW w:w="4562" w:type="dxa"/>
            <w:vAlign w:val="center"/>
          </w:tcPr>
          <w:p w:rsidRPr="00DB57E3" w:rsidR="006C09B2" w:rsidP="00902695" w:rsidRDefault="00285E29" w14:paraId="5198E869" w14:textId="2384787F">
            <w:pPr>
              <w:overflowPunct w:val="0"/>
              <w:autoSpaceDE w:val="0"/>
              <w:autoSpaceDN w:val="0"/>
              <w:adjustRightInd w:val="0"/>
              <w:spacing w:after="240" w:line="360" w:lineRule="auto"/>
              <w:textAlignment w:val="baseline"/>
              <w:rPr>
                <w:rFonts w:ascii="Arial" w:hAnsi="Arial" w:cs="Arial"/>
              </w:rPr>
            </w:pPr>
            <w:r w:rsidRPr="70876687">
              <w:rPr>
                <w:rFonts w:ascii="Arial" w:hAnsi="Arial" w:cs="Arial"/>
              </w:rPr>
              <w:t xml:space="preserve">All data to be permanently destroyed in accordance with application </w:t>
            </w:r>
            <w:r w:rsidRPr="70876687" w:rsidR="182B71AD">
              <w:rPr>
                <w:rFonts w:ascii="Arial" w:hAnsi="Arial" w:cs="Arial"/>
              </w:rPr>
              <w:t xml:space="preserve">data retention </w:t>
            </w:r>
            <w:r w:rsidRPr="70876687">
              <w:rPr>
                <w:rFonts w:ascii="Arial" w:hAnsi="Arial" w:cs="Arial"/>
              </w:rPr>
              <w:t>legislation</w:t>
            </w:r>
            <w:r w:rsidRPr="70876687" w:rsidR="16D81D9C">
              <w:rPr>
                <w:rFonts w:ascii="Arial" w:hAnsi="Arial" w:cs="Arial"/>
              </w:rPr>
              <w:t>.</w:t>
            </w:r>
          </w:p>
        </w:tc>
      </w:tr>
    </w:tbl>
    <w:p w:rsidR="00A7737F" w:rsidP="00A7737F" w:rsidRDefault="00A7737F" w14:paraId="7FB25E3C" w14:textId="77777777">
      <w:pPr>
        <w:spacing w:before="100" w:beforeAutospacing="1" w:after="100" w:afterAutospacing="1"/>
        <w:sectPr w:rsidR="00A7737F" w:rsidSect="00AE0207">
          <w:pgSz w:w="11906" w:h="16838" w:orient="portrait"/>
          <w:pgMar w:top="2268" w:right="1440" w:bottom="1440" w:left="1440" w:header="709" w:footer="709" w:gutter="0"/>
          <w:cols w:space="708"/>
          <w:formProt w:val="0"/>
          <w:docGrid w:linePitch="360"/>
        </w:sectPr>
      </w:pPr>
    </w:p>
    <w:p w:rsidRPr="00D85F1D" w:rsidR="00A7737F" w:rsidP="00A7737F" w:rsidRDefault="00285E29" w14:paraId="6F98A9AF" w14:textId="0AC6F5E8">
      <w:pPr>
        <w:pStyle w:val="Heading1"/>
        <w:spacing w:before="0"/>
        <w:rPr>
          <w:rFonts w:asciiTheme="majorHAnsi" w:hAnsiTheme="majorHAnsi"/>
          <w:b w:val="0"/>
          <w:bCs w:val="0"/>
          <w:color w:val="1F4E79" w:themeColor="accent5" w:themeShade="80"/>
          <w:sz w:val="32"/>
          <w:szCs w:val="32"/>
        </w:rPr>
      </w:pPr>
      <w:bookmarkStart w:name="_Toc241760308" w:id="55"/>
      <w:r w:rsidRPr="008F2E17">
        <w:rPr>
          <w:rFonts w:asciiTheme="majorHAnsi" w:hAnsiTheme="majorHAnsi"/>
          <w:b w:val="0"/>
          <w:bCs w:val="0"/>
          <w:color w:val="1F4E79" w:themeColor="accent5" w:themeShade="80"/>
          <w:sz w:val="32"/>
          <w:szCs w:val="32"/>
          <w:highlight w:val="magenta"/>
        </w:rPr>
        <w:t>Annex 2: Community Benefits Menu</w:t>
      </w:r>
      <w:bookmarkEnd w:id="55"/>
      <w:r>
        <w:rPr>
          <w:rFonts w:asciiTheme="majorHAnsi" w:hAnsiTheme="majorHAnsi"/>
          <w:b w:val="0"/>
          <w:bCs w:val="0"/>
          <w:color w:val="1F4E79" w:themeColor="accent5" w:themeShade="80"/>
          <w:sz w:val="32"/>
          <w:szCs w:val="32"/>
        </w:rPr>
        <w:t xml:space="preserve"> </w:t>
      </w:r>
    </w:p>
    <w:p w:rsidR="00A7737F" w:rsidP="00A7737F" w:rsidRDefault="00A7737F" w14:paraId="4EB29722" w14:textId="77777777">
      <w:pPr>
        <w:spacing w:after="0" w:line="276" w:lineRule="auto"/>
        <w:rPr>
          <w:rFonts w:ascii="Arial" w:hAnsi="Arial" w:eastAsia="Calibri" w:cs="Arial"/>
          <w:bCs/>
        </w:rPr>
      </w:pPr>
    </w:p>
    <w:p w:rsidR="00F37250" w:rsidP="00F37250" w:rsidRDefault="00285E29" w14:paraId="60718A40" w14:textId="77777777">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sz w:val="22"/>
          <w:szCs w:val="22"/>
          <w:shd w:val="clear" w:color="auto" w:fill="FFFF00"/>
        </w:rPr>
        <w:t>[Client Name</w:t>
      </w:r>
      <w:r>
        <w:rPr>
          <w:rStyle w:val="normaltextrun"/>
          <w:rFonts w:ascii="Arial" w:hAnsi="Arial" w:cs="Arial"/>
          <w:sz w:val="22"/>
          <w:szCs w:val="22"/>
        </w:rPr>
        <w:t xml:space="preserve">] is committed to contributing to the social, economic and environmental well-being of the </w:t>
      </w:r>
      <w:r>
        <w:rPr>
          <w:rStyle w:val="normaltextrun"/>
          <w:rFonts w:ascii="Arial" w:hAnsi="Arial" w:cs="Arial"/>
        </w:rPr>
        <w:t>[</w:t>
      </w:r>
      <w:r>
        <w:rPr>
          <w:rStyle w:val="normaltextrun"/>
          <w:rFonts w:ascii="Arial" w:hAnsi="Arial" w:cs="Arial"/>
          <w:shd w:val="clear" w:color="auto" w:fill="FFFF00"/>
        </w:rPr>
        <w:t xml:space="preserve">HA </w:t>
      </w:r>
      <w:r>
        <w:rPr>
          <w:rStyle w:val="normaltextrun"/>
          <w:rFonts w:ascii="Arial" w:hAnsi="Arial" w:cs="Arial"/>
          <w:sz w:val="22"/>
          <w:szCs w:val="22"/>
          <w:shd w:val="clear" w:color="auto" w:fill="FFFF00"/>
        </w:rPr>
        <w:t>Local Area</w:t>
      </w:r>
      <w:r>
        <w:rPr>
          <w:rStyle w:val="normaltextrun"/>
          <w:rFonts w:ascii="Arial" w:hAnsi="Arial" w:cs="Arial"/>
        </w:rPr>
        <w:t>]</w:t>
      </w:r>
      <w:r>
        <w:rPr>
          <w:rStyle w:val="normaltextrun"/>
          <w:rFonts w:ascii="Arial" w:hAnsi="Arial" w:cs="Arial"/>
          <w:sz w:val="22"/>
          <w:szCs w:val="22"/>
        </w:rPr>
        <w:t xml:space="preserve"> community. This document is designed to support contractors in developing a robust community benefits offering, a contractor does not need to provide support in every aspect listed however it is expected that the contractor </w:t>
      </w:r>
      <w:r>
        <w:rPr>
          <w:rStyle w:val="normaltextrun"/>
          <w:rFonts w:ascii="Arial" w:hAnsi="Arial" w:cs="Arial"/>
          <w:b/>
          <w:bCs/>
          <w:sz w:val="22"/>
          <w:szCs w:val="22"/>
        </w:rPr>
        <w:t>supports a minimum of one</w:t>
      </w:r>
      <w:r>
        <w:rPr>
          <w:rStyle w:val="normaltextrun"/>
          <w:rFonts w:ascii="Arial" w:hAnsi="Arial" w:cs="Arial"/>
          <w:sz w:val="22"/>
          <w:szCs w:val="22"/>
        </w:rPr>
        <w:t>.</w:t>
      </w:r>
      <w:r>
        <w:rPr>
          <w:rStyle w:val="eop"/>
          <w:rFonts w:ascii="Arial" w:hAnsi="Arial" w:cs="Arial"/>
          <w:sz w:val="22"/>
          <w:szCs w:val="22"/>
        </w:rPr>
        <w:t> </w:t>
      </w:r>
    </w:p>
    <w:p w:rsidR="00F37250" w:rsidP="00F37250" w:rsidRDefault="00285E29" w14:paraId="7ED1AB4A" w14:textId="77777777">
      <w:pPr>
        <w:pStyle w:val="paragraph"/>
        <w:spacing w:before="0" w:beforeAutospacing="0" w:after="0" w:afterAutospacing="0"/>
        <w:textAlignment w:val="baseline"/>
        <w:rPr>
          <w:rFonts w:ascii="Segoe UI" w:hAnsi="Segoe UI" w:cs="Segoe UI"/>
          <w:sz w:val="18"/>
          <w:szCs w:val="18"/>
        </w:rPr>
      </w:pPr>
      <w:r>
        <w:rPr>
          <w:rStyle w:val="eop"/>
          <w:rFonts w:ascii="Arial" w:hAnsi="Arial" w:cs="Arial"/>
          <w:sz w:val="22"/>
          <w:szCs w:val="22"/>
        </w:rPr>
        <w:t> </w:t>
      </w:r>
    </w:p>
    <w:p w:rsidR="00F37250" w:rsidP="00F37250" w:rsidRDefault="00285E29" w14:paraId="4CA52141" w14:textId="32C80A1C">
      <w:pPr>
        <w:pStyle w:val="paragraph"/>
        <w:spacing w:before="0" w:beforeAutospacing="0" w:after="0" w:afterAutospacing="0"/>
        <w:textAlignment w:val="baseline"/>
        <w:rPr>
          <w:rFonts w:ascii="Segoe UI" w:hAnsi="Segoe UI" w:cs="Segoe UI"/>
          <w:sz w:val="18"/>
          <w:szCs w:val="18"/>
        </w:rPr>
      </w:pPr>
      <w:r w:rsidRPr="00F37F50">
        <w:rPr>
          <w:rStyle w:val="normaltextrun"/>
          <w:rFonts w:ascii="Arial" w:hAnsi="Arial" w:cs="Arial"/>
          <w:sz w:val="22"/>
          <w:szCs w:val="22"/>
        </w:rPr>
        <w:t>Employer</w:t>
      </w:r>
      <w:r>
        <w:rPr>
          <w:rStyle w:val="normaltextrun"/>
          <w:rFonts w:ascii="Arial" w:hAnsi="Arial" w:cs="Arial"/>
          <w:sz w:val="22"/>
          <w:szCs w:val="22"/>
        </w:rPr>
        <w:t xml:space="preserve">’s must not outline the community benefit’s they are currently delivering for existing Clients. </w:t>
      </w:r>
      <w:r w:rsidRPr="00F37F50">
        <w:rPr>
          <w:rStyle w:val="normaltextrun"/>
          <w:rFonts w:ascii="Arial" w:hAnsi="Arial" w:cs="Arial"/>
          <w:sz w:val="22"/>
          <w:szCs w:val="22"/>
        </w:rPr>
        <w:t>Employer</w:t>
      </w:r>
      <w:r>
        <w:rPr>
          <w:rStyle w:val="normaltextrun"/>
          <w:rFonts w:ascii="Arial" w:hAnsi="Arial" w:cs="Arial"/>
          <w:sz w:val="22"/>
          <w:szCs w:val="22"/>
        </w:rPr>
        <w:t xml:space="preserve">’s </w:t>
      </w:r>
      <w:r>
        <w:rPr>
          <w:rStyle w:val="normaltextrun"/>
          <w:rFonts w:ascii="Arial" w:hAnsi="Arial" w:cs="Arial"/>
          <w:b/>
          <w:bCs/>
          <w:sz w:val="22"/>
          <w:szCs w:val="22"/>
        </w:rPr>
        <w:t xml:space="preserve">must outline what they propose to offer </w:t>
      </w:r>
      <w:r>
        <w:rPr>
          <w:rStyle w:val="normaltextrun"/>
          <w:rFonts w:ascii="Arial" w:hAnsi="Arial" w:cs="Arial"/>
          <w:sz w:val="22"/>
          <w:szCs w:val="22"/>
          <w:shd w:val="clear" w:color="auto" w:fill="FFFF00"/>
        </w:rPr>
        <w:t>[Client Name</w:t>
      </w:r>
      <w:r>
        <w:rPr>
          <w:rStyle w:val="normaltextrun"/>
          <w:rFonts w:ascii="Arial" w:hAnsi="Arial" w:cs="Arial"/>
          <w:sz w:val="22"/>
          <w:szCs w:val="22"/>
        </w:rPr>
        <w:t>] if awarded the contract.</w:t>
      </w:r>
      <w:r>
        <w:rPr>
          <w:rStyle w:val="eop"/>
          <w:rFonts w:ascii="Arial" w:hAnsi="Arial" w:cs="Arial"/>
          <w:sz w:val="22"/>
          <w:szCs w:val="22"/>
        </w:rPr>
        <w:t> </w:t>
      </w:r>
    </w:p>
    <w:p w:rsidR="00F37250" w:rsidP="00F37250" w:rsidRDefault="00285E29" w14:paraId="75F99FB0" w14:textId="77777777">
      <w:pPr>
        <w:pStyle w:val="paragraph"/>
        <w:spacing w:before="0" w:beforeAutospacing="0" w:after="0" w:afterAutospacing="0"/>
        <w:jc w:val="both"/>
        <w:textAlignment w:val="baseline"/>
        <w:rPr>
          <w:rFonts w:ascii="Segoe UI" w:hAnsi="Segoe UI" w:cs="Segoe UI"/>
          <w:sz w:val="18"/>
          <w:szCs w:val="18"/>
        </w:rPr>
      </w:pPr>
      <w:r>
        <w:rPr>
          <w:rStyle w:val="eop"/>
          <w:rFonts w:ascii="Arial" w:hAnsi="Arial" w:cs="Arial"/>
          <w:sz w:val="28"/>
          <w:szCs w:val="28"/>
        </w:rPr>
        <w:t> </w:t>
      </w:r>
    </w:p>
    <w:p w:rsidR="00F37250" w:rsidRDefault="00285E29" w14:paraId="0470246B" w14:textId="77777777">
      <w:pPr>
        <w:pStyle w:val="paragraph"/>
        <w:numPr>
          <w:ilvl w:val="0"/>
          <w:numId w:val="11"/>
        </w:numPr>
        <w:spacing w:before="0" w:beforeAutospacing="0" w:after="0" w:afterAutospacing="0"/>
        <w:ind w:firstLine="0"/>
        <w:textAlignment w:val="baseline"/>
        <w:rPr>
          <w:rStyle w:val="eop"/>
          <w:rFonts w:ascii="Arial" w:hAnsi="Arial" w:cs="Arial"/>
        </w:rPr>
      </w:pPr>
      <w:r>
        <w:rPr>
          <w:rStyle w:val="normaltextrun"/>
          <w:rFonts w:ascii="Arial" w:hAnsi="Arial" w:cs="Arial"/>
          <w:b/>
          <w:bCs/>
          <w:u w:val="single"/>
          <w:lang w:val="en-US"/>
        </w:rPr>
        <w:t>General community benefits:</w:t>
      </w:r>
      <w:r>
        <w:rPr>
          <w:rStyle w:val="eop"/>
          <w:rFonts w:ascii="Arial" w:hAnsi="Arial" w:cs="Arial"/>
        </w:rPr>
        <w:t> </w:t>
      </w:r>
    </w:p>
    <w:p w:rsidR="00882B37" w:rsidP="00882B37" w:rsidRDefault="00882B37" w14:paraId="0BED4883" w14:textId="77777777">
      <w:pPr>
        <w:pStyle w:val="paragraph"/>
        <w:spacing w:before="0" w:beforeAutospacing="0" w:after="0" w:afterAutospacing="0"/>
        <w:ind w:left="360"/>
        <w:textAlignment w:val="baseline"/>
        <w:rPr>
          <w:rStyle w:val="eop"/>
          <w:rFonts w:ascii="Arial" w:hAnsi="Arial" w:cs="Arial"/>
        </w:rPr>
      </w:pPr>
    </w:p>
    <w:p w:rsidRPr="004042D8" w:rsidR="00882B37" w:rsidRDefault="00285E29" w14:paraId="3DBFC490" w14:textId="410EEF82">
      <w:pPr>
        <w:pStyle w:val="ListParagraph"/>
        <w:numPr>
          <w:ilvl w:val="1"/>
          <w:numId w:val="11"/>
        </w:numPr>
        <w:rPr>
          <w:rStyle w:val="eop"/>
          <w:rFonts w:ascii="Arial" w:hAnsi="Arial" w:eastAsia="Times New Roman" w:cs="Arial"/>
          <w:sz w:val="22"/>
          <w:szCs w:val="22"/>
          <w:lang w:eastAsia="en-GB"/>
        </w:rPr>
      </w:pPr>
      <w:r w:rsidRPr="004042D8">
        <w:rPr>
          <w:rStyle w:val="eop"/>
          <w:rFonts w:ascii="Arial" w:hAnsi="Arial" w:eastAsia="Times New Roman" w:cs="Arial"/>
          <w:sz w:val="22"/>
          <w:szCs w:val="22"/>
          <w:lang w:eastAsia="en-GB"/>
        </w:rPr>
        <w:t xml:space="preserve">The </w:t>
      </w:r>
      <w:r w:rsidRPr="004042D8" w:rsidR="00282FEE">
        <w:rPr>
          <w:rStyle w:val="eop"/>
          <w:rFonts w:ascii="Arial" w:hAnsi="Arial" w:eastAsia="Times New Roman" w:cs="Arial"/>
          <w:sz w:val="22"/>
          <w:szCs w:val="22"/>
          <w:lang w:eastAsia="en-GB"/>
        </w:rPr>
        <w:t xml:space="preserve">Contractor </w:t>
      </w:r>
      <w:r w:rsidRPr="004042D8">
        <w:rPr>
          <w:rStyle w:val="eop"/>
          <w:rFonts w:ascii="Arial" w:hAnsi="Arial" w:eastAsia="Times New Roman" w:cs="Arial"/>
          <w:sz w:val="22"/>
          <w:szCs w:val="22"/>
          <w:lang w:eastAsia="en-GB"/>
        </w:rPr>
        <w:t>will need to provide community benefits as a result of the contract condition requirement as part of the award of this contract. These must be agreed with the Employer prior to delivery of said community benefits.  For examples of community benefits that can be delivered - please see below “Community Benefits – Menu of options” attachment.</w:t>
      </w:r>
    </w:p>
    <w:p w:rsidRPr="004042D8" w:rsidR="00882B37" w:rsidP="00882B37" w:rsidRDefault="00882B37" w14:paraId="00E4AC59" w14:textId="77777777">
      <w:pPr>
        <w:pStyle w:val="ListParagraph"/>
        <w:ind w:left="792"/>
        <w:rPr>
          <w:rStyle w:val="eop"/>
          <w:rFonts w:ascii="Arial" w:hAnsi="Arial" w:eastAsia="Times New Roman" w:cs="Arial"/>
          <w:sz w:val="22"/>
          <w:szCs w:val="22"/>
          <w:lang w:eastAsia="en-GB"/>
        </w:rPr>
      </w:pPr>
    </w:p>
    <w:p w:rsidRPr="004042D8" w:rsidR="00882B37" w:rsidRDefault="00285E29" w14:paraId="5FB47240" w14:textId="77777777">
      <w:pPr>
        <w:pStyle w:val="ListParagraph"/>
        <w:numPr>
          <w:ilvl w:val="1"/>
          <w:numId w:val="11"/>
        </w:numPr>
        <w:rPr>
          <w:rStyle w:val="eop"/>
          <w:rFonts w:ascii="Arial" w:hAnsi="Arial" w:eastAsia="Times New Roman" w:cs="Arial"/>
          <w:sz w:val="22"/>
          <w:szCs w:val="22"/>
          <w:lang w:eastAsia="en-GB"/>
        </w:rPr>
      </w:pPr>
      <w:r w:rsidRPr="004042D8">
        <w:rPr>
          <w:rStyle w:val="eop"/>
          <w:rFonts w:ascii="Arial" w:hAnsi="Arial" w:eastAsia="Times New Roman" w:cs="Arial"/>
          <w:sz w:val="22"/>
          <w:szCs w:val="22"/>
          <w:lang w:eastAsia="en-GB"/>
        </w:rPr>
        <w:t xml:space="preserve">All community benefit activities must take place within the [HA Local Area] County Borough. </w:t>
      </w:r>
    </w:p>
    <w:p w:rsidRPr="004042D8" w:rsidR="00882B37" w:rsidP="00882B37" w:rsidRDefault="00882B37" w14:paraId="288FE9A1" w14:textId="77777777">
      <w:pPr>
        <w:spacing w:after="0"/>
        <w:rPr>
          <w:rStyle w:val="eop"/>
          <w:rFonts w:ascii="Arial" w:hAnsi="Arial" w:eastAsia="Times New Roman" w:cs="Arial"/>
          <w:sz w:val="20"/>
          <w:szCs w:val="20"/>
          <w:lang w:eastAsia="en-GB"/>
        </w:rPr>
      </w:pPr>
    </w:p>
    <w:p w:rsidRPr="004042D8" w:rsidR="00882B37" w:rsidRDefault="00285E29" w14:paraId="34028567" w14:textId="77777777">
      <w:pPr>
        <w:pStyle w:val="ListParagraph"/>
        <w:numPr>
          <w:ilvl w:val="1"/>
          <w:numId w:val="11"/>
        </w:numPr>
        <w:rPr>
          <w:rStyle w:val="eop"/>
          <w:rFonts w:ascii="Arial" w:hAnsi="Arial" w:eastAsia="Times New Roman" w:cs="Arial"/>
          <w:sz w:val="22"/>
          <w:szCs w:val="22"/>
          <w:lang w:eastAsia="en-GB"/>
        </w:rPr>
      </w:pPr>
      <w:r w:rsidRPr="004042D8">
        <w:rPr>
          <w:rStyle w:val="eop"/>
          <w:rFonts w:ascii="Arial" w:hAnsi="Arial" w:eastAsia="Times New Roman" w:cs="Arial"/>
          <w:sz w:val="22"/>
          <w:szCs w:val="22"/>
          <w:lang w:eastAsia="en-GB"/>
        </w:rPr>
        <w:t xml:space="preserve">Prior to any delivery of community benefits the Contractor must inform the Employer and receive authorisation for said community benefits to be considered as part of the awarded contract. </w:t>
      </w:r>
    </w:p>
    <w:p w:rsidRPr="004042D8" w:rsidR="00882B37" w:rsidP="00882B37" w:rsidRDefault="00882B37" w14:paraId="5FC497EF" w14:textId="77777777">
      <w:pPr>
        <w:spacing w:after="0"/>
        <w:rPr>
          <w:rStyle w:val="eop"/>
          <w:rFonts w:ascii="Arial" w:hAnsi="Arial" w:eastAsia="Times New Roman" w:cs="Arial"/>
          <w:sz w:val="20"/>
          <w:szCs w:val="20"/>
          <w:lang w:eastAsia="en-GB"/>
        </w:rPr>
      </w:pPr>
    </w:p>
    <w:p w:rsidRPr="004042D8" w:rsidR="00882B37" w:rsidRDefault="00285E29" w14:paraId="14058BA9" w14:textId="77777777">
      <w:pPr>
        <w:pStyle w:val="ListParagraph"/>
        <w:numPr>
          <w:ilvl w:val="1"/>
          <w:numId w:val="11"/>
        </w:numPr>
        <w:textAlignment w:val="baseline"/>
        <w:rPr>
          <w:rFonts w:ascii="Arial" w:hAnsi="Arial" w:cs="Arial"/>
          <w:sz w:val="22"/>
          <w:szCs w:val="22"/>
        </w:rPr>
      </w:pPr>
      <w:r w:rsidRPr="004042D8">
        <w:rPr>
          <w:rStyle w:val="eop"/>
          <w:rFonts w:ascii="Arial" w:hAnsi="Arial" w:eastAsia="Times New Roman" w:cs="Arial"/>
          <w:sz w:val="22"/>
          <w:szCs w:val="22"/>
          <w:lang w:eastAsia="en-GB"/>
        </w:rPr>
        <w:t>The Contractor must also ensure to joint badge any publicity material gained from the delivery of community benefits, which must be approved by the Employer prior to release.</w:t>
      </w:r>
    </w:p>
    <w:p w:rsidR="00882B37" w:rsidP="00882B37" w:rsidRDefault="00882B37" w14:paraId="093E25A2" w14:textId="77777777">
      <w:pPr>
        <w:pStyle w:val="paragraph"/>
        <w:spacing w:before="0" w:beforeAutospacing="0" w:after="0" w:afterAutospacing="0"/>
        <w:ind w:left="360"/>
        <w:textAlignment w:val="baseline"/>
        <w:rPr>
          <w:rStyle w:val="eop"/>
          <w:rFonts w:ascii="Arial" w:hAnsi="Arial" w:cs="Arial"/>
        </w:rPr>
      </w:pPr>
    </w:p>
    <w:p w:rsidR="00882B37" w:rsidRDefault="00285E29" w14:paraId="1F9036EC" w14:textId="5F0901C0">
      <w:pPr>
        <w:pStyle w:val="paragraph"/>
        <w:numPr>
          <w:ilvl w:val="0"/>
          <w:numId w:val="11"/>
        </w:numPr>
        <w:spacing w:before="0" w:beforeAutospacing="0" w:after="0" w:afterAutospacing="0"/>
        <w:ind w:firstLine="0"/>
        <w:textAlignment w:val="baseline"/>
        <w:rPr>
          <w:rStyle w:val="eop"/>
          <w:rFonts w:ascii="Arial" w:hAnsi="Arial" w:cs="Arial"/>
          <w:b/>
          <w:bCs/>
          <w:u w:val="single"/>
        </w:rPr>
      </w:pPr>
      <w:r w:rsidRPr="00882B37">
        <w:rPr>
          <w:rStyle w:val="eop"/>
          <w:rFonts w:ascii="Arial" w:hAnsi="Arial" w:cs="Arial"/>
          <w:b/>
          <w:bCs/>
          <w:u w:val="single"/>
        </w:rPr>
        <w:t>Monitoring &amp; Verification Information</w:t>
      </w:r>
    </w:p>
    <w:p w:rsidR="00882B37" w:rsidP="00882B37" w:rsidRDefault="00882B37" w14:paraId="5C584E31" w14:textId="77777777">
      <w:pPr>
        <w:pStyle w:val="paragraph"/>
        <w:spacing w:before="0" w:beforeAutospacing="0" w:after="0" w:afterAutospacing="0"/>
        <w:ind w:left="360"/>
        <w:textAlignment w:val="baseline"/>
        <w:rPr>
          <w:rStyle w:val="eop"/>
          <w:rFonts w:ascii="Arial" w:hAnsi="Arial" w:cs="Arial"/>
          <w:b/>
          <w:bCs/>
          <w:u w:val="single"/>
        </w:rPr>
      </w:pPr>
    </w:p>
    <w:p w:rsidRPr="004042D8" w:rsidR="00882B37" w:rsidRDefault="00285E29" w14:paraId="2C734650" w14:textId="77777777">
      <w:pPr>
        <w:pStyle w:val="ListParagraph"/>
        <w:numPr>
          <w:ilvl w:val="1"/>
          <w:numId w:val="11"/>
        </w:numPr>
        <w:rPr>
          <w:rStyle w:val="eop"/>
          <w:rFonts w:ascii="Arial" w:hAnsi="Arial" w:eastAsia="Times New Roman" w:cs="Arial"/>
          <w:sz w:val="22"/>
          <w:szCs w:val="22"/>
          <w:lang w:eastAsia="en-GB"/>
        </w:rPr>
      </w:pPr>
      <w:r w:rsidRPr="004042D8">
        <w:rPr>
          <w:rStyle w:val="eop"/>
          <w:rFonts w:ascii="Arial" w:hAnsi="Arial" w:eastAsia="Times New Roman" w:cs="Arial"/>
          <w:sz w:val="22"/>
          <w:szCs w:val="22"/>
          <w:lang w:eastAsia="en-GB"/>
        </w:rPr>
        <w:t xml:space="preserve">Within 4 weeks of completion of each annual audit following Implementation of the contract the Contractor will provide the Employer with a Community Benefit Statement setting out in relation to the period and the contract to date.  </w:t>
      </w:r>
    </w:p>
    <w:p w:rsidRPr="004042D8" w:rsidR="00882B37" w:rsidP="00882B37" w:rsidRDefault="00882B37" w14:paraId="5A8BF81F" w14:textId="77777777">
      <w:pPr>
        <w:pStyle w:val="ListParagraph"/>
        <w:ind w:left="792"/>
        <w:rPr>
          <w:rStyle w:val="eop"/>
          <w:rFonts w:ascii="Arial" w:hAnsi="Arial" w:eastAsia="Times New Roman" w:cs="Arial"/>
          <w:sz w:val="22"/>
          <w:szCs w:val="22"/>
          <w:lang w:eastAsia="en-GB"/>
        </w:rPr>
      </w:pPr>
    </w:p>
    <w:p w:rsidRPr="004042D8" w:rsidR="00882B37" w:rsidRDefault="00285E29" w14:paraId="0BACDE87" w14:textId="77777777">
      <w:pPr>
        <w:pStyle w:val="ListParagraph"/>
        <w:numPr>
          <w:ilvl w:val="1"/>
          <w:numId w:val="11"/>
        </w:numPr>
        <w:rPr>
          <w:rStyle w:val="eop"/>
          <w:rFonts w:ascii="Arial" w:hAnsi="Arial" w:eastAsia="Times New Roman" w:cs="Arial"/>
          <w:sz w:val="22"/>
          <w:szCs w:val="22"/>
          <w:lang w:eastAsia="en-GB"/>
        </w:rPr>
      </w:pPr>
      <w:r w:rsidRPr="004042D8">
        <w:rPr>
          <w:rStyle w:val="eop"/>
          <w:rFonts w:ascii="Arial" w:hAnsi="Arial" w:eastAsia="Times New Roman" w:cs="Arial"/>
          <w:sz w:val="22"/>
          <w:szCs w:val="22"/>
          <w:lang w:eastAsia="en-GB"/>
        </w:rPr>
        <w:t xml:space="preserve">If required by the employer, the Contractor will develop monitoring reports in partnership with employer to be submitted at agreed meetings as an agenda item. </w:t>
      </w:r>
    </w:p>
    <w:p w:rsidRPr="00882B37" w:rsidR="00882B37" w:rsidP="00882B37" w:rsidRDefault="00882B37" w14:paraId="01E19C17" w14:textId="77777777">
      <w:pPr>
        <w:pStyle w:val="ListParagraph"/>
        <w:rPr>
          <w:rStyle w:val="eop"/>
          <w:rFonts w:ascii="Arial" w:hAnsi="Arial" w:cs="Arial"/>
        </w:rPr>
      </w:pPr>
    </w:p>
    <w:p w:rsidR="00882B37" w:rsidP="00882B37" w:rsidRDefault="00882B37" w14:paraId="0C20B774" w14:textId="77777777">
      <w:pPr>
        <w:rPr>
          <w:rStyle w:val="eop"/>
          <w:rFonts w:ascii="Arial" w:hAnsi="Arial" w:cs="Arial"/>
        </w:rPr>
        <w:sectPr w:rsidR="00882B37" w:rsidSect="00AE0207">
          <w:pgSz w:w="11906" w:h="16838" w:orient="portrait"/>
          <w:pgMar w:top="2268" w:right="1440" w:bottom="1440" w:left="1440" w:header="709" w:footer="709" w:gutter="0"/>
          <w:cols w:space="708"/>
          <w:formProt w:val="0"/>
          <w:docGrid w:linePitch="360"/>
        </w:sectPr>
      </w:pPr>
    </w:p>
    <w:p w:rsidR="004042D8" w:rsidP="00F95275" w:rsidRDefault="00285E29" w14:paraId="14439169" w14:textId="3F18E348">
      <w:pPr>
        <w:spacing w:after="0"/>
        <w:jc w:val="center"/>
        <w:rPr>
          <w:rFonts w:ascii="Arial" w:hAnsi="Arial" w:eastAsia="Times New Roman" w:cs="Arial"/>
          <w:sz w:val="24"/>
          <w:szCs w:val="24"/>
          <w:lang w:eastAsia="en-GB"/>
        </w:rPr>
      </w:pPr>
      <w:r>
        <w:rPr>
          <w:rFonts w:ascii="Times New Roman" w:hAnsi="Times New Roman" w:cs="Times New Roman"/>
          <w:noProof/>
          <w:lang w:eastAsia="en-GB"/>
        </w:rPr>
        <mc:AlternateContent>
          <mc:Choice Requires="wps">
            <w:drawing>
              <wp:anchor distT="0" distB="0" distL="114300" distR="114300" simplePos="0" relativeHeight="251658240" behindDoc="0" locked="0" layoutInCell="1" allowOverlap="1" wp14:anchorId="24315463" wp14:editId="137F1A68">
                <wp:simplePos x="0" y="0"/>
                <wp:positionH relativeFrom="margin">
                  <wp:posOffset>-127591</wp:posOffset>
                </wp:positionH>
                <wp:positionV relativeFrom="paragraph">
                  <wp:posOffset>-4785</wp:posOffset>
                </wp:positionV>
                <wp:extent cx="5720080" cy="627321"/>
                <wp:effectExtent l="0" t="0" r="13970" b="20955"/>
                <wp:wrapNone/>
                <wp:docPr id="7"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20080" cy="627321"/>
                        </a:xfrm>
                        <a:prstGeom prst="rect">
                          <a:avLst/>
                        </a:prstGeom>
                        <a:ln>
                          <a:headEnd/>
                          <a:tailEnd/>
                        </a:ln>
                      </wps:spPr>
                      <wps:style>
                        <a:lnRef idx="2">
                          <a:schemeClr val="accent3"/>
                        </a:lnRef>
                        <a:fillRef idx="1">
                          <a:schemeClr val="lt1"/>
                        </a:fillRef>
                        <a:effectRef idx="0">
                          <a:schemeClr val="accent3"/>
                        </a:effectRef>
                        <a:fontRef idx="minor">
                          <a:schemeClr val="dk1"/>
                        </a:fontRef>
                      </wps:style>
                      <wps:txbx>
                        <w:txbxContent>
                          <w:p w:rsidRPr="0059077C" w:rsidR="004042D8" w:rsidP="0059077C" w:rsidRDefault="00285E29" w14:paraId="6AC30469" w14:textId="034BE038">
                            <w:pPr>
                              <w:pStyle w:val="NoSpacing"/>
                              <w:rPr>
                                <w:rFonts w:ascii="Arial" w:hAnsi="Arial" w:cs="Arial"/>
                                <w:b/>
                                <w:bCs/>
                              </w:rPr>
                            </w:pPr>
                            <w:r w:rsidRPr="004042D8">
                              <w:rPr>
                                <w:rFonts w:ascii="Arial" w:hAnsi="Arial" w:cs="Arial"/>
                                <w:bCs/>
                              </w:rPr>
                              <w:t>Please note:</w:t>
                            </w:r>
                            <w:r w:rsidRPr="004042D8">
                              <w:rPr>
                                <w:rFonts w:ascii="Arial" w:hAnsi="Arial" w:cs="Arial"/>
                              </w:rPr>
                              <w:t xml:space="preserve"> </w:t>
                            </w:r>
                            <w:r w:rsidRPr="00CB6903" w:rsidR="00CB6903">
                              <w:rPr>
                                <w:rStyle w:val="eop"/>
                                <w:rFonts w:ascii="Arial" w:hAnsi="Arial" w:eastAsia="Times New Roman" w:cs="Arial"/>
                                <w:b/>
                                <w:bCs/>
                                <w:lang w:eastAsia="en-GB"/>
                              </w:rPr>
                              <w:t>Contractor’s</w:t>
                            </w:r>
                            <w:r w:rsidR="00CB6903">
                              <w:rPr>
                                <w:rStyle w:val="eop"/>
                                <w:rFonts w:ascii="Arial" w:hAnsi="Arial" w:eastAsia="Times New Roman" w:cs="Arial"/>
                                <w:lang w:eastAsia="en-GB"/>
                              </w:rPr>
                              <w:t xml:space="preserve"> </w:t>
                            </w:r>
                            <w:r w:rsidRPr="004042D8">
                              <w:rPr>
                                <w:rFonts w:ascii="Arial" w:hAnsi="Arial" w:cs="Arial"/>
                                <w:b/>
                                <w:bCs/>
                              </w:rPr>
                              <w:t>are required to answer this section however not all fields are required to be completed. Please select the options which are most suitable to your organisation.</w:t>
                            </w:r>
                            <w:r w:rsidR="00A5553E">
                              <w:rPr>
                                <w:rFonts w:ascii="Arial" w:hAnsi="Arial" w:cs="Arial"/>
                                <w:b/>
                                <w:bCs/>
                              </w:rPr>
                              <w:t xml:space="preserve"> </w:t>
                            </w:r>
                          </w:p>
                          <w:p w:rsidR="004042D8" w:rsidP="004042D8" w:rsidRDefault="004042D8" w14:paraId="568B7616" w14:textId="77777777">
                            <w:pPr>
                              <w:pStyle w:val="ListParagraph"/>
                              <w:rPr>
                                <w:b/>
                              </w:rPr>
                            </w:pPr>
                          </w:p>
                          <w:p w:rsidR="004042D8" w:rsidP="004042D8" w:rsidRDefault="004042D8" w14:paraId="3F3C7375" w14:textId="77777777"/>
                        </w:txbxContent>
                      </wps:txbx>
                      <wps:bodyPr rot="0" vertOverflow="clip" horzOverflow="clip" vert="horz" wrap="square" lIns="91440" tIns="45720" rIns="91440" bIns="45720" anchor="t" anchorCtr="0"/>
                    </wps:wsp>
                  </a:graphicData>
                </a:graphic>
                <wp14:sizeRelH relativeFrom="margin">
                  <wp14:pctWidth>0</wp14:pctWidth>
                </wp14:sizeRelH>
                <wp14:sizeRelV relativeFrom="margin">
                  <wp14:pctHeight>0</wp14:pctHeight>
                </wp14:sizeRelV>
              </wp:anchor>
            </w:drawing>
          </mc:Choice>
          <mc:Fallback>
            <w:pict w14:anchorId="1500C8CC">
              <v:shapetype id="_x0000_t202" coordsize="21600,21600" o:spt="202" path="m,l,21600r21600,l21600,xe" w14:anchorId="24315463">
                <v:stroke joinstyle="miter"/>
                <v:path gradientshapeok="t" o:connecttype="rect"/>
              </v:shapetype>
              <v:shape id="Text Box 1" style="position:absolute;left:0;text-align:left;margin-left:-10.05pt;margin-top:-.4pt;width:450.4pt;height:49.4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spid="_x0000_s1026" fillcolor="white [3201]" strokecolor="#a5a5a5 [3206]" strokeweight="1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zSomNgIAAKQEAAAOAAAAZHJzL2Uyb0RvYy54bWysVFFv0zAQfkfiP1h+p2m7so2o6QQdIKTB&#10;EIMfcHXsxprjM7bXpPv1nJ02lIGEhHixHN993919d5flVd8atpM+aLQVn02mnEkrsNZ2W/FvX9+9&#10;uOQsRLA1GLSy4nsZ+NXq+bNl50o5xwZNLT0jEhvKzlW8idGVRRFEI1sIE3TSklGhbyHSp98WtYeO&#10;2FtTzKfT86JDXzuPQoZAr9eDka8yv1JSxFulgozMVJxyi/n0+dyks1gtodx6cI0WhzTgH7JoQVsK&#10;OlJdQwT24PVvVK0WHgOqOBHYFqiUFjLXQNXMpk+quWvAyVwLiRPcKFP4f7Ti0+7OffYs9m+wpwbm&#10;IoK7QXEfmMV1A3YrX3uPXSOhpsCzJFnRuVAeoEnqUIZEsuk+Yk1NhoeImahXvk2qUJ2M2KkB+1F0&#10;2Ucm6PHlBfXxkkyCbOfzi7P5EALKI9r5EN9LbFm6VNxTUzM77G5CTNlAeXRJwYxNZ0r3ra1zfyNo&#10;M9zJNZlz/inlQ/Jxb+QA/SIV0zWlNR+USHMo18azHdAEgRDSxrMsQWIi7wRT2pgReJDwV6CJx6IO&#10;vgkm83yOwOnfI46IHBVtHMGttuj/RFDfj5EH/2P1Q82pd7Hf9KRTum6w3lMjPQ6LQosdb+lQBruK&#10;C6MdZw36x6dvyY9mkiycdbRMFQ/fH8BLzswHS0PzarZYpO3LH4vUcc78qWVzagEriKrikbPhuo55&#10;Y4+DR6uQm35Y27Rrp9+5wJ8/l9UPAAAA//8DAFBLAwQUAAYACAAAACEApZBvwd4AAAAIAQAADwAA&#10;AGRycy9kb3ducmV2LnhtbEyPzU7DMBCE70i8g7VI3Fq74S+EOBVCghsSKbS9OvE2iYjXUew2gadn&#10;OcFtRzOa/SZfz64XJxxD50nDaqlAINXedtRo+Hh/XqQgQjRkTe8JNXxhgHVxfpabzPqJSjxtYiO4&#10;hEJmNLQxDpmUoW7RmbD0AxJ7Bz86E1mOjbSjmbjc9TJR6lY60xF/aM2ATy3Wn5uj07Ddve0qnzT9&#10;vjyUL9PN1et1/I5aX17Mjw8gIs7xLwy/+IwOBTNV/kg2iF7DIlErjvLBC9hPU3UHotJwnyqQRS7/&#10;Dyh+AAAA//8DAFBLAQItABQABgAIAAAAIQC2gziS/gAAAOEBAAATAAAAAAAAAAAAAAAAAAAAAABb&#10;Q29udGVudF9UeXBlc10ueG1sUEsBAi0AFAAGAAgAAAAhADj9If/WAAAAlAEAAAsAAAAAAAAAAAAA&#10;AAAALwEAAF9yZWxzLy5yZWxzUEsBAi0AFAAGAAgAAAAhAJTNKiY2AgAApAQAAA4AAAAAAAAAAAAA&#10;AAAALgIAAGRycy9lMm9Eb2MueG1sUEsBAi0AFAAGAAgAAAAhAKWQb8HeAAAACAEAAA8AAAAAAAAA&#10;AAAAAAAAkAQAAGRycy9kb3ducmV2LnhtbFBLBQYAAAAABAAEAPMAAACbBQAAAAA=&#10;">
                <v:textbox>
                  <w:txbxContent>
                    <w:p w:rsidRPr="0059077C" w:rsidR="004042D8" w:rsidP="0059077C" w:rsidRDefault="00285E29" w14:paraId="6F1E93CB" w14:textId="034BE038">
                      <w:pPr>
                        <w:pStyle w:val="NoSpacing"/>
                        <w:rPr>
                          <w:rFonts w:ascii="Arial" w:hAnsi="Arial" w:cs="Arial"/>
                          <w:b/>
                          <w:bCs/>
                        </w:rPr>
                      </w:pPr>
                      <w:r w:rsidRPr="004042D8">
                        <w:rPr>
                          <w:rFonts w:ascii="Arial" w:hAnsi="Arial" w:cs="Arial"/>
                          <w:bCs/>
                        </w:rPr>
                        <w:t>Please note:</w:t>
                      </w:r>
                      <w:r w:rsidRPr="004042D8">
                        <w:rPr>
                          <w:rFonts w:ascii="Arial" w:hAnsi="Arial" w:cs="Arial"/>
                        </w:rPr>
                        <w:t xml:space="preserve"> </w:t>
                      </w:r>
                      <w:r w:rsidRPr="00CB6903" w:rsidR="00CB6903">
                        <w:rPr>
                          <w:rStyle w:val="eop"/>
                          <w:rFonts w:ascii="Arial" w:hAnsi="Arial" w:eastAsia="Times New Roman" w:cs="Arial"/>
                          <w:b/>
                          <w:bCs/>
                          <w:lang w:eastAsia="en-GB"/>
                        </w:rPr>
                        <w:t>Contractor’s</w:t>
                      </w:r>
                      <w:r w:rsidR="00CB6903">
                        <w:rPr>
                          <w:rStyle w:val="eop"/>
                          <w:rFonts w:ascii="Arial" w:hAnsi="Arial" w:eastAsia="Times New Roman" w:cs="Arial"/>
                          <w:lang w:eastAsia="en-GB"/>
                        </w:rPr>
                        <w:t xml:space="preserve"> </w:t>
                      </w:r>
                      <w:r w:rsidRPr="004042D8">
                        <w:rPr>
                          <w:rFonts w:ascii="Arial" w:hAnsi="Arial" w:cs="Arial"/>
                          <w:b/>
                          <w:bCs/>
                        </w:rPr>
                        <w:t>are required to answer this section however not all fields are required to be completed. Please select the options which are most suitable to your organisation.</w:t>
                      </w:r>
                      <w:r w:rsidR="00A5553E">
                        <w:rPr>
                          <w:rFonts w:ascii="Arial" w:hAnsi="Arial" w:cs="Arial"/>
                          <w:b/>
                          <w:bCs/>
                        </w:rPr>
                        <w:t xml:space="preserve"> </w:t>
                      </w:r>
                    </w:p>
                    <w:p w:rsidR="004042D8" w:rsidP="004042D8" w:rsidRDefault="004042D8" w14:paraId="672A6659" w14:textId="77777777">
                      <w:pPr>
                        <w:pStyle w:val="ListParagraph"/>
                        <w:rPr>
                          <w:b/>
                        </w:rPr>
                      </w:pPr>
                    </w:p>
                    <w:p w:rsidR="004042D8" w:rsidP="004042D8" w:rsidRDefault="004042D8" w14:paraId="0A37501D" w14:textId="77777777"/>
                  </w:txbxContent>
                </v:textbox>
                <w10:wrap anchorx="margin"/>
              </v:shape>
            </w:pict>
          </mc:Fallback>
        </mc:AlternateContent>
      </w:r>
    </w:p>
    <w:p w:rsidR="004042D8" w:rsidP="00F95275" w:rsidRDefault="004042D8" w14:paraId="2674784A" w14:textId="77777777">
      <w:pPr>
        <w:spacing w:after="0"/>
        <w:jc w:val="center"/>
        <w:rPr>
          <w:rFonts w:ascii="Arial" w:hAnsi="Arial" w:eastAsia="Times New Roman" w:cs="Arial"/>
          <w:sz w:val="24"/>
          <w:szCs w:val="24"/>
          <w:lang w:eastAsia="en-GB"/>
        </w:rPr>
      </w:pPr>
    </w:p>
    <w:p w:rsidR="00F37250" w:rsidP="00F95275" w:rsidRDefault="00F37250" w14:paraId="5FDBD344" w14:textId="5172E06F">
      <w:pPr>
        <w:spacing w:after="0"/>
        <w:jc w:val="center"/>
        <w:rPr>
          <w:rFonts w:ascii="Arial" w:hAnsi="Arial" w:eastAsia="Times New Roman" w:cs="Arial"/>
          <w:sz w:val="24"/>
          <w:szCs w:val="24"/>
          <w:lang w:eastAsia="en-GB"/>
        </w:rPr>
      </w:pPr>
    </w:p>
    <w:p w:rsidRPr="00882B37" w:rsidR="004042D8" w:rsidP="0059077C" w:rsidRDefault="004042D8" w14:paraId="4183F1A2" w14:textId="77777777">
      <w:pPr>
        <w:spacing w:after="0"/>
        <w:rPr>
          <w:rFonts w:ascii="Arial" w:hAnsi="Arial" w:eastAsia="Times New Roman" w:cs="Arial"/>
          <w:sz w:val="24"/>
          <w:szCs w:val="24"/>
          <w:lang w:eastAsia="en-GB"/>
        </w:rPr>
      </w:pPr>
    </w:p>
    <w:tbl>
      <w:tblPr>
        <w:tblW w:w="0" w:type="dxa"/>
        <w:tblInd w:w="-300" w:type="dxa"/>
        <w:tblBorders>
          <w:top w:val="outset" w:color="auto" w:sz="6" w:space="0"/>
          <w:left w:val="outset" w:color="auto" w:sz="6" w:space="0"/>
          <w:bottom w:val="outset" w:color="auto" w:sz="6" w:space="0"/>
          <w:right w:val="outset" w:color="auto" w:sz="6" w:space="0"/>
        </w:tblBorders>
        <w:tblCellMar>
          <w:left w:w="0" w:type="dxa"/>
          <w:right w:w="0" w:type="dxa"/>
        </w:tblCellMar>
        <w:tblLook w:val="04A0" w:firstRow="1" w:lastRow="0" w:firstColumn="1" w:lastColumn="0" w:noHBand="0" w:noVBand="1"/>
      </w:tblPr>
      <w:tblGrid>
        <w:gridCol w:w="4709"/>
        <w:gridCol w:w="4601"/>
      </w:tblGrid>
      <w:tr w:rsidR="00451B27" w:rsidTr="000B291A" w14:paraId="449BE5FC" w14:textId="77777777">
        <w:trPr>
          <w:trHeight w:val="450"/>
        </w:trPr>
        <w:tc>
          <w:tcPr>
            <w:tcW w:w="9630" w:type="dxa"/>
            <w:gridSpan w:val="2"/>
            <w:tcBorders>
              <w:top w:val="single" w:color="auto" w:sz="6" w:space="0"/>
              <w:left w:val="single" w:color="auto" w:sz="6" w:space="0"/>
              <w:bottom w:val="single" w:color="auto" w:sz="6" w:space="0"/>
              <w:right w:val="single" w:color="auto" w:sz="6" w:space="0"/>
            </w:tcBorders>
            <w:shd w:val="clear" w:color="auto" w:fill="9CC2E5"/>
            <w:vAlign w:val="center"/>
            <w:hideMark/>
          </w:tcPr>
          <w:p w:rsidRPr="000B291A" w:rsidR="000B291A" w:rsidP="000B291A" w:rsidRDefault="00285E29" w14:paraId="14F636AA"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b/>
                <w:bCs/>
                <w:sz w:val="24"/>
                <w:szCs w:val="24"/>
                <w:lang w:eastAsia="en-GB"/>
              </w:rPr>
              <w:t>Procurement Requisition Form</w:t>
            </w:r>
            <w:r w:rsidRPr="000B291A">
              <w:rPr>
                <w:rFonts w:ascii="Arial" w:hAnsi="Arial" w:eastAsia="Times New Roman" w:cs="Arial"/>
                <w:sz w:val="24"/>
                <w:szCs w:val="24"/>
                <w:lang w:eastAsia="en-GB"/>
              </w:rPr>
              <w:t> </w:t>
            </w:r>
          </w:p>
        </w:tc>
      </w:tr>
      <w:tr w:rsidR="00451B27" w:rsidTr="000B291A" w14:paraId="4F2815F3" w14:textId="77777777">
        <w:trPr>
          <w:trHeight w:val="390"/>
        </w:trPr>
        <w:tc>
          <w:tcPr>
            <w:tcW w:w="9630" w:type="dxa"/>
            <w:gridSpan w:val="2"/>
            <w:tcBorders>
              <w:top w:val="single" w:color="auto" w:sz="6" w:space="0"/>
              <w:left w:val="single" w:color="auto" w:sz="6" w:space="0"/>
              <w:bottom w:val="single" w:color="auto" w:sz="6" w:space="0"/>
              <w:right w:val="single" w:color="auto" w:sz="6" w:space="0"/>
            </w:tcBorders>
            <w:shd w:val="clear" w:color="auto" w:fill="DEEAF6"/>
            <w:vAlign w:val="center"/>
            <w:hideMark/>
          </w:tcPr>
          <w:p w:rsidRPr="000B291A" w:rsidR="000B291A" w:rsidP="000B291A" w:rsidRDefault="00285E29" w14:paraId="2BD2C04D"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b/>
                <w:bCs/>
                <w:sz w:val="24"/>
                <w:szCs w:val="24"/>
                <w:lang w:eastAsia="en-GB"/>
              </w:rPr>
              <w:t>Decarbonisation</w:t>
            </w:r>
            <w:r w:rsidRPr="000B291A">
              <w:rPr>
                <w:rFonts w:ascii="Arial" w:hAnsi="Arial" w:eastAsia="Times New Roman" w:cs="Arial"/>
                <w:sz w:val="24"/>
                <w:szCs w:val="24"/>
                <w:lang w:eastAsia="en-GB"/>
              </w:rPr>
              <w:t> </w:t>
            </w:r>
          </w:p>
        </w:tc>
      </w:tr>
      <w:tr w:rsidR="00451B27" w:rsidTr="000B291A" w14:paraId="0AF8037A"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4FDEEC29"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3616B56A"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Decarbonisation and ‘Green’ Energy</w:t>
            </w:r>
            <w:r w:rsidRPr="000B291A">
              <w:rPr>
                <w:rFonts w:ascii="Arial" w:hAnsi="Arial" w:eastAsia="Times New Roman" w:cs="Arial"/>
                <w:color w:val="002060"/>
                <w:lang w:eastAsia="en-GB"/>
              </w:rPr>
              <w:t> </w:t>
            </w:r>
          </w:p>
          <w:p w:rsidRPr="000B291A" w:rsidR="000B291A" w:rsidP="000B291A" w:rsidRDefault="00285E29" w14:paraId="203A7927"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7E46983E" w14:textId="0CAEEE0F">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xml:space="preserve">What decarbonisation programme does your organisation have to become more sustainable in terms of material usage with regards to this </w:t>
            </w:r>
            <w:r w:rsidR="00197389">
              <w:rPr>
                <w:rFonts w:ascii="Arial" w:hAnsi="Arial" w:eastAsia="Times New Roman" w:cs="Arial"/>
                <w:lang w:eastAsia="en-GB"/>
              </w:rPr>
              <w:t>r</w:t>
            </w:r>
            <w:r w:rsidRPr="00197389" w:rsidR="00197389">
              <w:rPr>
                <w:rFonts w:ascii="Arial" w:hAnsi="Arial" w:eastAsia="Times New Roman" w:cs="Arial"/>
                <w:lang w:eastAsia="en-GB"/>
              </w:rPr>
              <w:t>equirement</w:t>
            </w:r>
            <w:r w:rsidRPr="000B291A">
              <w:rPr>
                <w:rFonts w:ascii="Arial" w:hAnsi="Arial" w:eastAsia="Times New Roman" w:cs="Arial"/>
                <w:lang w:eastAsia="en-GB"/>
              </w:rPr>
              <w:t>? </w:t>
            </w:r>
          </w:p>
          <w:p w:rsidRPr="000B291A" w:rsidR="000B291A" w:rsidP="000B291A" w:rsidRDefault="00285E29" w14:paraId="6CE8AB0E" w14:textId="56D7AE10">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34F736A4" w14:textId="77777777">
            <w:pPr>
              <w:spacing w:after="0" w:line="240" w:lineRule="auto"/>
              <w:jc w:val="both"/>
              <w:textAlignment w:val="baseline"/>
              <w:rPr>
                <w:rFonts w:ascii="Segoe UI" w:hAnsi="Segoe UI" w:eastAsia="Times New Roman" w:cs="Segoe UI"/>
                <w:sz w:val="18"/>
                <w:szCs w:val="18"/>
                <w:lang w:eastAsia="en-GB"/>
              </w:rPr>
            </w:pPr>
            <w:r w:rsidRPr="000B291A">
              <w:rPr>
                <w:rFonts w:ascii="Segoe UI" w:hAnsi="Segoe UI" w:eastAsia="Times New Roman" w:cs="Segoe UI"/>
                <w:lang w:eastAsia="en-GB"/>
              </w:rPr>
              <w:t> </w:t>
            </w:r>
          </w:p>
        </w:tc>
      </w:tr>
      <w:tr w:rsidR="00451B27" w:rsidTr="000B291A" w14:paraId="05B0AA7B" w14:textId="77777777">
        <w:trPr>
          <w:trHeight w:val="390"/>
        </w:trPr>
        <w:tc>
          <w:tcPr>
            <w:tcW w:w="9630" w:type="dxa"/>
            <w:gridSpan w:val="2"/>
            <w:tcBorders>
              <w:top w:val="single" w:color="auto" w:sz="6" w:space="0"/>
              <w:left w:val="single" w:color="auto" w:sz="6" w:space="0"/>
              <w:bottom w:val="single" w:color="auto" w:sz="6" w:space="0"/>
              <w:right w:val="single" w:color="auto" w:sz="6" w:space="0"/>
            </w:tcBorders>
            <w:shd w:val="clear" w:color="auto" w:fill="D9E2F3"/>
            <w:vAlign w:val="center"/>
            <w:hideMark/>
          </w:tcPr>
          <w:p w:rsidRPr="000B291A" w:rsidR="000B291A" w:rsidP="000B291A" w:rsidRDefault="00285E29" w14:paraId="67AA2740"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b/>
                <w:bCs/>
                <w:sz w:val="24"/>
                <w:szCs w:val="24"/>
                <w:lang w:eastAsia="en-GB"/>
              </w:rPr>
              <w:t>Employment Opportunities</w:t>
            </w:r>
            <w:r w:rsidRPr="000B291A">
              <w:rPr>
                <w:rFonts w:ascii="Arial" w:hAnsi="Arial" w:eastAsia="Times New Roman" w:cs="Arial"/>
                <w:sz w:val="24"/>
                <w:szCs w:val="24"/>
                <w:lang w:eastAsia="en-GB"/>
              </w:rPr>
              <w:t> </w:t>
            </w:r>
          </w:p>
        </w:tc>
      </w:tr>
      <w:tr w:rsidR="00451B27" w:rsidTr="000B291A" w14:paraId="322F3B13"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6588D732"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4DB480F0"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Targeted Local Recruitment &amp; Training</w:t>
            </w:r>
            <w:r w:rsidRPr="000B291A">
              <w:rPr>
                <w:rFonts w:ascii="Arial" w:hAnsi="Arial" w:eastAsia="Times New Roman" w:cs="Arial"/>
                <w:color w:val="002060"/>
                <w:lang w:eastAsia="en-GB"/>
              </w:rPr>
              <w:t> </w:t>
            </w:r>
          </w:p>
          <w:p w:rsidRPr="000B291A" w:rsidR="000B291A" w:rsidP="000B291A" w:rsidRDefault="00285E29" w14:paraId="20C366FC"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03528554"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employment and/or training opportunities can you offer the local community and/or tenants? </w:t>
            </w:r>
          </w:p>
          <w:p w:rsidRPr="000B291A" w:rsidR="000B291A" w:rsidP="000B291A" w:rsidRDefault="00285E29" w14:paraId="0FD18856"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74681426" w14:textId="062B33A4">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xml:space="preserve">It is expected that 1 person week is offered per £20,000.00 of spend. This can be broken down across different individuals and timescales as the </w:t>
            </w:r>
            <w:r w:rsidRPr="00282FEE" w:rsidR="00282FEE">
              <w:rPr>
                <w:rFonts w:ascii="Arial" w:hAnsi="Arial" w:eastAsia="Times New Roman" w:cs="Arial"/>
                <w:lang w:eastAsia="en-GB"/>
              </w:rPr>
              <w:t xml:space="preserve">Contractor </w:t>
            </w:r>
            <w:r w:rsidRPr="000B291A">
              <w:rPr>
                <w:rFonts w:ascii="Arial" w:hAnsi="Arial" w:eastAsia="Times New Roman" w:cs="Arial"/>
                <w:lang w:eastAsia="en-GB"/>
              </w:rPr>
              <w:t>sees fit. </w:t>
            </w:r>
          </w:p>
          <w:p w:rsidRPr="000B291A" w:rsidR="000B291A" w:rsidP="000B291A" w:rsidRDefault="00285E29" w14:paraId="57D9DC88"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5BEE2871"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 xml:space="preserve">Key info: </w:t>
            </w:r>
            <w:r w:rsidRPr="000B291A">
              <w:rPr>
                <w:rFonts w:ascii="Arial" w:hAnsi="Arial" w:eastAsia="Times New Roman" w:cs="Arial"/>
                <w:lang w:eastAsia="en-GB"/>
              </w:rPr>
              <w:t>Number of weeks available in this contract, number of people on each placement </w:t>
            </w:r>
          </w:p>
          <w:p w:rsidRPr="000B291A" w:rsidR="000B291A" w:rsidP="000B291A" w:rsidRDefault="00285E29" w14:paraId="5A926B7D"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3E327E97"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0E2D5F06"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58FA2809"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0FDEBCD6"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Targeted Apprenticeship/Trainee Scheme</w:t>
            </w:r>
            <w:r w:rsidRPr="000B291A">
              <w:rPr>
                <w:rFonts w:ascii="Arial" w:hAnsi="Arial" w:eastAsia="Times New Roman" w:cs="Arial"/>
                <w:color w:val="002060"/>
                <w:lang w:eastAsia="en-GB"/>
              </w:rPr>
              <w:t> </w:t>
            </w:r>
          </w:p>
          <w:p w:rsidRPr="000B291A" w:rsidR="000B291A" w:rsidP="000B291A" w:rsidRDefault="00285E29" w14:paraId="6EFF0FD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4A10A558"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apprenticeship and/or trainee schemes can you offer the local community and/or tenants? </w:t>
            </w:r>
          </w:p>
          <w:p w:rsidRPr="000B291A" w:rsidR="000B291A" w:rsidP="000B291A" w:rsidRDefault="00285E29" w14:paraId="7BA3F7CF"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5C66AE0B"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A period of 18 months is usually required to deliver a NVQ L2 or similar qualification. Examples include: business admin, surveying &amp; trade sectors. </w:t>
            </w:r>
          </w:p>
          <w:p w:rsidRPr="000B291A" w:rsidR="000B291A" w:rsidP="000B291A" w:rsidRDefault="00285E29" w14:paraId="6A2FC0EC"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45091146"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 xml:space="preserve">Key info: </w:t>
            </w:r>
            <w:r w:rsidRPr="000B291A">
              <w:rPr>
                <w:rFonts w:ascii="Arial" w:hAnsi="Arial" w:eastAsia="Times New Roman" w:cs="Arial"/>
                <w:lang w:eastAsia="en-GB"/>
              </w:rPr>
              <w:t>Number of apprentices/trainees, work area (e.g. admin, trade etc.), hours per week, number of weeks </w:t>
            </w:r>
          </w:p>
          <w:p w:rsidRPr="000B291A" w:rsidR="000B291A" w:rsidP="000B291A" w:rsidRDefault="00285E29" w14:paraId="07E887B8"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7EAB56C9"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5A5985EE"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7DA32259"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7669A0DF"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Targeted Work Placements</w:t>
            </w:r>
            <w:r w:rsidRPr="000B291A">
              <w:rPr>
                <w:rFonts w:ascii="Arial" w:hAnsi="Arial" w:eastAsia="Times New Roman" w:cs="Arial"/>
                <w:color w:val="002060"/>
                <w:lang w:eastAsia="en-GB"/>
              </w:rPr>
              <w:t>  </w:t>
            </w:r>
          </w:p>
          <w:p w:rsidRPr="000B291A" w:rsidR="000B291A" w:rsidP="000B291A" w:rsidRDefault="00285E29" w14:paraId="4D4D849F"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31E59A1C"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opportunities can you offer to the local community and/or tenants in the form work placements/work experience? </w:t>
            </w:r>
          </w:p>
          <w:p w:rsidRPr="000B291A" w:rsidR="000B291A" w:rsidP="000B291A" w:rsidRDefault="00285E29" w14:paraId="5055EF8D"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0BD3C3BA"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 xml:space="preserve">Key info: </w:t>
            </w:r>
            <w:r w:rsidRPr="000B291A">
              <w:rPr>
                <w:rFonts w:ascii="Arial" w:hAnsi="Arial" w:eastAsia="Times New Roman" w:cs="Arial"/>
                <w:lang w:eastAsia="en-GB"/>
              </w:rPr>
              <w:t>Number of weeks available in this contract </w:t>
            </w:r>
          </w:p>
          <w:p w:rsidRPr="000B291A" w:rsidR="000B291A" w:rsidP="000B291A" w:rsidRDefault="00285E29" w14:paraId="56085F55"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1A3E1287"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738568BA" w14:textId="77777777">
        <w:trPr>
          <w:trHeight w:val="390"/>
        </w:trPr>
        <w:tc>
          <w:tcPr>
            <w:tcW w:w="9630" w:type="dxa"/>
            <w:gridSpan w:val="2"/>
            <w:tcBorders>
              <w:top w:val="single" w:color="auto" w:sz="6" w:space="0"/>
              <w:left w:val="single" w:color="auto" w:sz="6" w:space="0"/>
              <w:bottom w:val="single" w:color="auto" w:sz="6" w:space="0"/>
              <w:right w:val="single" w:color="auto" w:sz="6" w:space="0"/>
            </w:tcBorders>
            <w:shd w:val="clear" w:color="auto" w:fill="D9E2F3"/>
            <w:vAlign w:val="center"/>
            <w:hideMark/>
          </w:tcPr>
          <w:p w:rsidRPr="000B291A" w:rsidR="000B291A" w:rsidP="000B291A" w:rsidRDefault="00285E29" w14:paraId="3773E0D7"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b/>
                <w:bCs/>
                <w:sz w:val="24"/>
                <w:szCs w:val="24"/>
                <w:lang w:eastAsia="en-GB"/>
              </w:rPr>
              <w:t>Professional Development</w:t>
            </w:r>
            <w:r w:rsidRPr="000B291A">
              <w:rPr>
                <w:rFonts w:ascii="Arial" w:hAnsi="Arial" w:eastAsia="Times New Roman" w:cs="Arial"/>
                <w:sz w:val="24"/>
                <w:szCs w:val="24"/>
                <w:lang w:eastAsia="en-GB"/>
              </w:rPr>
              <w:t> </w:t>
            </w:r>
          </w:p>
        </w:tc>
      </w:tr>
      <w:tr w:rsidR="00451B27" w:rsidTr="000B291A" w14:paraId="0D8F8055"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600F927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5073CD68"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Targeted Mock Interview Training</w:t>
            </w:r>
            <w:r w:rsidRPr="000B291A">
              <w:rPr>
                <w:rFonts w:ascii="Arial" w:hAnsi="Arial" w:eastAsia="Times New Roman" w:cs="Arial"/>
                <w:color w:val="002060"/>
                <w:lang w:eastAsia="en-GB"/>
              </w:rPr>
              <w:t>  </w:t>
            </w:r>
          </w:p>
          <w:p w:rsidRPr="000B291A" w:rsidR="000B291A" w:rsidP="000B291A" w:rsidRDefault="00285E29" w14:paraId="059BDC43"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475DA2C6"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interview training (including performance feedback) are you able to offer the local community and/or tenants?  </w:t>
            </w:r>
          </w:p>
          <w:p w:rsidRPr="000B291A" w:rsidR="000B291A" w:rsidP="000B291A" w:rsidRDefault="00285E29" w14:paraId="6E3A54C0"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4ED24D40"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 xml:space="preserve">Key info: </w:t>
            </w:r>
            <w:r w:rsidRPr="000B291A">
              <w:rPr>
                <w:rFonts w:ascii="Arial" w:hAnsi="Arial" w:eastAsia="Times New Roman" w:cs="Arial"/>
                <w:lang w:eastAsia="en-GB"/>
              </w:rPr>
              <w:t>Number of interviews to be carried out </w:t>
            </w:r>
          </w:p>
          <w:p w:rsidRPr="000B291A" w:rsidR="000B291A" w:rsidP="000B291A" w:rsidRDefault="00285E29" w14:paraId="74EA61B2"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5EB2D483"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39607318"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553AEF14"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50F2C6E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Mentoring</w:t>
            </w:r>
            <w:r w:rsidRPr="000B291A">
              <w:rPr>
                <w:rFonts w:ascii="Arial" w:hAnsi="Arial" w:eastAsia="Times New Roman" w:cs="Arial"/>
                <w:color w:val="002060"/>
                <w:lang w:eastAsia="en-GB"/>
              </w:rPr>
              <w:t>  </w:t>
            </w:r>
          </w:p>
          <w:p w:rsidRPr="000B291A" w:rsidR="000B291A" w:rsidP="000B291A" w:rsidRDefault="00285E29" w14:paraId="0CC66B2F"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330AB1E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mentorship programs are you able to offer the local community and/or tenants (an outline of guidance should be given)? </w:t>
            </w:r>
          </w:p>
          <w:p w:rsidRPr="000B291A" w:rsidR="000B291A" w:rsidP="000B291A" w:rsidRDefault="00285E29" w14:paraId="3C58D8B8"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377EDBD8"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 xml:space="preserve">Key info: </w:t>
            </w:r>
            <w:r w:rsidRPr="000B291A">
              <w:rPr>
                <w:rFonts w:ascii="Arial" w:hAnsi="Arial" w:eastAsia="Times New Roman" w:cs="Arial"/>
                <w:lang w:eastAsia="en-GB"/>
              </w:rPr>
              <w:t>Number of mentors, number of hours per mentor  </w:t>
            </w:r>
          </w:p>
          <w:p w:rsidRPr="000B291A" w:rsidR="000B291A" w:rsidP="000B291A" w:rsidRDefault="00285E29" w14:paraId="18C4AE82"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4C677E2D"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654A7D17"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442C2507"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6C95580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Support Professional Development Training </w:t>
            </w:r>
            <w:r w:rsidRPr="000B291A">
              <w:rPr>
                <w:rFonts w:ascii="Arial" w:hAnsi="Arial" w:eastAsia="Times New Roman" w:cs="Arial"/>
                <w:color w:val="002060"/>
                <w:lang w:eastAsia="en-GB"/>
              </w:rPr>
              <w:t> </w:t>
            </w:r>
          </w:p>
          <w:p w:rsidRPr="000B291A" w:rsidR="000B291A" w:rsidP="000B291A" w:rsidRDefault="00285E29" w14:paraId="385FFB1C"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55313BE9"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professional development training are you able to offer the local community and/or tenants? e.g. training on things such as computers, cost control, health and safety etc. </w:t>
            </w:r>
          </w:p>
          <w:p w:rsidRPr="000B291A" w:rsidR="000B291A" w:rsidP="000B291A" w:rsidRDefault="00285E29" w14:paraId="5CD43235"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53970FEB"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666B9230"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75ADC992"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271AEDA9"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Support Construction Training</w:t>
            </w:r>
            <w:r w:rsidRPr="000B291A">
              <w:rPr>
                <w:rFonts w:ascii="Arial" w:hAnsi="Arial" w:eastAsia="Times New Roman" w:cs="Arial"/>
                <w:color w:val="002060"/>
                <w:lang w:eastAsia="en-GB"/>
              </w:rPr>
              <w:t>  </w:t>
            </w:r>
          </w:p>
          <w:p w:rsidRPr="000B291A" w:rsidR="000B291A" w:rsidP="000B291A" w:rsidRDefault="00285E29" w14:paraId="4F1C3D8B"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0971CC79"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construction training support are you able to offer the community construction trainers?  </w:t>
            </w:r>
          </w:p>
          <w:p w:rsidRPr="000B291A" w:rsidR="000B291A" w:rsidP="000B291A" w:rsidRDefault="00285E29" w14:paraId="6DBE02AA"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2D792341"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This could include materials e.g. bricks, plaster, paint, timber etc, or construction trainers themselves.  </w:t>
            </w:r>
          </w:p>
          <w:p w:rsidRPr="000B291A" w:rsidR="000B291A" w:rsidP="000B291A" w:rsidRDefault="00285E29" w14:paraId="1B4A32E2"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088EB968"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1E019471"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47D4193F"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2ED96F9D"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Careers Fair</w:t>
            </w:r>
            <w:r w:rsidRPr="000B291A">
              <w:rPr>
                <w:rFonts w:ascii="Arial" w:hAnsi="Arial" w:eastAsia="Times New Roman" w:cs="Arial"/>
                <w:color w:val="002060"/>
                <w:lang w:eastAsia="en-GB"/>
              </w:rPr>
              <w:t>  </w:t>
            </w:r>
          </w:p>
          <w:p w:rsidRPr="000B291A" w:rsidR="000B291A" w:rsidP="000B291A" w:rsidRDefault="00285E29" w14:paraId="669B98D3"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7A42B8BB"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is your ability to attend an event aimed at making people aware of opportunities in your organisation’s business sector? </w:t>
            </w:r>
          </w:p>
          <w:p w:rsidRPr="000B291A" w:rsidR="000B291A" w:rsidP="000B291A" w:rsidRDefault="00285E29" w14:paraId="6CB5D538"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16C1A5C8"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04910B42" w14:textId="77777777">
        <w:trPr>
          <w:trHeight w:val="390"/>
        </w:trPr>
        <w:tc>
          <w:tcPr>
            <w:tcW w:w="9630" w:type="dxa"/>
            <w:gridSpan w:val="2"/>
            <w:tcBorders>
              <w:top w:val="single" w:color="auto" w:sz="6" w:space="0"/>
              <w:left w:val="single" w:color="auto" w:sz="6" w:space="0"/>
              <w:bottom w:val="single" w:color="auto" w:sz="6" w:space="0"/>
              <w:right w:val="single" w:color="auto" w:sz="6" w:space="0"/>
            </w:tcBorders>
            <w:shd w:val="clear" w:color="auto" w:fill="D9E2F3"/>
            <w:vAlign w:val="center"/>
            <w:hideMark/>
          </w:tcPr>
          <w:p w:rsidRPr="000B291A" w:rsidR="000B291A" w:rsidP="000B291A" w:rsidRDefault="00285E29" w14:paraId="3DA88207"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b/>
                <w:bCs/>
                <w:sz w:val="24"/>
                <w:szCs w:val="24"/>
                <w:lang w:eastAsia="en-GB"/>
              </w:rPr>
              <w:t>Community Projects &amp; Events</w:t>
            </w:r>
            <w:r w:rsidRPr="000B291A">
              <w:rPr>
                <w:rFonts w:ascii="Arial" w:hAnsi="Arial" w:eastAsia="Times New Roman" w:cs="Arial"/>
                <w:sz w:val="24"/>
                <w:szCs w:val="24"/>
                <w:lang w:eastAsia="en-GB"/>
              </w:rPr>
              <w:t> </w:t>
            </w:r>
          </w:p>
        </w:tc>
      </w:tr>
      <w:tr w:rsidR="00451B27" w:rsidTr="000B291A" w14:paraId="1A6CEDD5"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4B6985B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2A3CAEA7"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Community Project</w:t>
            </w:r>
            <w:r w:rsidRPr="000B291A">
              <w:rPr>
                <w:rFonts w:ascii="Arial" w:hAnsi="Arial" w:eastAsia="Times New Roman" w:cs="Arial"/>
                <w:color w:val="002060"/>
                <w:lang w:eastAsia="en-GB"/>
              </w:rPr>
              <w:t> </w:t>
            </w:r>
          </w:p>
          <w:p w:rsidRPr="000B291A" w:rsidR="000B291A" w:rsidP="000B291A" w:rsidRDefault="00285E29" w14:paraId="75051455"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5EE9EEA6"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voluntary local community project support can you offer? e.g. painting of a community room, donation of materials and/or funds. </w:t>
            </w:r>
          </w:p>
          <w:p w:rsidRPr="000B291A" w:rsidR="000B291A" w:rsidP="000B291A" w:rsidRDefault="00285E29" w14:paraId="4F753430"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5E600621"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 xml:space="preserve">Key info: </w:t>
            </w:r>
            <w:r w:rsidRPr="000B291A">
              <w:rPr>
                <w:rFonts w:ascii="Arial" w:hAnsi="Arial" w:eastAsia="Times New Roman" w:cs="Arial"/>
                <w:lang w:eastAsia="en-GB"/>
              </w:rPr>
              <w:t>Number of staff, total hours available </w:t>
            </w:r>
          </w:p>
          <w:p w:rsidRPr="000B291A" w:rsidR="000B291A" w:rsidP="000B291A" w:rsidRDefault="00285E29" w14:paraId="24D80106"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0DABFF47"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5B23A930"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5FECD034"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1AFC5434"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Community Workshop</w:t>
            </w:r>
            <w:r w:rsidRPr="000B291A">
              <w:rPr>
                <w:rFonts w:ascii="Arial" w:hAnsi="Arial" w:eastAsia="Times New Roman" w:cs="Arial"/>
                <w:color w:val="002060"/>
                <w:lang w:eastAsia="en-GB"/>
              </w:rPr>
              <w:t>  </w:t>
            </w:r>
          </w:p>
          <w:p w:rsidRPr="000B291A" w:rsidR="000B291A" w:rsidP="000B291A" w:rsidRDefault="00285E29" w14:paraId="5D37054A"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22D2BCC7"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is your ability to attend a half-day session with other members of the supply chain to use their business acumen to problem solve and discuss community improvement proposals e.g. how do we secure more revenue support for a community centre? </w:t>
            </w:r>
          </w:p>
          <w:p w:rsidRPr="000B291A" w:rsidR="000B291A" w:rsidP="000B291A" w:rsidRDefault="00285E29" w14:paraId="09A0F06B"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7E33EF57"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 xml:space="preserve">Key info: </w:t>
            </w:r>
            <w:r w:rsidRPr="000B291A">
              <w:rPr>
                <w:rFonts w:ascii="Arial" w:hAnsi="Arial" w:eastAsia="Times New Roman" w:cs="Arial"/>
                <w:lang w:eastAsia="en-GB"/>
              </w:rPr>
              <w:t>Number of ½ day sessions attended </w:t>
            </w:r>
          </w:p>
          <w:p w:rsidRPr="000B291A" w:rsidR="000B291A" w:rsidP="000B291A" w:rsidRDefault="00285E29" w14:paraId="2971DED5"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107E5F88"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r>
      <w:tr w:rsidR="00451B27" w:rsidTr="000B291A" w14:paraId="2263986F"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021E8CE7"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6910340F"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Schools Project</w:t>
            </w:r>
            <w:r w:rsidRPr="000B291A">
              <w:rPr>
                <w:rFonts w:ascii="Arial" w:hAnsi="Arial" w:eastAsia="Times New Roman" w:cs="Arial"/>
                <w:color w:val="002060"/>
                <w:lang w:eastAsia="en-GB"/>
              </w:rPr>
              <w:t>  </w:t>
            </w:r>
          </w:p>
          <w:p w:rsidRPr="000B291A" w:rsidR="000B291A" w:rsidP="000B291A" w:rsidRDefault="00285E29" w14:paraId="2DAA21DB"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72E1A972"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is the contractor’s ability to support, aid financially and/or raise awareness of your business sector within local schools?  </w:t>
            </w:r>
          </w:p>
          <w:p w:rsidRPr="000B291A" w:rsidR="000B291A" w:rsidP="000B291A" w:rsidRDefault="00285E29" w14:paraId="562E60EA"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4C48DD6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39690CC2"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61DB9B23"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40DB6C20"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Community Sporting Events</w:t>
            </w:r>
            <w:r w:rsidRPr="000B291A">
              <w:rPr>
                <w:rFonts w:ascii="Arial" w:hAnsi="Arial" w:eastAsia="Times New Roman" w:cs="Arial"/>
                <w:color w:val="002060"/>
                <w:lang w:eastAsia="en-GB"/>
              </w:rPr>
              <w:t>  </w:t>
            </w:r>
          </w:p>
          <w:p w:rsidRPr="000B291A" w:rsidR="000B291A" w:rsidP="000B291A" w:rsidRDefault="00285E29" w14:paraId="3CCFDC5F"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0D45ECB3"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is the contractor’s ability to be part of, aid financially/sponsor and/or promote local sporting events?  </w:t>
            </w:r>
          </w:p>
          <w:p w:rsidRPr="000B291A" w:rsidR="000B291A" w:rsidP="000B291A" w:rsidRDefault="00285E29" w14:paraId="4E964DBE"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77314D22"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3822F522"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0E1B4E9D"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48A3923C"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Community Arts Events</w:t>
            </w:r>
            <w:r w:rsidRPr="000B291A">
              <w:rPr>
                <w:rFonts w:ascii="Arial" w:hAnsi="Arial" w:eastAsia="Times New Roman" w:cs="Arial"/>
                <w:color w:val="002060"/>
                <w:lang w:eastAsia="en-GB"/>
              </w:rPr>
              <w:t>  </w:t>
            </w:r>
          </w:p>
          <w:p w:rsidRPr="000B291A" w:rsidR="000B291A" w:rsidP="000B291A" w:rsidRDefault="00285E29" w14:paraId="462DE04A"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69023E36"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is the contractor’s ability to be part of, aid financially/sponsor and/or promote local art events?  </w:t>
            </w:r>
          </w:p>
          <w:p w:rsidRPr="000B291A" w:rsidR="000B291A" w:rsidP="000B291A" w:rsidRDefault="00285E29" w14:paraId="16199AD3"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6F555822"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43DEDE41" w14:textId="77777777">
        <w:trPr>
          <w:trHeight w:val="390"/>
        </w:trPr>
        <w:tc>
          <w:tcPr>
            <w:tcW w:w="9630" w:type="dxa"/>
            <w:gridSpan w:val="2"/>
            <w:tcBorders>
              <w:top w:val="single" w:color="auto" w:sz="6" w:space="0"/>
              <w:left w:val="single" w:color="auto" w:sz="6" w:space="0"/>
              <w:bottom w:val="single" w:color="auto" w:sz="6" w:space="0"/>
              <w:right w:val="single" w:color="auto" w:sz="6" w:space="0"/>
            </w:tcBorders>
            <w:shd w:val="clear" w:color="auto" w:fill="D9E2F3"/>
            <w:vAlign w:val="center"/>
            <w:hideMark/>
          </w:tcPr>
          <w:p w:rsidRPr="000B291A" w:rsidR="000B291A" w:rsidP="000B291A" w:rsidRDefault="00285E29" w14:paraId="3022D8AB"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b/>
                <w:bCs/>
                <w:sz w:val="24"/>
                <w:szCs w:val="24"/>
                <w:lang w:eastAsia="en-GB"/>
              </w:rPr>
              <w:t>Secondary Supply Chain Support</w:t>
            </w:r>
            <w:r w:rsidRPr="000B291A">
              <w:rPr>
                <w:rFonts w:ascii="Arial" w:hAnsi="Arial" w:eastAsia="Times New Roman" w:cs="Arial"/>
                <w:sz w:val="24"/>
                <w:szCs w:val="24"/>
                <w:lang w:eastAsia="en-GB"/>
              </w:rPr>
              <w:t> </w:t>
            </w:r>
          </w:p>
        </w:tc>
      </w:tr>
      <w:tr w:rsidR="00451B27" w:rsidTr="000B291A" w14:paraId="1A842B0D"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58013E0D"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42B65BC7"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Secondary Supply Chain Support</w:t>
            </w:r>
            <w:r w:rsidRPr="000B291A">
              <w:rPr>
                <w:rFonts w:ascii="Arial" w:hAnsi="Arial" w:eastAsia="Times New Roman" w:cs="Arial"/>
                <w:color w:val="002060"/>
                <w:lang w:eastAsia="en-GB"/>
              </w:rPr>
              <w:t>  </w:t>
            </w:r>
          </w:p>
          <w:p w:rsidRPr="000B291A" w:rsidR="000B291A" w:rsidP="000B291A" w:rsidRDefault="00285E29" w14:paraId="68EBC013"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3734907D"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What is the contractor’s ability to encourage their own supply chain to engage in the above activities. </w:t>
            </w:r>
          </w:p>
          <w:p w:rsidRPr="000B291A" w:rsidR="000B291A" w:rsidP="000B291A" w:rsidRDefault="00285E29" w14:paraId="7697E15A"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3BAD20A6"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p w:rsidRPr="000B291A" w:rsidR="000B291A" w:rsidP="000B291A" w:rsidRDefault="00285E29" w14:paraId="7BCA49F5"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r w:rsidR="00451B27" w:rsidTr="000B291A" w14:paraId="17AEFA45" w14:textId="77777777">
        <w:trPr>
          <w:trHeight w:val="390"/>
        </w:trPr>
        <w:tc>
          <w:tcPr>
            <w:tcW w:w="9630" w:type="dxa"/>
            <w:gridSpan w:val="2"/>
            <w:tcBorders>
              <w:top w:val="single" w:color="auto" w:sz="6" w:space="0"/>
              <w:left w:val="single" w:color="auto" w:sz="6" w:space="0"/>
              <w:bottom w:val="single" w:color="auto" w:sz="6" w:space="0"/>
              <w:right w:val="single" w:color="auto" w:sz="6" w:space="0"/>
            </w:tcBorders>
            <w:shd w:val="clear" w:color="auto" w:fill="D9E2F3"/>
            <w:vAlign w:val="center"/>
            <w:hideMark/>
          </w:tcPr>
          <w:p w:rsidRPr="000B291A" w:rsidR="000B291A" w:rsidP="000B291A" w:rsidRDefault="00285E29" w14:paraId="5B744CB1" w14:textId="77777777">
            <w:pPr>
              <w:spacing w:after="0" w:line="240" w:lineRule="auto"/>
              <w:jc w:val="center"/>
              <w:textAlignment w:val="baseline"/>
              <w:rPr>
                <w:rFonts w:ascii="Segoe UI" w:hAnsi="Segoe UI" w:eastAsia="Times New Roman" w:cs="Segoe UI"/>
                <w:sz w:val="18"/>
                <w:szCs w:val="18"/>
                <w:lang w:eastAsia="en-GB"/>
              </w:rPr>
            </w:pPr>
            <w:r w:rsidRPr="000B291A">
              <w:rPr>
                <w:rFonts w:ascii="Arial" w:hAnsi="Arial" w:eastAsia="Times New Roman" w:cs="Arial"/>
                <w:b/>
                <w:bCs/>
                <w:sz w:val="24"/>
                <w:szCs w:val="24"/>
                <w:lang w:eastAsia="en-GB"/>
              </w:rPr>
              <w:t>Other Ideas</w:t>
            </w:r>
            <w:r w:rsidRPr="000B291A">
              <w:rPr>
                <w:rFonts w:ascii="Arial" w:hAnsi="Arial" w:eastAsia="Times New Roman" w:cs="Arial"/>
                <w:sz w:val="24"/>
                <w:szCs w:val="24"/>
                <w:lang w:eastAsia="en-GB"/>
              </w:rPr>
              <w:t> </w:t>
            </w:r>
          </w:p>
        </w:tc>
      </w:tr>
      <w:tr w:rsidR="00451B27" w:rsidTr="000B291A" w14:paraId="4C921548" w14:textId="77777777">
        <w:trPr>
          <w:trHeight w:val="300"/>
        </w:trPr>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2EC3E5FC"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2C5AC1E0"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b/>
                <w:bCs/>
                <w:color w:val="002060"/>
                <w:lang w:eastAsia="en-GB"/>
              </w:rPr>
              <w:t>Other Ideas</w:t>
            </w:r>
            <w:r w:rsidRPr="000B291A">
              <w:rPr>
                <w:rFonts w:ascii="Arial" w:hAnsi="Arial" w:eastAsia="Times New Roman" w:cs="Arial"/>
                <w:color w:val="002060"/>
                <w:lang w:eastAsia="en-GB"/>
              </w:rPr>
              <w:t> </w:t>
            </w:r>
          </w:p>
          <w:p w:rsidRPr="000B291A" w:rsidR="000B291A" w:rsidP="000B291A" w:rsidRDefault="00285E29" w14:paraId="30CC733C"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p w:rsidRPr="000B291A" w:rsidR="000B291A" w:rsidP="000B291A" w:rsidRDefault="00285E29" w14:paraId="2E6D9BDD" w14:textId="77777777">
            <w:pPr>
              <w:spacing w:after="0" w:line="240" w:lineRule="auto"/>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Detail any other community benefit initiatives you would be able to offer benefiting the local community and/or tenants, local supply chains or the environment.  </w:t>
            </w:r>
          </w:p>
          <w:p w:rsidRPr="000B291A" w:rsidR="000B291A" w:rsidP="000B291A" w:rsidRDefault="00285E29" w14:paraId="3E0149AC"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color w:val="002060"/>
                <w:lang w:eastAsia="en-GB"/>
              </w:rPr>
              <w:t> </w:t>
            </w:r>
          </w:p>
        </w:tc>
        <w:tc>
          <w:tcPr>
            <w:tcW w:w="4815" w:type="dxa"/>
            <w:tcBorders>
              <w:top w:val="single" w:color="auto" w:sz="6" w:space="0"/>
              <w:left w:val="single" w:color="auto" w:sz="6" w:space="0"/>
              <w:bottom w:val="single" w:color="auto" w:sz="6" w:space="0"/>
              <w:right w:val="single" w:color="auto" w:sz="6" w:space="0"/>
            </w:tcBorders>
            <w:hideMark/>
          </w:tcPr>
          <w:p w:rsidRPr="000B291A" w:rsidR="000B291A" w:rsidP="000B291A" w:rsidRDefault="00285E29" w14:paraId="527423E6" w14:textId="77777777">
            <w:pPr>
              <w:spacing w:after="0" w:line="240" w:lineRule="auto"/>
              <w:jc w:val="both"/>
              <w:textAlignment w:val="baseline"/>
              <w:rPr>
                <w:rFonts w:ascii="Segoe UI" w:hAnsi="Segoe UI" w:eastAsia="Times New Roman" w:cs="Segoe UI"/>
                <w:sz w:val="18"/>
                <w:szCs w:val="18"/>
                <w:lang w:eastAsia="en-GB"/>
              </w:rPr>
            </w:pPr>
            <w:r w:rsidRPr="000B291A">
              <w:rPr>
                <w:rFonts w:ascii="Arial" w:hAnsi="Arial" w:eastAsia="Times New Roman" w:cs="Arial"/>
                <w:lang w:eastAsia="en-GB"/>
              </w:rPr>
              <w:t> </w:t>
            </w:r>
          </w:p>
        </w:tc>
      </w:tr>
    </w:tbl>
    <w:p w:rsidRPr="007D4F11" w:rsidR="006C09B2" w:rsidP="00F37250" w:rsidRDefault="006C09B2" w14:paraId="73556BF5" w14:textId="77777777">
      <w:pPr>
        <w:spacing w:before="100" w:beforeAutospacing="1" w:after="100" w:afterAutospacing="1"/>
      </w:pPr>
    </w:p>
    <w:sectPr w:rsidRPr="007D4F11" w:rsidR="006C09B2" w:rsidSect="00AE0207">
      <w:pgSz w:w="11906" w:h="16838" w:orient="portrait"/>
      <w:pgMar w:top="2268" w:right="1440" w:bottom="1440" w:left="1440" w:header="709" w:footer="709" w:gutter="0"/>
      <w:cols w:space="708"/>
      <w:formProt w:val="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nitials="TJ" w:author="Tim Johnston" w:date="2024-04-16T11:15:00Z" w:id="53">
    <w:p w:rsidR="00B070B2" w:rsidP="00B070B2" w:rsidRDefault="00285E29" w14:paraId="384483A6" w14:textId="77777777">
      <w:pPr>
        <w:pStyle w:val="CommentText"/>
      </w:pPr>
      <w:r>
        <w:rPr>
          <w:rStyle w:val="CommentReference"/>
        </w:rPr>
        <w:annotationRef/>
      </w:r>
      <w:r>
        <w:t>Only applies to Bron Afon &amp; V2C</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384483A6"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0DD4CC6" w16cex:dateUtc="2024-04-16T10:15: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384483A6" w16cid:durableId="40DD4CC6"/>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rsidR="0075551A" w:rsidRDefault="0075551A" w14:paraId="7BE185DD" w14:textId="77777777">
      <w:pPr>
        <w:spacing w:after="0" w:line="240" w:lineRule="auto"/>
      </w:pPr>
      <w:r>
        <w:separator/>
      </w:r>
    </w:p>
  </w:endnote>
  <w:endnote w:type="continuationSeparator" w:id="0">
    <w:p w:rsidR="0075551A" w:rsidRDefault="0075551A" w14:paraId="5007520F" w14:textId="7777777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Montserrat">
    <w:charset w:val="00"/>
    <w:family w:val="auto"/>
    <w:pitch w:val="variable"/>
    <w:sig w:usb0="2000020F" w:usb1="00000003" w:usb2="00000000" w:usb3="00000000" w:csb0="00000197" w:csb1="00000000"/>
  </w:font>
  <w:font w:name="Yu Mincho">
    <w:charset w:val="80"/>
    <w:family w:val="roman"/>
    <w:pitch w:val="variable"/>
    <w:sig w:usb0="800002E7" w:usb1="2AC7FCFF" w:usb2="00000012" w:usb3="00000000" w:csb0="0002009F" w:csb1="00000000"/>
  </w:font>
  <w:font w:name="LilyUPC">
    <w:charset w:val="DE"/>
    <w:family w:val="swiss"/>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A3EC5" w:rsidRDefault="00CA3EC5" w14:paraId="30046AB5" w14:textId="7777777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818465"/>
      <w:docPartObj>
        <w:docPartGallery w:val="Page Numbers (Bottom of Page)"/>
        <w:docPartUnique/>
      </w:docPartObj>
    </w:sdtPr>
    <w:sdtContent>
      <w:p w:rsidR="00797376" w:rsidP="00515C97" w:rsidRDefault="00515C97" w14:paraId="14CDA72B" w14:textId="4D94252D">
        <w:pPr>
          <w:pStyle w:val="Footer"/>
          <w:jc w:val="right"/>
        </w:pPr>
        <w:r>
          <w:fldChar w:fldCharType="begin"/>
        </w:r>
        <w:r>
          <w:instrText>PAGE   \* MERGEFORMAT</w:instrText>
        </w:r>
        <w:r>
          <w:fldChar w:fldCharType="separate"/>
        </w:r>
        <w:r>
          <w:t>2</w:t>
        </w:r>
        <w: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A3EC5" w:rsidRDefault="00CA3EC5" w14:paraId="606CA18D" w14:textId="7777777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rsidR="0075551A" w:rsidRDefault="0075551A" w14:paraId="04147687" w14:textId="77777777">
      <w:pPr>
        <w:spacing w:after="0" w:line="240" w:lineRule="auto"/>
      </w:pPr>
      <w:r>
        <w:separator/>
      </w:r>
    </w:p>
  </w:footnote>
  <w:footnote w:type="continuationSeparator" w:id="0">
    <w:p w:rsidR="0075551A" w:rsidRDefault="0075551A" w14:paraId="33B0AF72" w14:textId="77777777">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A3EC5" w:rsidRDefault="00CA3EC5" w14:paraId="126CF298" w14:textId="7777777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16sdtfl w16du wp14">
  <w:p w:rsidR="00656F16" w:rsidRDefault="00CA3EC5" w14:paraId="74E9EA5B" w14:textId="2D7B2423">
    <w:pPr>
      <w:pStyle w:val="Header"/>
    </w:pPr>
    <w:sdt>
      <w:sdtPr>
        <w:id w:val="1902243883"/>
        <w:docPartObj>
          <w:docPartGallery w:val="Watermarks"/>
          <w:docPartUnique/>
        </w:docPartObj>
      </w:sdtPr>
      <w:sdtContent>
        <w:r>
          <w:rPr>
            <w:noProof/>
          </w:rPr>
          <w:pict w14:anchorId="427E7E0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style="position:absolute;margin-left:0;margin-top:0;width:412.4pt;height:247.45pt;rotation:315;z-index:-251656191;mso-position-horizontal:center;mso-position-horizontal-relative:margin;mso-position-vertical:center;mso-position-vertical-relative:margin" o:spid="_x0000_s1025" o:allowincell="f" fillcolor="silver" stroked="f" type="#_x0000_t136">
              <v:fill opacity=".5"/>
              <v:textpath style="font-family:&quot;Calibri&quot;;font-size:1pt" string="DRAFT"/>
              <w10:wrap anchorx="margin" anchory="margin"/>
            </v:shape>
          </w:pict>
        </w:r>
      </w:sdtContent>
    </w:sdt>
    <w:r w:rsidR="00285E29">
      <w:rPr>
        <w:noProof/>
      </w:rPr>
      <w:drawing>
        <wp:anchor distT="0" distB="0" distL="114300" distR="114300" simplePos="0" relativeHeight="251658241" behindDoc="0" locked="0" layoutInCell="1" allowOverlap="1" wp14:anchorId="0E24C35A" wp14:editId="336716AF">
          <wp:simplePos x="0" y="0"/>
          <wp:positionH relativeFrom="column">
            <wp:posOffset>-150125</wp:posOffset>
          </wp:positionH>
          <wp:positionV relativeFrom="paragraph">
            <wp:posOffset>-163612</wp:posOffset>
          </wp:positionV>
          <wp:extent cx="2306471" cy="820783"/>
          <wp:effectExtent l="0" t="0" r="0" b="0"/>
          <wp:wrapNone/>
          <wp:docPr id="1877731496" name="Picture 1877731496"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7731496" name="Picture 197" descr="A picture containing logo&#10;&#10;Description automatically generated"/>
                  <pic:cNvPicPr/>
                </pic:nvPicPr>
                <pic:blipFill>
                  <a:blip r:embed="rId1" cstate="print">
                    <a:extLst>
                      <a:ext uri="{28A0092B-C50C-407E-A947-70E740481C1C}">
                        <a14:useLocalDpi xmlns:a14="http://schemas.microsoft.com/office/drawing/2010/main" val="0"/>
                      </a:ext>
                    </a:extLst>
                  </a:blip>
                  <a:stretch>
                    <a:fillRect/>
                  </a:stretch>
                </pic:blipFill>
                <pic:spPr>
                  <a:xfrm>
                    <a:off x="0" y="0"/>
                    <a:ext cx="2322602" cy="826524"/>
                  </a:xfrm>
                  <a:prstGeom prst="rect">
                    <a:avLst/>
                  </a:prstGeom>
                </pic:spPr>
              </pic:pic>
            </a:graphicData>
          </a:graphic>
          <wp14:sizeRelH relativeFrom="page">
            <wp14:pctWidth>0</wp14:pctWidth>
          </wp14:sizeRelH>
          <wp14:sizeRelV relativeFrom="page">
            <wp14:pctHeight>0</wp14:pctHeight>
          </wp14:sizeRelV>
        </wp:anchor>
      </w:drawing>
    </w:r>
    <w:r w:rsidR="00911DE5">
      <w:rPr>
        <w:noProof/>
      </w:rPr>
      <w:drawing>
        <wp:anchor distT="0" distB="0" distL="114300" distR="114300" simplePos="0" relativeHeight="251658240" behindDoc="0" locked="0" layoutInCell="1" allowOverlap="1" wp14:anchorId="14DDF9E4" wp14:editId="22C849CA">
          <wp:simplePos x="0" y="0"/>
          <wp:positionH relativeFrom="page">
            <wp:posOffset>-320471</wp:posOffset>
          </wp:positionH>
          <wp:positionV relativeFrom="paragraph">
            <wp:posOffset>-726803</wp:posOffset>
          </wp:positionV>
          <wp:extent cx="7920265" cy="1585745"/>
          <wp:effectExtent l="0" t="0" r="5080" b="0"/>
          <wp:wrapNone/>
          <wp:docPr id="556198304" name="Picture 556198304" descr="A picture containing indoor, blac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6198304" name="Picture 1" descr="A picture containing indoor, black&#10;&#10;Description automatically generated"/>
                  <pic:cNvPicPr/>
                </pic:nvPicPr>
                <pic:blipFill>
                  <a:blip r:embed="rId2">
                    <a:extLst>
                      <a:ext uri="{28A0092B-C50C-407E-A947-70E740481C1C}">
                        <a14:useLocalDpi xmlns:a14="http://schemas.microsoft.com/office/drawing/2010/main" val="0"/>
                      </a:ext>
                    </a:extLst>
                  </a:blip>
                  <a:stretch>
                    <a:fillRect/>
                  </a:stretch>
                </pic:blipFill>
                <pic:spPr>
                  <a:xfrm>
                    <a:off x="0" y="0"/>
                    <a:ext cx="7920265" cy="1585745"/>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A3EC5" w:rsidRDefault="00CA3EC5" w14:paraId="71589EE8" w14:textId="7777777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F13B51"/>
    <w:multiLevelType w:val="hybridMultilevel"/>
    <w:tmpl w:val="35FEC948"/>
    <w:lvl w:ilvl="0" w:tplc="80909728">
      <w:start w:val="1"/>
      <w:numFmt w:val="lowerLetter"/>
      <w:lvlText w:val="(%1)"/>
      <w:lvlJc w:val="left"/>
      <w:pPr>
        <w:ind w:left="0" w:firstLine="0"/>
      </w:pPr>
      <w:rPr>
        <w:rFonts w:hint="default"/>
      </w:rPr>
    </w:lvl>
    <w:lvl w:ilvl="1" w:tplc="6D7CA862">
      <w:start w:val="1"/>
      <w:numFmt w:val="lowerLetter"/>
      <w:lvlText w:val="%2."/>
      <w:lvlJc w:val="left"/>
      <w:pPr>
        <w:ind w:left="1080" w:hanging="360"/>
      </w:pPr>
    </w:lvl>
    <w:lvl w:ilvl="2" w:tplc="231C2E1A">
      <w:start w:val="1"/>
      <w:numFmt w:val="lowerLetter"/>
      <w:lvlText w:val="(%3)"/>
      <w:lvlJc w:val="left"/>
      <w:pPr>
        <w:ind w:left="2340" w:hanging="720"/>
      </w:pPr>
      <w:rPr>
        <w:rFonts w:hint="default"/>
      </w:rPr>
    </w:lvl>
    <w:lvl w:ilvl="3" w:tplc="27DEFAA8" w:tentative="1">
      <w:start w:val="1"/>
      <w:numFmt w:val="decimal"/>
      <w:lvlText w:val="%4."/>
      <w:lvlJc w:val="left"/>
      <w:pPr>
        <w:ind w:left="2520" w:hanging="360"/>
      </w:pPr>
    </w:lvl>
    <w:lvl w:ilvl="4" w:tplc="B60EA476" w:tentative="1">
      <w:start w:val="1"/>
      <w:numFmt w:val="lowerLetter"/>
      <w:lvlText w:val="%5."/>
      <w:lvlJc w:val="left"/>
      <w:pPr>
        <w:ind w:left="3240" w:hanging="360"/>
      </w:pPr>
    </w:lvl>
    <w:lvl w:ilvl="5" w:tplc="D878339A" w:tentative="1">
      <w:start w:val="1"/>
      <w:numFmt w:val="lowerRoman"/>
      <w:lvlText w:val="%6."/>
      <w:lvlJc w:val="right"/>
      <w:pPr>
        <w:ind w:left="3960" w:hanging="180"/>
      </w:pPr>
    </w:lvl>
    <w:lvl w:ilvl="6" w:tplc="E9806CD8" w:tentative="1">
      <w:start w:val="1"/>
      <w:numFmt w:val="decimal"/>
      <w:lvlText w:val="%7."/>
      <w:lvlJc w:val="left"/>
      <w:pPr>
        <w:ind w:left="4680" w:hanging="360"/>
      </w:pPr>
    </w:lvl>
    <w:lvl w:ilvl="7" w:tplc="1E70F1B0" w:tentative="1">
      <w:start w:val="1"/>
      <w:numFmt w:val="lowerLetter"/>
      <w:lvlText w:val="%8."/>
      <w:lvlJc w:val="left"/>
      <w:pPr>
        <w:ind w:left="5400" w:hanging="360"/>
      </w:pPr>
    </w:lvl>
    <w:lvl w:ilvl="8" w:tplc="AF387790" w:tentative="1">
      <w:start w:val="1"/>
      <w:numFmt w:val="lowerRoman"/>
      <w:lvlText w:val="%9."/>
      <w:lvlJc w:val="right"/>
      <w:pPr>
        <w:ind w:left="6120" w:hanging="180"/>
      </w:pPr>
    </w:lvl>
  </w:abstractNum>
  <w:abstractNum w:abstractNumId="1" w15:restartNumberingAfterBreak="0">
    <w:nsid w:val="031D2DB3"/>
    <w:multiLevelType w:val="hybridMultilevel"/>
    <w:tmpl w:val="D0F624E4"/>
    <w:lvl w:ilvl="0" w:tplc="414C5BF0">
      <w:start w:val="1"/>
      <w:numFmt w:val="lowerLetter"/>
      <w:lvlText w:val="(%1)"/>
      <w:lvlJc w:val="left"/>
      <w:pPr>
        <w:ind w:left="0" w:firstLine="0"/>
      </w:pPr>
      <w:rPr>
        <w:rFonts w:hint="default"/>
      </w:rPr>
    </w:lvl>
    <w:lvl w:ilvl="1" w:tplc="0809001B">
      <w:start w:val="1"/>
      <w:numFmt w:val="lowerRoman"/>
      <w:lvlText w:val="%2."/>
      <w:lvlJc w:val="right"/>
      <w:pPr>
        <w:ind w:left="1080" w:hanging="360"/>
      </w:pPr>
    </w:lvl>
    <w:lvl w:ilvl="2" w:tplc="46802362">
      <w:start w:val="1"/>
      <w:numFmt w:val="lowerRoman"/>
      <w:lvlText w:val="%3."/>
      <w:lvlJc w:val="right"/>
      <w:pPr>
        <w:ind w:left="1800" w:hanging="180"/>
      </w:pPr>
    </w:lvl>
    <w:lvl w:ilvl="3" w:tplc="EF5C2F7E" w:tentative="1">
      <w:start w:val="1"/>
      <w:numFmt w:val="decimal"/>
      <w:lvlText w:val="%4."/>
      <w:lvlJc w:val="left"/>
      <w:pPr>
        <w:ind w:left="2520" w:hanging="360"/>
      </w:pPr>
    </w:lvl>
    <w:lvl w:ilvl="4" w:tplc="46F465A0" w:tentative="1">
      <w:start w:val="1"/>
      <w:numFmt w:val="lowerLetter"/>
      <w:lvlText w:val="%5."/>
      <w:lvlJc w:val="left"/>
      <w:pPr>
        <w:ind w:left="3240" w:hanging="360"/>
      </w:pPr>
    </w:lvl>
    <w:lvl w:ilvl="5" w:tplc="1D86135C" w:tentative="1">
      <w:start w:val="1"/>
      <w:numFmt w:val="lowerRoman"/>
      <w:lvlText w:val="%6."/>
      <w:lvlJc w:val="right"/>
      <w:pPr>
        <w:ind w:left="3960" w:hanging="180"/>
      </w:pPr>
    </w:lvl>
    <w:lvl w:ilvl="6" w:tplc="F5ECE0E6" w:tentative="1">
      <w:start w:val="1"/>
      <w:numFmt w:val="decimal"/>
      <w:lvlText w:val="%7."/>
      <w:lvlJc w:val="left"/>
      <w:pPr>
        <w:ind w:left="4680" w:hanging="360"/>
      </w:pPr>
    </w:lvl>
    <w:lvl w:ilvl="7" w:tplc="57AE46B8" w:tentative="1">
      <w:start w:val="1"/>
      <w:numFmt w:val="lowerLetter"/>
      <w:lvlText w:val="%8."/>
      <w:lvlJc w:val="left"/>
      <w:pPr>
        <w:ind w:left="5400" w:hanging="360"/>
      </w:pPr>
    </w:lvl>
    <w:lvl w:ilvl="8" w:tplc="8ADA56C8" w:tentative="1">
      <w:start w:val="1"/>
      <w:numFmt w:val="lowerRoman"/>
      <w:lvlText w:val="%9."/>
      <w:lvlJc w:val="right"/>
      <w:pPr>
        <w:ind w:left="6120" w:hanging="180"/>
      </w:pPr>
    </w:lvl>
  </w:abstractNum>
  <w:abstractNum w:abstractNumId="2" w15:restartNumberingAfterBreak="0">
    <w:nsid w:val="066330D8"/>
    <w:multiLevelType w:val="hybridMultilevel"/>
    <w:tmpl w:val="B8820C8C"/>
    <w:lvl w:ilvl="0" w:tplc="FFFFFFFF">
      <w:start w:val="1"/>
      <w:numFmt w:val="lowerLetter"/>
      <w:lvlText w:val="(%1)"/>
      <w:lvlJc w:val="left"/>
      <w:pPr>
        <w:ind w:left="0" w:firstLine="0"/>
      </w:pPr>
      <w:rPr>
        <w:rFonts w:hint="default"/>
      </w:rPr>
    </w:lvl>
    <w:lvl w:ilvl="1" w:tplc="464C1E4C">
      <w:start w:val="1"/>
      <w:numFmt w:val="lowerRoman"/>
      <w:lvlText w:val="%2."/>
      <w:lvlJc w:val="righ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 w15:restartNumberingAfterBreak="0">
    <w:nsid w:val="07C07A1D"/>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 w15:restartNumberingAfterBreak="0">
    <w:nsid w:val="0AAF1547"/>
    <w:multiLevelType w:val="hybridMultilevel"/>
    <w:tmpl w:val="DF80BEDC"/>
    <w:lvl w:ilvl="0" w:tplc="FFFFFFFF">
      <w:start w:val="1"/>
      <w:numFmt w:val="lowerLetter"/>
      <w:lvlText w:val="(%1)"/>
      <w:lvlJc w:val="left"/>
      <w:pPr>
        <w:ind w:left="0" w:firstLine="0"/>
      </w:pPr>
      <w:rPr>
        <w:rFonts w:hint="default"/>
      </w:rPr>
    </w:lvl>
    <w:lvl w:ilvl="1" w:tplc="464C1E4C">
      <w:start w:val="1"/>
      <w:numFmt w:val="lowerRoman"/>
      <w:lvlText w:val="%2."/>
      <w:lvlJc w:val="right"/>
      <w:pPr>
        <w:ind w:left="1080" w:hanging="360"/>
      </w:pPr>
      <w:rPr>
        <w:rFonts w:hint="default"/>
      </w:rPr>
    </w:lvl>
    <w:lvl w:ilvl="2" w:tplc="FCEEF1B8">
      <w:start w:val="1"/>
      <w:numFmt w:val="lowerLetter"/>
      <w:lvlText w:val="%3."/>
      <w:lvlJc w:val="left"/>
      <w:pPr>
        <w:ind w:left="1494"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 w15:restartNumberingAfterBreak="0">
    <w:nsid w:val="0CD458BA"/>
    <w:multiLevelType w:val="hybridMultilevel"/>
    <w:tmpl w:val="35FEC948"/>
    <w:lvl w:ilvl="0" w:tplc="FFFFFFFF">
      <w:start w:val="1"/>
      <w:numFmt w:val="lowerLetter"/>
      <w:lvlText w:val="(%1)"/>
      <w:lvlJc w:val="left"/>
      <w:pPr>
        <w:ind w:left="0" w:firstLine="0"/>
      </w:pPr>
      <w:rPr>
        <w:rFonts w:hint="default"/>
      </w:rPr>
    </w:lvl>
    <w:lvl w:ilvl="1" w:tplc="FFFFFFFF">
      <w:start w:val="1"/>
      <w:numFmt w:val="lowerLetter"/>
      <w:lvlText w:val="%2."/>
      <w:lvlJc w:val="left"/>
      <w:pPr>
        <w:ind w:left="1080" w:hanging="360"/>
      </w:pPr>
    </w:lvl>
    <w:lvl w:ilvl="2" w:tplc="FFFFFFFF">
      <w:start w:val="1"/>
      <w:numFmt w:val="lowerLetter"/>
      <w:lvlText w:val="(%3)"/>
      <w:lvlJc w:val="left"/>
      <w:pPr>
        <w:ind w:left="2340" w:hanging="720"/>
      </w:pPr>
      <w:rPr>
        <w:rFonts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 w15:restartNumberingAfterBreak="0">
    <w:nsid w:val="0E6C6868"/>
    <w:multiLevelType w:val="hybridMultilevel"/>
    <w:tmpl w:val="DF80BEDC"/>
    <w:lvl w:ilvl="0" w:tplc="FFFFFFFF">
      <w:start w:val="1"/>
      <w:numFmt w:val="lowerLetter"/>
      <w:lvlText w:val="(%1)"/>
      <w:lvlJc w:val="left"/>
      <w:pPr>
        <w:ind w:left="0" w:firstLine="0"/>
      </w:pPr>
      <w:rPr>
        <w:rFonts w:hint="default"/>
      </w:rPr>
    </w:lvl>
    <w:lvl w:ilvl="1" w:tplc="FFFFFFFF">
      <w:start w:val="1"/>
      <w:numFmt w:val="lowerRoman"/>
      <w:lvlText w:val="%2."/>
      <w:lvlJc w:val="right"/>
      <w:pPr>
        <w:ind w:left="1080" w:hanging="360"/>
      </w:pPr>
      <w:rPr>
        <w:rFonts w:hint="default"/>
      </w:rPr>
    </w:lvl>
    <w:lvl w:ilvl="2" w:tplc="FFFFFFFF">
      <w:start w:val="1"/>
      <w:numFmt w:val="lowerLetter"/>
      <w:lvlText w:val="%3."/>
      <w:lvlJc w:val="left"/>
      <w:pPr>
        <w:ind w:left="1494"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 w15:restartNumberingAfterBreak="0">
    <w:nsid w:val="108C7BB7"/>
    <w:multiLevelType w:val="hybridMultilevel"/>
    <w:tmpl w:val="FDDA30F2"/>
    <w:lvl w:ilvl="0" w:tplc="4B020736">
      <w:start w:val="1"/>
      <w:numFmt w:val="decimal"/>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B427B2C"/>
    <w:multiLevelType w:val="hybridMultilevel"/>
    <w:tmpl w:val="9F12E52A"/>
    <w:lvl w:ilvl="0" w:tplc="37D07070">
      <w:start w:val="1"/>
      <w:numFmt w:val="lowerRoman"/>
      <w:lvlText w:val="%1."/>
      <w:lvlJc w:val="right"/>
      <w:pPr>
        <w:ind w:left="1080" w:hanging="360"/>
      </w:pPr>
    </w:lvl>
    <w:lvl w:ilvl="1" w:tplc="FCEEF1B8">
      <w:start w:val="1"/>
      <w:numFmt w:val="lowerLetter"/>
      <w:lvlText w:val="%2."/>
      <w:lvlJc w:val="left"/>
      <w:pPr>
        <w:ind w:left="1800" w:hanging="360"/>
      </w:pPr>
    </w:lvl>
    <w:lvl w:ilvl="2" w:tplc="D94CB53E">
      <w:start w:val="1"/>
      <w:numFmt w:val="lowerLetter"/>
      <w:lvlText w:val="(%3)"/>
      <w:lvlJc w:val="left"/>
      <w:pPr>
        <w:ind w:left="3060" w:hanging="720"/>
      </w:pPr>
      <w:rPr>
        <w:rFonts w:hint="default"/>
      </w:rPr>
    </w:lvl>
    <w:lvl w:ilvl="3" w:tplc="84264202" w:tentative="1">
      <w:start w:val="1"/>
      <w:numFmt w:val="decimal"/>
      <w:lvlText w:val="%4."/>
      <w:lvlJc w:val="left"/>
      <w:pPr>
        <w:ind w:left="3240" w:hanging="360"/>
      </w:pPr>
    </w:lvl>
    <w:lvl w:ilvl="4" w:tplc="A09055E6" w:tentative="1">
      <w:start w:val="1"/>
      <w:numFmt w:val="lowerLetter"/>
      <w:lvlText w:val="%5."/>
      <w:lvlJc w:val="left"/>
      <w:pPr>
        <w:ind w:left="3960" w:hanging="360"/>
      </w:pPr>
    </w:lvl>
    <w:lvl w:ilvl="5" w:tplc="EDF45A86" w:tentative="1">
      <w:start w:val="1"/>
      <w:numFmt w:val="lowerRoman"/>
      <w:lvlText w:val="%6."/>
      <w:lvlJc w:val="right"/>
      <w:pPr>
        <w:ind w:left="4680" w:hanging="180"/>
      </w:pPr>
    </w:lvl>
    <w:lvl w:ilvl="6" w:tplc="2F6820A4" w:tentative="1">
      <w:start w:val="1"/>
      <w:numFmt w:val="decimal"/>
      <w:lvlText w:val="%7."/>
      <w:lvlJc w:val="left"/>
      <w:pPr>
        <w:ind w:left="5400" w:hanging="360"/>
      </w:pPr>
    </w:lvl>
    <w:lvl w:ilvl="7" w:tplc="9E246922" w:tentative="1">
      <w:start w:val="1"/>
      <w:numFmt w:val="lowerLetter"/>
      <w:lvlText w:val="%8."/>
      <w:lvlJc w:val="left"/>
      <w:pPr>
        <w:ind w:left="6120" w:hanging="360"/>
      </w:pPr>
    </w:lvl>
    <w:lvl w:ilvl="8" w:tplc="BD8AEB66" w:tentative="1">
      <w:start w:val="1"/>
      <w:numFmt w:val="lowerRoman"/>
      <w:lvlText w:val="%9."/>
      <w:lvlJc w:val="right"/>
      <w:pPr>
        <w:ind w:left="6840" w:hanging="180"/>
      </w:pPr>
    </w:lvl>
  </w:abstractNum>
  <w:abstractNum w:abstractNumId="9" w15:restartNumberingAfterBreak="0">
    <w:nsid w:val="1BB4745D"/>
    <w:multiLevelType w:val="hybridMultilevel"/>
    <w:tmpl w:val="2A766E5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CEEF1B8">
      <w:start w:val="1"/>
      <w:numFmt w:val="lowerLetter"/>
      <w:lvlText w:val="%3."/>
      <w:lvlJc w:val="left"/>
      <w:pPr>
        <w:ind w:left="1778"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0" w15:restartNumberingAfterBreak="0">
    <w:nsid w:val="1C744D86"/>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27DC5BD4"/>
    <w:multiLevelType w:val="hybridMultilevel"/>
    <w:tmpl w:val="C7BAB18A"/>
    <w:lvl w:ilvl="0" w:tplc="FFFFFFFF">
      <w:start w:val="1"/>
      <w:numFmt w:val="lowerRoman"/>
      <w:lvlText w:val="%1."/>
      <w:lvlJc w:val="righ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2" w15:restartNumberingAfterBreak="0">
    <w:nsid w:val="2AF70556"/>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3" w15:restartNumberingAfterBreak="0">
    <w:nsid w:val="2B9000CB"/>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4" w15:restartNumberingAfterBreak="0">
    <w:nsid w:val="2C4D4EC8"/>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 w15:restartNumberingAfterBreak="0">
    <w:nsid w:val="32DF4E75"/>
    <w:multiLevelType w:val="hybridMultilevel"/>
    <w:tmpl w:val="5B5075E2"/>
    <w:lvl w:ilvl="0" w:tplc="464C1E4C">
      <w:start w:val="1"/>
      <w:numFmt w:val="lowerRoman"/>
      <w:lvlText w:val="%1."/>
      <w:lvlJc w:val="right"/>
      <w:pPr>
        <w:ind w:left="1920" w:hanging="360"/>
      </w:pPr>
      <w:rPr>
        <w:rFonts w:hint="default"/>
      </w:rPr>
    </w:lvl>
    <w:lvl w:ilvl="1" w:tplc="08090019" w:tentative="1">
      <w:start w:val="1"/>
      <w:numFmt w:val="lowerLetter"/>
      <w:lvlText w:val="%2."/>
      <w:lvlJc w:val="left"/>
      <w:pPr>
        <w:ind w:left="2640" w:hanging="360"/>
      </w:pPr>
    </w:lvl>
    <w:lvl w:ilvl="2" w:tplc="0809001B" w:tentative="1">
      <w:start w:val="1"/>
      <w:numFmt w:val="lowerRoman"/>
      <w:lvlText w:val="%3."/>
      <w:lvlJc w:val="right"/>
      <w:pPr>
        <w:ind w:left="3360" w:hanging="180"/>
      </w:pPr>
    </w:lvl>
    <w:lvl w:ilvl="3" w:tplc="0809000F" w:tentative="1">
      <w:start w:val="1"/>
      <w:numFmt w:val="decimal"/>
      <w:lvlText w:val="%4."/>
      <w:lvlJc w:val="left"/>
      <w:pPr>
        <w:ind w:left="4080" w:hanging="360"/>
      </w:pPr>
    </w:lvl>
    <w:lvl w:ilvl="4" w:tplc="08090019" w:tentative="1">
      <w:start w:val="1"/>
      <w:numFmt w:val="lowerLetter"/>
      <w:lvlText w:val="%5."/>
      <w:lvlJc w:val="left"/>
      <w:pPr>
        <w:ind w:left="4800" w:hanging="360"/>
      </w:pPr>
    </w:lvl>
    <w:lvl w:ilvl="5" w:tplc="0809001B" w:tentative="1">
      <w:start w:val="1"/>
      <w:numFmt w:val="lowerRoman"/>
      <w:lvlText w:val="%6."/>
      <w:lvlJc w:val="right"/>
      <w:pPr>
        <w:ind w:left="5520" w:hanging="180"/>
      </w:pPr>
    </w:lvl>
    <w:lvl w:ilvl="6" w:tplc="0809000F" w:tentative="1">
      <w:start w:val="1"/>
      <w:numFmt w:val="decimal"/>
      <w:lvlText w:val="%7."/>
      <w:lvlJc w:val="left"/>
      <w:pPr>
        <w:ind w:left="6240" w:hanging="360"/>
      </w:pPr>
    </w:lvl>
    <w:lvl w:ilvl="7" w:tplc="08090019" w:tentative="1">
      <w:start w:val="1"/>
      <w:numFmt w:val="lowerLetter"/>
      <w:lvlText w:val="%8."/>
      <w:lvlJc w:val="left"/>
      <w:pPr>
        <w:ind w:left="6960" w:hanging="360"/>
      </w:pPr>
    </w:lvl>
    <w:lvl w:ilvl="8" w:tplc="0809001B" w:tentative="1">
      <w:start w:val="1"/>
      <w:numFmt w:val="lowerRoman"/>
      <w:lvlText w:val="%9."/>
      <w:lvlJc w:val="right"/>
      <w:pPr>
        <w:ind w:left="7680" w:hanging="180"/>
      </w:pPr>
    </w:lvl>
  </w:abstractNum>
  <w:abstractNum w:abstractNumId="16" w15:restartNumberingAfterBreak="0">
    <w:nsid w:val="34492032"/>
    <w:multiLevelType w:val="multilevel"/>
    <w:tmpl w:val="A7FE4ED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38C63F9D"/>
    <w:multiLevelType w:val="hybridMultilevel"/>
    <w:tmpl w:val="DF80BEDC"/>
    <w:lvl w:ilvl="0" w:tplc="FFFFFFFF">
      <w:start w:val="1"/>
      <w:numFmt w:val="lowerLetter"/>
      <w:lvlText w:val="(%1)"/>
      <w:lvlJc w:val="left"/>
      <w:pPr>
        <w:ind w:left="0" w:firstLine="0"/>
      </w:pPr>
      <w:rPr>
        <w:rFonts w:hint="default"/>
      </w:rPr>
    </w:lvl>
    <w:lvl w:ilvl="1" w:tplc="FFFFFFFF">
      <w:start w:val="1"/>
      <w:numFmt w:val="lowerRoman"/>
      <w:lvlText w:val="%2."/>
      <w:lvlJc w:val="right"/>
      <w:pPr>
        <w:ind w:left="1080" w:hanging="360"/>
      </w:pPr>
      <w:rPr>
        <w:rFonts w:hint="default"/>
      </w:rPr>
    </w:lvl>
    <w:lvl w:ilvl="2" w:tplc="FFFFFFFF">
      <w:start w:val="1"/>
      <w:numFmt w:val="lowerLetter"/>
      <w:lvlText w:val="%3."/>
      <w:lvlJc w:val="left"/>
      <w:pPr>
        <w:ind w:left="1494"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8" w15:restartNumberingAfterBreak="0">
    <w:nsid w:val="3E336F6B"/>
    <w:multiLevelType w:val="hybridMultilevel"/>
    <w:tmpl w:val="05503478"/>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start w:val="1"/>
      <w:numFmt w:val="lowerLetter"/>
      <w:lvlText w:val="%3."/>
      <w:lvlJc w:val="left"/>
      <w:pPr>
        <w:ind w:left="1778"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9" w15:restartNumberingAfterBreak="0">
    <w:nsid w:val="402E7700"/>
    <w:multiLevelType w:val="hybridMultilevel"/>
    <w:tmpl w:val="DF80BEDC"/>
    <w:lvl w:ilvl="0" w:tplc="FFFFFFFF">
      <w:start w:val="1"/>
      <w:numFmt w:val="lowerLetter"/>
      <w:lvlText w:val="(%1)"/>
      <w:lvlJc w:val="left"/>
      <w:pPr>
        <w:ind w:left="0" w:firstLine="0"/>
      </w:pPr>
      <w:rPr>
        <w:rFonts w:hint="default"/>
      </w:rPr>
    </w:lvl>
    <w:lvl w:ilvl="1" w:tplc="FFFFFFFF">
      <w:start w:val="1"/>
      <w:numFmt w:val="lowerRoman"/>
      <w:lvlText w:val="%2."/>
      <w:lvlJc w:val="right"/>
      <w:pPr>
        <w:ind w:left="1080" w:hanging="360"/>
      </w:pPr>
      <w:rPr>
        <w:rFonts w:hint="default"/>
      </w:rPr>
    </w:lvl>
    <w:lvl w:ilvl="2" w:tplc="FFFFFFFF">
      <w:start w:val="1"/>
      <w:numFmt w:val="lowerLetter"/>
      <w:lvlText w:val="%3."/>
      <w:lvlJc w:val="left"/>
      <w:pPr>
        <w:ind w:left="1494"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0" w15:restartNumberingAfterBreak="0">
    <w:nsid w:val="428B0CEE"/>
    <w:multiLevelType w:val="multilevel"/>
    <w:tmpl w:val="9C781AFC"/>
    <w:lvl w:ilvl="0">
      <w:start w:val="1"/>
      <w:numFmt w:val="lowerLetter"/>
      <w:lvlText w:val="(%1)"/>
      <w:lvlJc w:val="left"/>
      <w:pPr>
        <w:ind w:left="360" w:hanging="360"/>
      </w:pPr>
      <w:rPr>
        <w:rFonts w:hint="default"/>
        <w:b w:val="0"/>
        <w:bCs w:val="0"/>
      </w:rPr>
    </w:lvl>
    <w:lvl w:ilvl="1">
      <w:start w:val="1"/>
      <w:numFmt w:val="lowerLetter"/>
      <w:lvlText w:val="(%2)"/>
      <w:lvlJc w:val="left"/>
      <w:pPr>
        <w:ind w:left="720" w:hanging="360"/>
      </w:pPr>
      <w:rPr>
        <w:rFonts w:hint="default"/>
      </w:rPr>
    </w:lvl>
    <w:lvl w:ilvl="2">
      <w:start w:val="1"/>
      <w:numFmt w:val="decimal"/>
      <w:isLgl/>
      <w:lvlText w:val="%1.%2.%3"/>
      <w:lvlJc w:val="left"/>
      <w:pPr>
        <w:ind w:left="1440" w:hanging="720"/>
      </w:pPr>
      <w:rPr>
        <w:rFonts w:hint="default"/>
      </w:rPr>
    </w:lvl>
    <w:lvl w:ilvl="3">
      <w:start w:val="1"/>
      <w:numFmt w:val="decimal"/>
      <w:isLgl/>
      <w:lvlText w:val="%1.%2.%3.%4"/>
      <w:lvlJc w:val="left"/>
      <w:pPr>
        <w:ind w:left="1800" w:hanging="720"/>
      </w:pPr>
      <w:rPr>
        <w:rFonts w:hint="default"/>
      </w:rPr>
    </w:lvl>
    <w:lvl w:ilvl="4">
      <w:start w:val="1"/>
      <w:numFmt w:val="decimal"/>
      <w:isLgl/>
      <w:lvlText w:val="%1.%2.%3.%4.%5"/>
      <w:lvlJc w:val="left"/>
      <w:pPr>
        <w:ind w:left="2520" w:hanging="1080"/>
      </w:pPr>
      <w:rPr>
        <w:rFonts w:hint="default"/>
      </w:rPr>
    </w:lvl>
    <w:lvl w:ilvl="5">
      <w:start w:val="1"/>
      <w:numFmt w:val="decimal"/>
      <w:isLgl/>
      <w:lvlText w:val="%1.%2.%3.%4.%5.%6"/>
      <w:lvlJc w:val="left"/>
      <w:pPr>
        <w:ind w:left="2880" w:hanging="1080"/>
      </w:pPr>
      <w:rPr>
        <w:rFonts w:hint="default"/>
      </w:rPr>
    </w:lvl>
    <w:lvl w:ilvl="6">
      <w:start w:val="1"/>
      <w:numFmt w:val="decimal"/>
      <w:isLgl/>
      <w:lvlText w:val="%1.%2.%3.%4.%5.%6.%7"/>
      <w:lvlJc w:val="left"/>
      <w:pPr>
        <w:ind w:left="3600" w:hanging="1440"/>
      </w:pPr>
      <w:rPr>
        <w:rFonts w:hint="default"/>
      </w:rPr>
    </w:lvl>
    <w:lvl w:ilvl="7">
      <w:start w:val="1"/>
      <w:numFmt w:val="decimal"/>
      <w:isLgl/>
      <w:lvlText w:val="%1.%2.%3.%4.%5.%6.%7.%8"/>
      <w:lvlJc w:val="left"/>
      <w:pPr>
        <w:ind w:left="3960" w:hanging="1440"/>
      </w:pPr>
      <w:rPr>
        <w:rFonts w:hint="default"/>
      </w:rPr>
    </w:lvl>
    <w:lvl w:ilvl="8">
      <w:start w:val="1"/>
      <w:numFmt w:val="decimal"/>
      <w:isLgl/>
      <w:lvlText w:val="%1.%2.%3.%4.%5.%6.%7.%8.%9"/>
      <w:lvlJc w:val="left"/>
      <w:pPr>
        <w:ind w:left="4680" w:hanging="1800"/>
      </w:pPr>
      <w:rPr>
        <w:rFonts w:hint="default"/>
      </w:rPr>
    </w:lvl>
  </w:abstractNum>
  <w:abstractNum w:abstractNumId="21" w15:restartNumberingAfterBreak="0">
    <w:nsid w:val="431C59A3"/>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2" w15:restartNumberingAfterBreak="0">
    <w:nsid w:val="458C3E74"/>
    <w:multiLevelType w:val="hybridMultilevel"/>
    <w:tmpl w:val="BF78E964"/>
    <w:lvl w:ilvl="0" w:tplc="52340184">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3" w15:restartNumberingAfterBreak="0">
    <w:nsid w:val="488C5C27"/>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4" w15:restartNumberingAfterBreak="0">
    <w:nsid w:val="4C89765E"/>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5" w15:restartNumberingAfterBreak="0">
    <w:nsid w:val="4CBF78C8"/>
    <w:multiLevelType w:val="hybridMultilevel"/>
    <w:tmpl w:val="FE4EAFB2"/>
    <w:lvl w:ilvl="0" w:tplc="CFD23C3E">
      <w:start w:val="1"/>
      <w:numFmt w:val="lowerLetter"/>
      <w:lvlText w:val="(%1)"/>
      <w:lvlJc w:val="left"/>
      <w:pPr>
        <w:ind w:left="0" w:firstLine="0"/>
      </w:pPr>
      <w:rPr>
        <w:rFonts w:hint="default"/>
      </w:rPr>
    </w:lvl>
    <w:lvl w:ilvl="1" w:tplc="757819D6" w:tentative="1">
      <w:start w:val="1"/>
      <w:numFmt w:val="lowerLetter"/>
      <w:lvlText w:val="%2."/>
      <w:lvlJc w:val="left"/>
      <w:pPr>
        <w:ind w:left="1080" w:hanging="360"/>
      </w:pPr>
    </w:lvl>
    <w:lvl w:ilvl="2" w:tplc="8FCAB1BA" w:tentative="1">
      <w:start w:val="1"/>
      <w:numFmt w:val="lowerRoman"/>
      <w:lvlText w:val="%3."/>
      <w:lvlJc w:val="right"/>
      <w:pPr>
        <w:ind w:left="1800" w:hanging="180"/>
      </w:pPr>
    </w:lvl>
    <w:lvl w:ilvl="3" w:tplc="D67CDEC0" w:tentative="1">
      <w:start w:val="1"/>
      <w:numFmt w:val="decimal"/>
      <w:lvlText w:val="%4."/>
      <w:lvlJc w:val="left"/>
      <w:pPr>
        <w:ind w:left="2520" w:hanging="360"/>
      </w:pPr>
    </w:lvl>
    <w:lvl w:ilvl="4" w:tplc="E778A808" w:tentative="1">
      <w:start w:val="1"/>
      <w:numFmt w:val="lowerLetter"/>
      <w:lvlText w:val="%5."/>
      <w:lvlJc w:val="left"/>
      <w:pPr>
        <w:ind w:left="3240" w:hanging="360"/>
      </w:pPr>
    </w:lvl>
    <w:lvl w:ilvl="5" w:tplc="C8085FF2" w:tentative="1">
      <w:start w:val="1"/>
      <w:numFmt w:val="lowerRoman"/>
      <w:lvlText w:val="%6."/>
      <w:lvlJc w:val="right"/>
      <w:pPr>
        <w:ind w:left="3960" w:hanging="180"/>
      </w:pPr>
    </w:lvl>
    <w:lvl w:ilvl="6" w:tplc="47D41A5E" w:tentative="1">
      <w:start w:val="1"/>
      <w:numFmt w:val="decimal"/>
      <w:lvlText w:val="%7."/>
      <w:lvlJc w:val="left"/>
      <w:pPr>
        <w:ind w:left="4680" w:hanging="360"/>
      </w:pPr>
    </w:lvl>
    <w:lvl w:ilvl="7" w:tplc="D80E28E8" w:tentative="1">
      <w:start w:val="1"/>
      <w:numFmt w:val="lowerLetter"/>
      <w:lvlText w:val="%8."/>
      <w:lvlJc w:val="left"/>
      <w:pPr>
        <w:ind w:left="5400" w:hanging="360"/>
      </w:pPr>
    </w:lvl>
    <w:lvl w:ilvl="8" w:tplc="CB6A3EE0" w:tentative="1">
      <w:start w:val="1"/>
      <w:numFmt w:val="lowerRoman"/>
      <w:lvlText w:val="%9."/>
      <w:lvlJc w:val="right"/>
      <w:pPr>
        <w:ind w:left="6120" w:hanging="180"/>
      </w:pPr>
    </w:lvl>
  </w:abstractNum>
  <w:abstractNum w:abstractNumId="26" w15:restartNumberingAfterBreak="0">
    <w:nsid w:val="4E071898"/>
    <w:multiLevelType w:val="hybridMultilevel"/>
    <w:tmpl w:val="5736272A"/>
    <w:lvl w:ilvl="0" w:tplc="7004CED2">
      <w:start w:val="1"/>
      <w:numFmt w:val="lowerLetter"/>
      <w:lvlText w:val="(%1)"/>
      <w:lvlJc w:val="left"/>
      <w:pPr>
        <w:ind w:left="0" w:firstLine="0"/>
      </w:pPr>
      <w:rPr>
        <w:rFonts w:hint="default"/>
      </w:rPr>
    </w:lvl>
    <w:lvl w:ilvl="1" w:tplc="0809001B">
      <w:start w:val="1"/>
      <w:numFmt w:val="lowerRoman"/>
      <w:lvlText w:val="%2."/>
      <w:lvlJc w:val="right"/>
      <w:pPr>
        <w:ind w:left="1080" w:hanging="360"/>
      </w:pPr>
    </w:lvl>
    <w:lvl w:ilvl="2" w:tplc="2C46C87C">
      <w:start w:val="1"/>
      <w:numFmt w:val="lowerRoman"/>
      <w:lvlText w:val="%3."/>
      <w:lvlJc w:val="right"/>
      <w:pPr>
        <w:ind w:left="1800" w:hanging="180"/>
      </w:pPr>
    </w:lvl>
    <w:lvl w:ilvl="3" w:tplc="D9D68DE6" w:tentative="1">
      <w:start w:val="1"/>
      <w:numFmt w:val="decimal"/>
      <w:lvlText w:val="%4."/>
      <w:lvlJc w:val="left"/>
      <w:pPr>
        <w:ind w:left="2520" w:hanging="360"/>
      </w:pPr>
    </w:lvl>
    <w:lvl w:ilvl="4" w:tplc="43A68B8E" w:tentative="1">
      <w:start w:val="1"/>
      <w:numFmt w:val="lowerLetter"/>
      <w:lvlText w:val="%5."/>
      <w:lvlJc w:val="left"/>
      <w:pPr>
        <w:ind w:left="3240" w:hanging="360"/>
      </w:pPr>
    </w:lvl>
    <w:lvl w:ilvl="5" w:tplc="2F80AF82" w:tentative="1">
      <w:start w:val="1"/>
      <w:numFmt w:val="lowerRoman"/>
      <w:lvlText w:val="%6."/>
      <w:lvlJc w:val="right"/>
      <w:pPr>
        <w:ind w:left="3960" w:hanging="180"/>
      </w:pPr>
    </w:lvl>
    <w:lvl w:ilvl="6" w:tplc="B5FC2A8A" w:tentative="1">
      <w:start w:val="1"/>
      <w:numFmt w:val="decimal"/>
      <w:lvlText w:val="%7."/>
      <w:lvlJc w:val="left"/>
      <w:pPr>
        <w:ind w:left="4680" w:hanging="360"/>
      </w:pPr>
    </w:lvl>
    <w:lvl w:ilvl="7" w:tplc="78003CD8" w:tentative="1">
      <w:start w:val="1"/>
      <w:numFmt w:val="lowerLetter"/>
      <w:lvlText w:val="%8."/>
      <w:lvlJc w:val="left"/>
      <w:pPr>
        <w:ind w:left="5400" w:hanging="360"/>
      </w:pPr>
    </w:lvl>
    <w:lvl w:ilvl="8" w:tplc="7BC6E8A8" w:tentative="1">
      <w:start w:val="1"/>
      <w:numFmt w:val="lowerRoman"/>
      <w:lvlText w:val="%9."/>
      <w:lvlJc w:val="right"/>
      <w:pPr>
        <w:ind w:left="6120" w:hanging="180"/>
      </w:pPr>
    </w:lvl>
  </w:abstractNum>
  <w:abstractNum w:abstractNumId="27" w15:restartNumberingAfterBreak="0">
    <w:nsid w:val="5895145F"/>
    <w:multiLevelType w:val="hybridMultilevel"/>
    <w:tmpl w:val="5736272A"/>
    <w:lvl w:ilvl="0" w:tplc="FFFFFFFF">
      <w:start w:val="1"/>
      <w:numFmt w:val="lowerLetter"/>
      <w:lvlText w:val="(%1)"/>
      <w:lvlJc w:val="left"/>
      <w:pPr>
        <w:ind w:left="0" w:firstLine="0"/>
      </w:pPr>
      <w:rPr>
        <w:rFonts w:hint="default"/>
      </w:rPr>
    </w:lvl>
    <w:lvl w:ilvl="1" w:tplc="FFFFFFFF">
      <w:start w:val="1"/>
      <w:numFmt w:val="lowerRoman"/>
      <w:lvlText w:val="%2."/>
      <w:lvlJc w:val="right"/>
      <w:pPr>
        <w:ind w:left="1080" w:hanging="360"/>
      </w:p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8" w15:restartNumberingAfterBreak="0">
    <w:nsid w:val="5AA35E34"/>
    <w:multiLevelType w:val="hybridMultilevel"/>
    <w:tmpl w:val="66B220B6"/>
    <w:lvl w:ilvl="0" w:tplc="0A98C1E8">
      <w:start w:val="1"/>
      <w:numFmt w:val="lowerLetter"/>
      <w:lvlText w:val="(%1)"/>
      <w:lvlJc w:val="left"/>
      <w:pPr>
        <w:ind w:left="0" w:firstLine="0"/>
      </w:pPr>
      <w:rPr>
        <w:rFonts w:hint="default"/>
      </w:rPr>
    </w:lvl>
    <w:lvl w:ilvl="1" w:tplc="56BA89E0">
      <w:start w:val="1"/>
      <w:numFmt w:val="lowerRoman"/>
      <w:lvlText w:val="%2."/>
      <w:lvlJc w:val="left"/>
      <w:pPr>
        <w:ind w:left="1440" w:hanging="720"/>
      </w:pPr>
      <w:rPr>
        <w:rFonts w:hint="default"/>
      </w:rPr>
    </w:lvl>
    <w:lvl w:ilvl="2" w:tplc="E4947EDC" w:tentative="1">
      <w:start w:val="1"/>
      <w:numFmt w:val="lowerRoman"/>
      <w:lvlText w:val="%3."/>
      <w:lvlJc w:val="right"/>
      <w:pPr>
        <w:ind w:left="1800" w:hanging="180"/>
      </w:pPr>
    </w:lvl>
    <w:lvl w:ilvl="3" w:tplc="3496E478" w:tentative="1">
      <w:start w:val="1"/>
      <w:numFmt w:val="decimal"/>
      <w:lvlText w:val="%4."/>
      <w:lvlJc w:val="left"/>
      <w:pPr>
        <w:ind w:left="2520" w:hanging="360"/>
      </w:pPr>
    </w:lvl>
    <w:lvl w:ilvl="4" w:tplc="87649CDE" w:tentative="1">
      <w:start w:val="1"/>
      <w:numFmt w:val="lowerLetter"/>
      <w:lvlText w:val="%5."/>
      <w:lvlJc w:val="left"/>
      <w:pPr>
        <w:ind w:left="3240" w:hanging="360"/>
      </w:pPr>
    </w:lvl>
    <w:lvl w:ilvl="5" w:tplc="975C2CAC" w:tentative="1">
      <w:start w:val="1"/>
      <w:numFmt w:val="lowerRoman"/>
      <w:lvlText w:val="%6."/>
      <w:lvlJc w:val="right"/>
      <w:pPr>
        <w:ind w:left="3960" w:hanging="180"/>
      </w:pPr>
    </w:lvl>
    <w:lvl w:ilvl="6" w:tplc="29F06B6C" w:tentative="1">
      <w:start w:val="1"/>
      <w:numFmt w:val="decimal"/>
      <w:lvlText w:val="%7."/>
      <w:lvlJc w:val="left"/>
      <w:pPr>
        <w:ind w:left="4680" w:hanging="360"/>
      </w:pPr>
    </w:lvl>
    <w:lvl w:ilvl="7" w:tplc="73ECA0C8" w:tentative="1">
      <w:start w:val="1"/>
      <w:numFmt w:val="lowerLetter"/>
      <w:lvlText w:val="%8."/>
      <w:lvlJc w:val="left"/>
      <w:pPr>
        <w:ind w:left="5400" w:hanging="360"/>
      </w:pPr>
    </w:lvl>
    <w:lvl w:ilvl="8" w:tplc="92068736" w:tentative="1">
      <w:start w:val="1"/>
      <w:numFmt w:val="lowerRoman"/>
      <w:lvlText w:val="%9."/>
      <w:lvlJc w:val="right"/>
      <w:pPr>
        <w:ind w:left="6120" w:hanging="180"/>
      </w:pPr>
    </w:lvl>
  </w:abstractNum>
  <w:abstractNum w:abstractNumId="29" w15:restartNumberingAfterBreak="0">
    <w:nsid w:val="5CC537E4"/>
    <w:multiLevelType w:val="hybridMultilevel"/>
    <w:tmpl w:val="D8B4FA66"/>
    <w:lvl w:ilvl="0" w:tplc="AEF2ED70">
      <w:start w:val="1"/>
      <w:numFmt w:val="lowerRoman"/>
      <w:lvlText w:val="%1."/>
      <w:lvlJc w:val="right"/>
      <w:pPr>
        <w:ind w:left="1080" w:hanging="360"/>
      </w:pPr>
      <w:rPr>
        <w:rFonts w:hint="default"/>
      </w:rPr>
    </w:lvl>
    <w:lvl w:ilvl="1" w:tplc="6E7038F2" w:tentative="1">
      <w:start w:val="1"/>
      <w:numFmt w:val="lowerLetter"/>
      <w:lvlText w:val="%2."/>
      <w:lvlJc w:val="left"/>
      <w:pPr>
        <w:ind w:left="1800" w:hanging="360"/>
      </w:pPr>
    </w:lvl>
    <w:lvl w:ilvl="2" w:tplc="070A5A94" w:tentative="1">
      <w:start w:val="1"/>
      <w:numFmt w:val="lowerRoman"/>
      <w:lvlText w:val="%3."/>
      <w:lvlJc w:val="right"/>
      <w:pPr>
        <w:ind w:left="2520" w:hanging="180"/>
      </w:pPr>
    </w:lvl>
    <w:lvl w:ilvl="3" w:tplc="5540EF22" w:tentative="1">
      <w:start w:val="1"/>
      <w:numFmt w:val="decimal"/>
      <w:lvlText w:val="%4."/>
      <w:lvlJc w:val="left"/>
      <w:pPr>
        <w:ind w:left="3240" w:hanging="360"/>
      </w:pPr>
    </w:lvl>
    <w:lvl w:ilvl="4" w:tplc="7082A4EE" w:tentative="1">
      <w:start w:val="1"/>
      <w:numFmt w:val="lowerLetter"/>
      <w:lvlText w:val="%5."/>
      <w:lvlJc w:val="left"/>
      <w:pPr>
        <w:ind w:left="3960" w:hanging="360"/>
      </w:pPr>
    </w:lvl>
    <w:lvl w:ilvl="5" w:tplc="DDBC2E8A" w:tentative="1">
      <w:start w:val="1"/>
      <w:numFmt w:val="lowerRoman"/>
      <w:lvlText w:val="%6."/>
      <w:lvlJc w:val="right"/>
      <w:pPr>
        <w:ind w:left="4680" w:hanging="180"/>
      </w:pPr>
    </w:lvl>
    <w:lvl w:ilvl="6" w:tplc="BBE4C6BA" w:tentative="1">
      <w:start w:val="1"/>
      <w:numFmt w:val="decimal"/>
      <w:lvlText w:val="%7."/>
      <w:lvlJc w:val="left"/>
      <w:pPr>
        <w:ind w:left="5400" w:hanging="360"/>
      </w:pPr>
    </w:lvl>
    <w:lvl w:ilvl="7" w:tplc="58424020" w:tentative="1">
      <w:start w:val="1"/>
      <w:numFmt w:val="lowerLetter"/>
      <w:lvlText w:val="%8."/>
      <w:lvlJc w:val="left"/>
      <w:pPr>
        <w:ind w:left="6120" w:hanging="360"/>
      </w:pPr>
    </w:lvl>
    <w:lvl w:ilvl="8" w:tplc="79649824" w:tentative="1">
      <w:start w:val="1"/>
      <w:numFmt w:val="lowerRoman"/>
      <w:lvlText w:val="%9."/>
      <w:lvlJc w:val="right"/>
      <w:pPr>
        <w:ind w:left="6840" w:hanging="180"/>
      </w:pPr>
    </w:lvl>
  </w:abstractNum>
  <w:abstractNum w:abstractNumId="30" w15:restartNumberingAfterBreak="0">
    <w:nsid w:val="5D1C5016"/>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1" w15:restartNumberingAfterBreak="0">
    <w:nsid w:val="61FE2136"/>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2" w15:restartNumberingAfterBreak="0">
    <w:nsid w:val="64525811"/>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3" w15:restartNumberingAfterBreak="0">
    <w:nsid w:val="65F242B7"/>
    <w:multiLevelType w:val="multilevel"/>
    <w:tmpl w:val="2A3A78C0"/>
    <w:lvl w:ilvl="0">
      <w:start w:val="1"/>
      <w:numFmt w:val="lowerLetter"/>
      <w:lvlText w:val="(%1)"/>
      <w:lvlJc w:val="left"/>
      <w:pPr>
        <w:ind w:left="360" w:hanging="360"/>
      </w:pPr>
      <w:rPr>
        <w:rFonts w:hint="default"/>
        <w:b w:val="0"/>
        <w:bCs w:val="0"/>
      </w:rPr>
    </w:lvl>
    <w:lvl w:ilvl="1">
      <w:start w:val="2"/>
      <w:numFmt w:val="lowerLetter"/>
      <w:lvlText w:val="(%2)"/>
      <w:lvlJc w:val="left"/>
      <w:pPr>
        <w:ind w:left="720" w:hanging="360"/>
      </w:pPr>
      <w:rPr>
        <w:rFonts w:hint="default"/>
      </w:rPr>
    </w:lvl>
    <w:lvl w:ilvl="2">
      <w:start w:val="1"/>
      <w:numFmt w:val="decimal"/>
      <w:isLgl/>
      <w:lvlText w:val="%1.%2.%3"/>
      <w:lvlJc w:val="left"/>
      <w:pPr>
        <w:ind w:left="1440" w:hanging="720"/>
      </w:pPr>
      <w:rPr>
        <w:rFonts w:hint="default"/>
      </w:rPr>
    </w:lvl>
    <w:lvl w:ilvl="3">
      <w:start w:val="1"/>
      <w:numFmt w:val="decimal"/>
      <w:isLgl/>
      <w:lvlText w:val="%1.%2.%3.%4"/>
      <w:lvlJc w:val="left"/>
      <w:pPr>
        <w:ind w:left="1800" w:hanging="720"/>
      </w:pPr>
      <w:rPr>
        <w:rFonts w:hint="default"/>
      </w:rPr>
    </w:lvl>
    <w:lvl w:ilvl="4">
      <w:start w:val="1"/>
      <w:numFmt w:val="decimal"/>
      <w:isLgl/>
      <w:lvlText w:val="%1.%2.%3.%4.%5"/>
      <w:lvlJc w:val="left"/>
      <w:pPr>
        <w:ind w:left="2520" w:hanging="1080"/>
      </w:pPr>
      <w:rPr>
        <w:rFonts w:hint="default"/>
      </w:rPr>
    </w:lvl>
    <w:lvl w:ilvl="5">
      <w:start w:val="1"/>
      <w:numFmt w:val="decimal"/>
      <w:isLgl/>
      <w:lvlText w:val="%1.%2.%3.%4.%5.%6"/>
      <w:lvlJc w:val="left"/>
      <w:pPr>
        <w:ind w:left="2880" w:hanging="1080"/>
      </w:pPr>
      <w:rPr>
        <w:rFonts w:hint="default"/>
      </w:rPr>
    </w:lvl>
    <w:lvl w:ilvl="6">
      <w:start w:val="1"/>
      <w:numFmt w:val="decimal"/>
      <w:isLgl/>
      <w:lvlText w:val="%1.%2.%3.%4.%5.%6.%7"/>
      <w:lvlJc w:val="left"/>
      <w:pPr>
        <w:ind w:left="3600" w:hanging="1440"/>
      </w:pPr>
      <w:rPr>
        <w:rFonts w:hint="default"/>
      </w:rPr>
    </w:lvl>
    <w:lvl w:ilvl="7">
      <w:start w:val="1"/>
      <w:numFmt w:val="decimal"/>
      <w:isLgl/>
      <w:lvlText w:val="%1.%2.%3.%4.%5.%6.%7.%8"/>
      <w:lvlJc w:val="left"/>
      <w:pPr>
        <w:ind w:left="3960" w:hanging="1440"/>
      </w:pPr>
      <w:rPr>
        <w:rFonts w:hint="default"/>
      </w:rPr>
    </w:lvl>
    <w:lvl w:ilvl="8">
      <w:start w:val="1"/>
      <w:numFmt w:val="decimal"/>
      <w:isLgl/>
      <w:lvlText w:val="%1.%2.%3.%4.%5.%6.%7.%8.%9"/>
      <w:lvlJc w:val="left"/>
      <w:pPr>
        <w:ind w:left="4680" w:hanging="1800"/>
      </w:pPr>
      <w:rPr>
        <w:rFonts w:hint="default"/>
      </w:rPr>
    </w:lvl>
  </w:abstractNum>
  <w:abstractNum w:abstractNumId="34" w15:restartNumberingAfterBreak="0">
    <w:nsid w:val="690D535F"/>
    <w:multiLevelType w:val="multilevel"/>
    <w:tmpl w:val="E14E0468"/>
    <w:lvl w:ilvl="0">
      <w:start w:val="1"/>
      <w:numFmt w:val="decimal"/>
      <w:lvlText w:val="%1."/>
      <w:lvlJc w:val="left"/>
      <w:pPr>
        <w:ind w:left="380" w:hanging="380"/>
      </w:pPr>
      <w:rPr>
        <w:rFonts w:hint="default"/>
      </w:rPr>
    </w:lvl>
    <w:lvl w:ilvl="1">
      <w:start w:val="1"/>
      <w:numFmt w:val="decimal"/>
      <w:isLgl/>
      <w:lvlText w:val="%1.%2"/>
      <w:lvlJc w:val="left"/>
      <w:pPr>
        <w:ind w:left="432" w:hanging="432"/>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35" w15:restartNumberingAfterBreak="0">
    <w:nsid w:val="6DF0550C"/>
    <w:multiLevelType w:val="hybridMultilevel"/>
    <w:tmpl w:val="BF78E964"/>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6" w15:restartNumberingAfterBreak="0">
    <w:nsid w:val="72B66F2D"/>
    <w:multiLevelType w:val="hybridMultilevel"/>
    <w:tmpl w:val="05503478"/>
    <w:lvl w:ilvl="0" w:tplc="2BEEC174">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CEEF1B8">
      <w:start w:val="1"/>
      <w:numFmt w:val="lowerLetter"/>
      <w:lvlText w:val="%3."/>
      <w:lvlJc w:val="left"/>
      <w:pPr>
        <w:ind w:left="1778"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7" w15:restartNumberingAfterBreak="0">
    <w:nsid w:val="763A5DB0"/>
    <w:multiLevelType w:val="hybridMultilevel"/>
    <w:tmpl w:val="05503478"/>
    <w:lvl w:ilvl="0" w:tplc="FFFFFFFF">
      <w:start w:val="1"/>
      <w:numFmt w:val="lowerLetter"/>
      <w:lvlText w:val="(%1)"/>
      <w:lvlJc w:val="left"/>
      <w:pPr>
        <w:ind w:left="0" w:firstLine="0"/>
      </w:pPr>
      <w:rPr>
        <w:rFonts w:hint="default"/>
        <w:sz w:val="22"/>
        <w:szCs w:val="22"/>
      </w:rPr>
    </w:lvl>
    <w:lvl w:ilvl="1" w:tplc="FFFFFFFF">
      <w:start w:val="1"/>
      <w:numFmt w:val="lowerRoman"/>
      <w:lvlText w:val="%2."/>
      <w:lvlJc w:val="left"/>
      <w:pPr>
        <w:ind w:left="1440" w:hanging="720"/>
      </w:pPr>
      <w:rPr>
        <w:rFonts w:hint="default"/>
      </w:rPr>
    </w:lvl>
    <w:lvl w:ilvl="2" w:tplc="FFFFFFFF">
      <w:start w:val="1"/>
      <w:numFmt w:val="lowerLetter"/>
      <w:lvlText w:val="%3."/>
      <w:lvlJc w:val="left"/>
      <w:pPr>
        <w:ind w:left="1778" w:hanging="36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8" w15:restartNumberingAfterBreak="0">
    <w:nsid w:val="7A2F32DE"/>
    <w:multiLevelType w:val="hybridMultilevel"/>
    <w:tmpl w:val="4376787E"/>
    <w:lvl w:ilvl="0" w:tplc="D08AE598">
      <w:start w:val="1"/>
      <w:numFmt w:val="lowerLetter"/>
      <w:lvlText w:val="(%1)"/>
      <w:lvlJc w:val="left"/>
      <w:pPr>
        <w:ind w:left="0" w:firstLine="0"/>
      </w:pPr>
      <w:rPr>
        <w:rFonts w:hint="default"/>
      </w:rPr>
    </w:lvl>
    <w:lvl w:ilvl="1" w:tplc="A170EB7E">
      <w:start w:val="1"/>
      <w:numFmt w:val="lowerLetter"/>
      <w:lvlText w:val="%2."/>
      <w:lvlJc w:val="left"/>
      <w:pPr>
        <w:ind w:left="1080" w:hanging="360"/>
      </w:pPr>
    </w:lvl>
    <w:lvl w:ilvl="2" w:tplc="DB50279C" w:tentative="1">
      <w:start w:val="1"/>
      <w:numFmt w:val="lowerRoman"/>
      <w:lvlText w:val="%3."/>
      <w:lvlJc w:val="right"/>
      <w:pPr>
        <w:ind w:left="1800" w:hanging="180"/>
      </w:pPr>
    </w:lvl>
    <w:lvl w:ilvl="3" w:tplc="FFE8F6D8" w:tentative="1">
      <w:start w:val="1"/>
      <w:numFmt w:val="decimal"/>
      <w:lvlText w:val="%4."/>
      <w:lvlJc w:val="left"/>
      <w:pPr>
        <w:ind w:left="2520" w:hanging="360"/>
      </w:pPr>
    </w:lvl>
    <w:lvl w:ilvl="4" w:tplc="533236BE" w:tentative="1">
      <w:start w:val="1"/>
      <w:numFmt w:val="lowerLetter"/>
      <w:lvlText w:val="%5."/>
      <w:lvlJc w:val="left"/>
      <w:pPr>
        <w:ind w:left="3240" w:hanging="360"/>
      </w:pPr>
    </w:lvl>
    <w:lvl w:ilvl="5" w:tplc="6F48864C" w:tentative="1">
      <w:start w:val="1"/>
      <w:numFmt w:val="lowerRoman"/>
      <w:lvlText w:val="%6."/>
      <w:lvlJc w:val="right"/>
      <w:pPr>
        <w:ind w:left="3960" w:hanging="180"/>
      </w:pPr>
    </w:lvl>
    <w:lvl w:ilvl="6" w:tplc="70FE439C" w:tentative="1">
      <w:start w:val="1"/>
      <w:numFmt w:val="decimal"/>
      <w:lvlText w:val="%7."/>
      <w:lvlJc w:val="left"/>
      <w:pPr>
        <w:ind w:left="4680" w:hanging="360"/>
      </w:pPr>
    </w:lvl>
    <w:lvl w:ilvl="7" w:tplc="1B20EFA2" w:tentative="1">
      <w:start w:val="1"/>
      <w:numFmt w:val="lowerLetter"/>
      <w:lvlText w:val="%8."/>
      <w:lvlJc w:val="left"/>
      <w:pPr>
        <w:ind w:left="5400" w:hanging="360"/>
      </w:pPr>
    </w:lvl>
    <w:lvl w:ilvl="8" w:tplc="A762F8EC" w:tentative="1">
      <w:start w:val="1"/>
      <w:numFmt w:val="lowerRoman"/>
      <w:lvlText w:val="%9."/>
      <w:lvlJc w:val="right"/>
      <w:pPr>
        <w:ind w:left="6120" w:hanging="180"/>
      </w:pPr>
    </w:lvl>
  </w:abstractNum>
  <w:num w:numId="1" w16cid:durableId="1835535596">
    <w:abstractNumId w:val="16"/>
  </w:num>
  <w:num w:numId="2" w16cid:durableId="1632205728">
    <w:abstractNumId w:val="20"/>
  </w:num>
  <w:num w:numId="3" w16cid:durableId="2002200787">
    <w:abstractNumId w:val="34"/>
  </w:num>
  <w:num w:numId="4" w16cid:durableId="1031227868">
    <w:abstractNumId w:val="38"/>
  </w:num>
  <w:num w:numId="5" w16cid:durableId="222176837">
    <w:abstractNumId w:val="28"/>
  </w:num>
  <w:num w:numId="6" w16cid:durableId="1113593447">
    <w:abstractNumId w:val="8"/>
  </w:num>
  <w:num w:numId="7" w16cid:durableId="1621717498">
    <w:abstractNumId w:val="25"/>
  </w:num>
  <w:num w:numId="8" w16cid:durableId="1672100213">
    <w:abstractNumId w:val="0"/>
  </w:num>
  <w:num w:numId="9" w16cid:durableId="1038966323">
    <w:abstractNumId w:val="1"/>
  </w:num>
  <w:num w:numId="10" w16cid:durableId="2022274327">
    <w:abstractNumId w:val="26"/>
  </w:num>
  <w:num w:numId="11" w16cid:durableId="761296338">
    <w:abstractNumId w:val="10"/>
  </w:num>
  <w:num w:numId="12" w16cid:durableId="1991589524">
    <w:abstractNumId w:val="33"/>
  </w:num>
  <w:num w:numId="13" w16cid:durableId="1025474540">
    <w:abstractNumId w:val="29"/>
  </w:num>
  <w:num w:numId="14" w16cid:durableId="579288849">
    <w:abstractNumId w:val="11"/>
  </w:num>
  <w:num w:numId="15" w16cid:durableId="766928962">
    <w:abstractNumId w:val="5"/>
  </w:num>
  <w:num w:numId="16" w16cid:durableId="804852382">
    <w:abstractNumId w:val="22"/>
  </w:num>
  <w:num w:numId="17" w16cid:durableId="1203133093">
    <w:abstractNumId w:val="27"/>
  </w:num>
  <w:num w:numId="18" w16cid:durableId="2138602752">
    <w:abstractNumId w:val="23"/>
  </w:num>
  <w:num w:numId="19" w16cid:durableId="301542242">
    <w:abstractNumId w:val="14"/>
  </w:num>
  <w:num w:numId="20" w16cid:durableId="322202824">
    <w:abstractNumId w:val="13"/>
  </w:num>
  <w:num w:numId="21" w16cid:durableId="1406297441">
    <w:abstractNumId w:val="24"/>
  </w:num>
  <w:num w:numId="22" w16cid:durableId="133765634">
    <w:abstractNumId w:val="35"/>
  </w:num>
  <w:num w:numId="23" w16cid:durableId="1483959749">
    <w:abstractNumId w:val="32"/>
  </w:num>
  <w:num w:numId="24" w16cid:durableId="1448085575">
    <w:abstractNumId w:val="12"/>
  </w:num>
  <w:num w:numId="25" w16cid:durableId="1981380296">
    <w:abstractNumId w:val="3"/>
  </w:num>
  <w:num w:numId="26" w16cid:durableId="572085751">
    <w:abstractNumId w:val="30"/>
  </w:num>
  <w:num w:numId="27" w16cid:durableId="1130247559">
    <w:abstractNumId w:val="31"/>
  </w:num>
  <w:num w:numId="28" w16cid:durableId="1815297891">
    <w:abstractNumId w:val="36"/>
  </w:num>
  <w:num w:numId="29" w16cid:durableId="1471947034">
    <w:abstractNumId w:val="9"/>
  </w:num>
  <w:num w:numId="30" w16cid:durableId="1768381734">
    <w:abstractNumId w:val="37"/>
  </w:num>
  <w:num w:numId="31" w16cid:durableId="674184427">
    <w:abstractNumId w:val="18"/>
  </w:num>
  <w:num w:numId="32" w16cid:durableId="2132703536">
    <w:abstractNumId w:val="4"/>
  </w:num>
  <w:num w:numId="33" w16cid:durableId="402486832">
    <w:abstractNumId w:val="2"/>
  </w:num>
  <w:num w:numId="34" w16cid:durableId="311954053">
    <w:abstractNumId w:val="15"/>
  </w:num>
  <w:num w:numId="35" w16cid:durableId="346830988">
    <w:abstractNumId w:val="19"/>
  </w:num>
  <w:num w:numId="36" w16cid:durableId="761609779">
    <w:abstractNumId w:val="6"/>
  </w:num>
  <w:num w:numId="37" w16cid:durableId="760494354">
    <w:abstractNumId w:val="17"/>
  </w:num>
  <w:num w:numId="38" w16cid:durableId="2112699359">
    <w:abstractNumId w:val="7"/>
  </w:num>
  <w:num w:numId="39" w16cid:durableId="382952284">
    <w:abstractNumId w:val="21"/>
  </w:num>
  <w:numIdMacAtCleanup w:val="3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im Johnston">
    <w15:presenceInfo w15:providerId="AD" w15:userId="S::Tim@barcudsharedservices.org.uk::dda72723-c458-49a2-90e4-ff2def6310af"/>
  </w15:person>
</w15:people>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p14">
  <w:zoom w:percent="100"/>
  <w:attachedTemplate r:id="rId1"/>
  <w:trackRevisions w:val="false"/>
  <w:documentProtection w:edit="forms" w:enforcement="0"/>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A1FA6"/>
    <w:rsid w:val="000009F6"/>
    <w:rsid w:val="000150F3"/>
    <w:rsid w:val="0001589B"/>
    <w:rsid w:val="000166DB"/>
    <w:rsid w:val="00021B46"/>
    <w:rsid w:val="00022CF2"/>
    <w:rsid w:val="00023A5B"/>
    <w:rsid w:val="0003777A"/>
    <w:rsid w:val="00053FFC"/>
    <w:rsid w:val="0006311B"/>
    <w:rsid w:val="0006421E"/>
    <w:rsid w:val="00065C2D"/>
    <w:rsid w:val="00066882"/>
    <w:rsid w:val="00076F9E"/>
    <w:rsid w:val="00084610"/>
    <w:rsid w:val="000B1BFD"/>
    <w:rsid w:val="000B291A"/>
    <w:rsid w:val="000B2C8B"/>
    <w:rsid w:val="000C2E67"/>
    <w:rsid w:val="000C676D"/>
    <w:rsid w:val="000D1C01"/>
    <w:rsid w:val="000E3677"/>
    <w:rsid w:val="000F5883"/>
    <w:rsid w:val="000F7B32"/>
    <w:rsid w:val="001022E2"/>
    <w:rsid w:val="001058DF"/>
    <w:rsid w:val="00122A29"/>
    <w:rsid w:val="00126A95"/>
    <w:rsid w:val="0014087B"/>
    <w:rsid w:val="00141A00"/>
    <w:rsid w:val="00144585"/>
    <w:rsid w:val="00145309"/>
    <w:rsid w:val="00152B1F"/>
    <w:rsid w:val="0015369C"/>
    <w:rsid w:val="001567DD"/>
    <w:rsid w:val="00162688"/>
    <w:rsid w:val="00164B46"/>
    <w:rsid w:val="00171A66"/>
    <w:rsid w:val="00177C64"/>
    <w:rsid w:val="00183E0A"/>
    <w:rsid w:val="00187A8B"/>
    <w:rsid w:val="001900BF"/>
    <w:rsid w:val="00196E75"/>
    <w:rsid w:val="00197389"/>
    <w:rsid w:val="001A2834"/>
    <w:rsid w:val="001A3BFB"/>
    <w:rsid w:val="001A6C87"/>
    <w:rsid w:val="001B6859"/>
    <w:rsid w:val="001C43BC"/>
    <w:rsid w:val="001C713D"/>
    <w:rsid w:val="001D56C0"/>
    <w:rsid w:val="001D6B41"/>
    <w:rsid w:val="001E09A3"/>
    <w:rsid w:val="001F5AF1"/>
    <w:rsid w:val="00206AAA"/>
    <w:rsid w:val="00207D32"/>
    <w:rsid w:val="00211BF9"/>
    <w:rsid w:val="00211E2D"/>
    <w:rsid w:val="00216DE2"/>
    <w:rsid w:val="00223806"/>
    <w:rsid w:val="00250027"/>
    <w:rsid w:val="002559CC"/>
    <w:rsid w:val="00264EE0"/>
    <w:rsid w:val="00275092"/>
    <w:rsid w:val="0027518A"/>
    <w:rsid w:val="00282FEE"/>
    <w:rsid w:val="002854B0"/>
    <w:rsid w:val="00285931"/>
    <w:rsid w:val="00285E29"/>
    <w:rsid w:val="00286B1B"/>
    <w:rsid w:val="00290975"/>
    <w:rsid w:val="002930ED"/>
    <w:rsid w:val="00293FEC"/>
    <w:rsid w:val="0029617B"/>
    <w:rsid w:val="002A1900"/>
    <w:rsid w:val="002B2B88"/>
    <w:rsid w:val="00316D3E"/>
    <w:rsid w:val="00326406"/>
    <w:rsid w:val="00326E86"/>
    <w:rsid w:val="0033268D"/>
    <w:rsid w:val="0033442D"/>
    <w:rsid w:val="003344F0"/>
    <w:rsid w:val="00335E41"/>
    <w:rsid w:val="00341EC0"/>
    <w:rsid w:val="00345A83"/>
    <w:rsid w:val="00347A60"/>
    <w:rsid w:val="00351409"/>
    <w:rsid w:val="0035270C"/>
    <w:rsid w:val="00355CE8"/>
    <w:rsid w:val="003563AB"/>
    <w:rsid w:val="003573B1"/>
    <w:rsid w:val="003574E2"/>
    <w:rsid w:val="0036659F"/>
    <w:rsid w:val="00367DCB"/>
    <w:rsid w:val="0036F5CB"/>
    <w:rsid w:val="00373B1A"/>
    <w:rsid w:val="00374260"/>
    <w:rsid w:val="003752CC"/>
    <w:rsid w:val="00375C05"/>
    <w:rsid w:val="00382AFB"/>
    <w:rsid w:val="00383B6F"/>
    <w:rsid w:val="00386E9D"/>
    <w:rsid w:val="0039457B"/>
    <w:rsid w:val="00394813"/>
    <w:rsid w:val="00394E9D"/>
    <w:rsid w:val="00395193"/>
    <w:rsid w:val="003A41C6"/>
    <w:rsid w:val="003A5A80"/>
    <w:rsid w:val="003A6801"/>
    <w:rsid w:val="003B6399"/>
    <w:rsid w:val="003B6ADF"/>
    <w:rsid w:val="003C04F9"/>
    <w:rsid w:val="003C16C5"/>
    <w:rsid w:val="003C304A"/>
    <w:rsid w:val="003D0492"/>
    <w:rsid w:val="003D4D68"/>
    <w:rsid w:val="003D697B"/>
    <w:rsid w:val="003F2FB9"/>
    <w:rsid w:val="003F3A8C"/>
    <w:rsid w:val="0040123F"/>
    <w:rsid w:val="004042D8"/>
    <w:rsid w:val="00410C1A"/>
    <w:rsid w:val="004178DF"/>
    <w:rsid w:val="004201DF"/>
    <w:rsid w:val="00420955"/>
    <w:rsid w:val="00420DA1"/>
    <w:rsid w:val="004222C5"/>
    <w:rsid w:val="00422E38"/>
    <w:rsid w:val="00424008"/>
    <w:rsid w:val="00430A1F"/>
    <w:rsid w:val="00430A5C"/>
    <w:rsid w:val="004331F5"/>
    <w:rsid w:val="00433668"/>
    <w:rsid w:val="00437C6C"/>
    <w:rsid w:val="00440BEA"/>
    <w:rsid w:val="0044191A"/>
    <w:rsid w:val="00443640"/>
    <w:rsid w:val="004502B8"/>
    <w:rsid w:val="00451B27"/>
    <w:rsid w:val="0045574E"/>
    <w:rsid w:val="004560EC"/>
    <w:rsid w:val="004615B0"/>
    <w:rsid w:val="00470C42"/>
    <w:rsid w:val="004730EE"/>
    <w:rsid w:val="00477E12"/>
    <w:rsid w:val="004958D3"/>
    <w:rsid w:val="004A1FA6"/>
    <w:rsid w:val="004A3589"/>
    <w:rsid w:val="004B67E9"/>
    <w:rsid w:val="004C4943"/>
    <w:rsid w:val="004C620E"/>
    <w:rsid w:val="004D09A8"/>
    <w:rsid w:val="004D7080"/>
    <w:rsid w:val="004E5961"/>
    <w:rsid w:val="004E7141"/>
    <w:rsid w:val="004F1E3E"/>
    <w:rsid w:val="004F361C"/>
    <w:rsid w:val="0050559F"/>
    <w:rsid w:val="00505E10"/>
    <w:rsid w:val="00515C97"/>
    <w:rsid w:val="005177E1"/>
    <w:rsid w:val="0051793E"/>
    <w:rsid w:val="0052130E"/>
    <w:rsid w:val="00526825"/>
    <w:rsid w:val="00534332"/>
    <w:rsid w:val="00541136"/>
    <w:rsid w:val="00541827"/>
    <w:rsid w:val="00542186"/>
    <w:rsid w:val="00543FCC"/>
    <w:rsid w:val="00546106"/>
    <w:rsid w:val="005661D4"/>
    <w:rsid w:val="00567322"/>
    <w:rsid w:val="00571FD6"/>
    <w:rsid w:val="00580FE8"/>
    <w:rsid w:val="0058131D"/>
    <w:rsid w:val="00583032"/>
    <w:rsid w:val="0058503E"/>
    <w:rsid w:val="0059077C"/>
    <w:rsid w:val="0059469B"/>
    <w:rsid w:val="005A098B"/>
    <w:rsid w:val="005A2C43"/>
    <w:rsid w:val="005A699B"/>
    <w:rsid w:val="005C3B12"/>
    <w:rsid w:val="005C77D3"/>
    <w:rsid w:val="005D1153"/>
    <w:rsid w:val="005D269A"/>
    <w:rsid w:val="005E55FA"/>
    <w:rsid w:val="005E5BBF"/>
    <w:rsid w:val="005F7D5E"/>
    <w:rsid w:val="00600A9D"/>
    <w:rsid w:val="006123D6"/>
    <w:rsid w:val="00612CA7"/>
    <w:rsid w:val="006310C6"/>
    <w:rsid w:val="006332F1"/>
    <w:rsid w:val="00640406"/>
    <w:rsid w:val="006464EC"/>
    <w:rsid w:val="0064752E"/>
    <w:rsid w:val="006548AB"/>
    <w:rsid w:val="00655294"/>
    <w:rsid w:val="00656F16"/>
    <w:rsid w:val="00661DF8"/>
    <w:rsid w:val="00664968"/>
    <w:rsid w:val="00676796"/>
    <w:rsid w:val="0068595E"/>
    <w:rsid w:val="00685F2E"/>
    <w:rsid w:val="0068709A"/>
    <w:rsid w:val="006876D1"/>
    <w:rsid w:val="00692318"/>
    <w:rsid w:val="00694F85"/>
    <w:rsid w:val="006B1748"/>
    <w:rsid w:val="006B332D"/>
    <w:rsid w:val="006B6CA3"/>
    <w:rsid w:val="006C09B2"/>
    <w:rsid w:val="006C464A"/>
    <w:rsid w:val="006C76F9"/>
    <w:rsid w:val="006D650B"/>
    <w:rsid w:val="006D7250"/>
    <w:rsid w:val="006E3297"/>
    <w:rsid w:val="006F2B59"/>
    <w:rsid w:val="006F771D"/>
    <w:rsid w:val="00700FBA"/>
    <w:rsid w:val="00714AC9"/>
    <w:rsid w:val="007219A6"/>
    <w:rsid w:val="00732802"/>
    <w:rsid w:val="00732881"/>
    <w:rsid w:val="007414BA"/>
    <w:rsid w:val="007431A6"/>
    <w:rsid w:val="00747FA6"/>
    <w:rsid w:val="0075121E"/>
    <w:rsid w:val="00753E9E"/>
    <w:rsid w:val="0075551A"/>
    <w:rsid w:val="00757471"/>
    <w:rsid w:val="007605DA"/>
    <w:rsid w:val="00761DDD"/>
    <w:rsid w:val="0077602E"/>
    <w:rsid w:val="00785730"/>
    <w:rsid w:val="00797376"/>
    <w:rsid w:val="007A230C"/>
    <w:rsid w:val="007A36A3"/>
    <w:rsid w:val="007A6A28"/>
    <w:rsid w:val="007A6E5D"/>
    <w:rsid w:val="007B2EA0"/>
    <w:rsid w:val="007B70F4"/>
    <w:rsid w:val="007C227F"/>
    <w:rsid w:val="007C7709"/>
    <w:rsid w:val="007D0CB2"/>
    <w:rsid w:val="007D40FC"/>
    <w:rsid w:val="007D4F11"/>
    <w:rsid w:val="007D6A01"/>
    <w:rsid w:val="007D7A8F"/>
    <w:rsid w:val="007E1993"/>
    <w:rsid w:val="007E473D"/>
    <w:rsid w:val="007F2C04"/>
    <w:rsid w:val="007F4E7E"/>
    <w:rsid w:val="007F7DFF"/>
    <w:rsid w:val="00803340"/>
    <w:rsid w:val="00803746"/>
    <w:rsid w:val="00806C2A"/>
    <w:rsid w:val="00806C90"/>
    <w:rsid w:val="00811647"/>
    <w:rsid w:val="0081633C"/>
    <w:rsid w:val="008220BC"/>
    <w:rsid w:val="00822B29"/>
    <w:rsid w:val="00826D36"/>
    <w:rsid w:val="00830F66"/>
    <w:rsid w:val="00833213"/>
    <w:rsid w:val="00833E8F"/>
    <w:rsid w:val="00846396"/>
    <w:rsid w:val="0084690A"/>
    <w:rsid w:val="00850869"/>
    <w:rsid w:val="008604C8"/>
    <w:rsid w:val="00862565"/>
    <w:rsid w:val="00863DF5"/>
    <w:rsid w:val="008735C3"/>
    <w:rsid w:val="00873B5F"/>
    <w:rsid w:val="00882B37"/>
    <w:rsid w:val="00891D11"/>
    <w:rsid w:val="008970EC"/>
    <w:rsid w:val="008A2F48"/>
    <w:rsid w:val="008A5431"/>
    <w:rsid w:val="008B1345"/>
    <w:rsid w:val="008B6FCE"/>
    <w:rsid w:val="008B7D3D"/>
    <w:rsid w:val="008C24C1"/>
    <w:rsid w:val="008C3657"/>
    <w:rsid w:val="008C5865"/>
    <w:rsid w:val="008C6168"/>
    <w:rsid w:val="008D5536"/>
    <w:rsid w:val="008E1A9D"/>
    <w:rsid w:val="008E5FD2"/>
    <w:rsid w:val="008E6389"/>
    <w:rsid w:val="008F12E7"/>
    <w:rsid w:val="008F1A4E"/>
    <w:rsid w:val="008F224D"/>
    <w:rsid w:val="008F2E17"/>
    <w:rsid w:val="00902695"/>
    <w:rsid w:val="009047BF"/>
    <w:rsid w:val="009064BC"/>
    <w:rsid w:val="00910C14"/>
    <w:rsid w:val="00911DE5"/>
    <w:rsid w:val="00921A99"/>
    <w:rsid w:val="00921DC6"/>
    <w:rsid w:val="00930A84"/>
    <w:rsid w:val="00935982"/>
    <w:rsid w:val="00944B8C"/>
    <w:rsid w:val="009555E0"/>
    <w:rsid w:val="0095792A"/>
    <w:rsid w:val="00960271"/>
    <w:rsid w:val="009605E1"/>
    <w:rsid w:val="00962D63"/>
    <w:rsid w:val="00966439"/>
    <w:rsid w:val="00987F80"/>
    <w:rsid w:val="009A34EB"/>
    <w:rsid w:val="009A4448"/>
    <w:rsid w:val="009A4D07"/>
    <w:rsid w:val="009A6843"/>
    <w:rsid w:val="009C4BBC"/>
    <w:rsid w:val="009D68A6"/>
    <w:rsid w:val="009F4D82"/>
    <w:rsid w:val="00A115E4"/>
    <w:rsid w:val="00A1186B"/>
    <w:rsid w:val="00A16738"/>
    <w:rsid w:val="00A23F10"/>
    <w:rsid w:val="00A25AA7"/>
    <w:rsid w:val="00A25BA0"/>
    <w:rsid w:val="00A319E0"/>
    <w:rsid w:val="00A409FE"/>
    <w:rsid w:val="00A42936"/>
    <w:rsid w:val="00A459E0"/>
    <w:rsid w:val="00A50E74"/>
    <w:rsid w:val="00A545EB"/>
    <w:rsid w:val="00A5553E"/>
    <w:rsid w:val="00A570A3"/>
    <w:rsid w:val="00A63BF0"/>
    <w:rsid w:val="00A65AC1"/>
    <w:rsid w:val="00A737A8"/>
    <w:rsid w:val="00A74459"/>
    <w:rsid w:val="00A75128"/>
    <w:rsid w:val="00A7575F"/>
    <w:rsid w:val="00A7737F"/>
    <w:rsid w:val="00A92B5A"/>
    <w:rsid w:val="00AA350B"/>
    <w:rsid w:val="00AA378B"/>
    <w:rsid w:val="00AA4DB8"/>
    <w:rsid w:val="00AB18E8"/>
    <w:rsid w:val="00AB19E4"/>
    <w:rsid w:val="00AB21BF"/>
    <w:rsid w:val="00AB63C9"/>
    <w:rsid w:val="00AC11DA"/>
    <w:rsid w:val="00AC4467"/>
    <w:rsid w:val="00AD00EA"/>
    <w:rsid w:val="00AD0EC7"/>
    <w:rsid w:val="00AD167C"/>
    <w:rsid w:val="00AD5778"/>
    <w:rsid w:val="00AE0207"/>
    <w:rsid w:val="00AE28A3"/>
    <w:rsid w:val="00AE29D9"/>
    <w:rsid w:val="00AE3F91"/>
    <w:rsid w:val="00AE6AEB"/>
    <w:rsid w:val="00AE765D"/>
    <w:rsid w:val="00AF36A1"/>
    <w:rsid w:val="00B011B3"/>
    <w:rsid w:val="00B01E4C"/>
    <w:rsid w:val="00B021A5"/>
    <w:rsid w:val="00B04394"/>
    <w:rsid w:val="00B07009"/>
    <w:rsid w:val="00B070B2"/>
    <w:rsid w:val="00B15C2C"/>
    <w:rsid w:val="00B1767E"/>
    <w:rsid w:val="00B3223B"/>
    <w:rsid w:val="00B3253D"/>
    <w:rsid w:val="00B326F0"/>
    <w:rsid w:val="00B34284"/>
    <w:rsid w:val="00B43997"/>
    <w:rsid w:val="00B442CB"/>
    <w:rsid w:val="00B515A0"/>
    <w:rsid w:val="00B56F3B"/>
    <w:rsid w:val="00B573D5"/>
    <w:rsid w:val="00B6421F"/>
    <w:rsid w:val="00B64E14"/>
    <w:rsid w:val="00B70DB5"/>
    <w:rsid w:val="00B76E36"/>
    <w:rsid w:val="00B936A8"/>
    <w:rsid w:val="00BA2380"/>
    <w:rsid w:val="00BA4A2C"/>
    <w:rsid w:val="00BB538A"/>
    <w:rsid w:val="00BB78E8"/>
    <w:rsid w:val="00BD5280"/>
    <w:rsid w:val="00BE5891"/>
    <w:rsid w:val="00BE62F3"/>
    <w:rsid w:val="00BE64FE"/>
    <w:rsid w:val="00C05801"/>
    <w:rsid w:val="00C146AF"/>
    <w:rsid w:val="00C23CCF"/>
    <w:rsid w:val="00C354C2"/>
    <w:rsid w:val="00C41D29"/>
    <w:rsid w:val="00C51216"/>
    <w:rsid w:val="00C8200E"/>
    <w:rsid w:val="00C85B1E"/>
    <w:rsid w:val="00C93B3D"/>
    <w:rsid w:val="00C97854"/>
    <w:rsid w:val="00CA3EC5"/>
    <w:rsid w:val="00CA694B"/>
    <w:rsid w:val="00CB455B"/>
    <w:rsid w:val="00CB46B1"/>
    <w:rsid w:val="00CB4966"/>
    <w:rsid w:val="00CB6903"/>
    <w:rsid w:val="00CB7CEC"/>
    <w:rsid w:val="00CC094C"/>
    <w:rsid w:val="00CC2198"/>
    <w:rsid w:val="00CC6B1E"/>
    <w:rsid w:val="00CC778B"/>
    <w:rsid w:val="00CD2E76"/>
    <w:rsid w:val="00CD73F2"/>
    <w:rsid w:val="00CE0AF8"/>
    <w:rsid w:val="00CE1CE6"/>
    <w:rsid w:val="00CE52F8"/>
    <w:rsid w:val="00CF6B42"/>
    <w:rsid w:val="00CF6D52"/>
    <w:rsid w:val="00D07E0A"/>
    <w:rsid w:val="00D12094"/>
    <w:rsid w:val="00D2154B"/>
    <w:rsid w:val="00D25051"/>
    <w:rsid w:val="00D2563D"/>
    <w:rsid w:val="00D423EC"/>
    <w:rsid w:val="00D4424C"/>
    <w:rsid w:val="00D4669E"/>
    <w:rsid w:val="00D46F57"/>
    <w:rsid w:val="00D4748A"/>
    <w:rsid w:val="00D50DC5"/>
    <w:rsid w:val="00D55D81"/>
    <w:rsid w:val="00D56C92"/>
    <w:rsid w:val="00D60641"/>
    <w:rsid w:val="00D62221"/>
    <w:rsid w:val="00D643DE"/>
    <w:rsid w:val="00D72257"/>
    <w:rsid w:val="00D73873"/>
    <w:rsid w:val="00D77C13"/>
    <w:rsid w:val="00D85F1D"/>
    <w:rsid w:val="00D8642F"/>
    <w:rsid w:val="00D86608"/>
    <w:rsid w:val="00D87F26"/>
    <w:rsid w:val="00D90889"/>
    <w:rsid w:val="00D94C37"/>
    <w:rsid w:val="00DA6818"/>
    <w:rsid w:val="00DA6DAF"/>
    <w:rsid w:val="00DB57E3"/>
    <w:rsid w:val="00DB5ED2"/>
    <w:rsid w:val="00DB775E"/>
    <w:rsid w:val="00DC01DB"/>
    <w:rsid w:val="00DC50C7"/>
    <w:rsid w:val="00DC5300"/>
    <w:rsid w:val="00DC592C"/>
    <w:rsid w:val="00DD32AB"/>
    <w:rsid w:val="00DD3EFB"/>
    <w:rsid w:val="00DF4602"/>
    <w:rsid w:val="00DF74FB"/>
    <w:rsid w:val="00E03A2F"/>
    <w:rsid w:val="00E0404D"/>
    <w:rsid w:val="00E1239E"/>
    <w:rsid w:val="00E14C3C"/>
    <w:rsid w:val="00E2284B"/>
    <w:rsid w:val="00E22905"/>
    <w:rsid w:val="00E2732B"/>
    <w:rsid w:val="00E303C6"/>
    <w:rsid w:val="00E31E61"/>
    <w:rsid w:val="00E35288"/>
    <w:rsid w:val="00E37825"/>
    <w:rsid w:val="00E52224"/>
    <w:rsid w:val="00E53EBD"/>
    <w:rsid w:val="00E564BE"/>
    <w:rsid w:val="00E5693D"/>
    <w:rsid w:val="00E65AF4"/>
    <w:rsid w:val="00E6613C"/>
    <w:rsid w:val="00E7607B"/>
    <w:rsid w:val="00E83BED"/>
    <w:rsid w:val="00E966C8"/>
    <w:rsid w:val="00EA3394"/>
    <w:rsid w:val="00EA4AEA"/>
    <w:rsid w:val="00EB30D2"/>
    <w:rsid w:val="00EB622D"/>
    <w:rsid w:val="00EC47E5"/>
    <w:rsid w:val="00ED0A73"/>
    <w:rsid w:val="00ED61D1"/>
    <w:rsid w:val="00ED6E79"/>
    <w:rsid w:val="00EF072E"/>
    <w:rsid w:val="00EF2A8C"/>
    <w:rsid w:val="00EF3159"/>
    <w:rsid w:val="00F009FB"/>
    <w:rsid w:val="00F0238A"/>
    <w:rsid w:val="00F04485"/>
    <w:rsid w:val="00F05C4B"/>
    <w:rsid w:val="00F12454"/>
    <w:rsid w:val="00F13764"/>
    <w:rsid w:val="00F13E07"/>
    <w:rsid w:val="00F21614"/>
    <w:rsid w:val="00F251D6"/>
    <w:rsid w:val="00F27C59"/>
    <w:rsid w:val="00F3040D"/>
    <w:rsid w:val="00F309BC"/>
    <w:rsid w:val="00F33EB2"/>
    <w:rsid w:val="00F35A29"/>
    <w:rsid w:val="00F37250"/>
    <w:rsid w:val="00F37F50"/>
    <w:rsid w:val="00F42142"/>
    <w:rsid w:val="00F42BE9"/>
    <w:rsid w:val="00F437C9"/>
    <w:rsid w:val="00F525BE"/>
    <w:rsid w:val="00F542D5"/>
    <w:rsid w:val="00F577EC"/>
    <w:rsid w:val="00F61FD2"/>
    <w:rsid w:val="00F65861"/>
    <w:rsid w:val="00F71487"/>
    <w:rsid w:val="00F80559"/>
    <w:rsid w:val="00F828A1"/>
    <w:rsid w:val="00F82929"/>
    <w:rsid w:val="00F83164"/>
    <w:rsid w:val="00F8663E"/>
    <w:rsid w:val="00F95275"/>
    <w:rsid w:val="00F96B0F"/>
    <w:rsid w:val="00FA007A"/>
    <w:rsid w:val="00FA095D"/>
    <w:rsid w:val="00FA1682"/>
    <w:rsid w:val="00FA3D11"/>
    <w:rsid w:val="00FB495B"/>
    <w:rsid w:val="00FB6029"/>
    <w:rsid w:val="00FD04B1"/>
    <w:rsid w:val="00FD55FD"/>
    <w:rsid w:val="00FD622D"/>
    <w:rsid w:val="00FD62EC"/>
    <w:rsid w:val="00FF2219"/>
    <w:rsid w:val="00FF4EF6"/>
    <w:rsid w:val="04B10A75"/>
    <w:rsid w:val="04BE1D76"/>
    <w:rsid w:val="05BDEC00"/>
    <w:rsid w:val="089B7E1B"/>
    <w:rsid w:val="0A7AA9FA"/>
    <w:rsid w:val="0B134F11"/>
    <w:rsid w:val="0D70E13A"/>
    <w:rsid w:val="12DD171E"/>
    <w:rsid w:val="1437B1E9"/>
    <w:rsid w:val="16D81D9C"/>
    <w:rsid w:val="174D2B41"/>
    <w:rsid w:val="182B71AD"/>
    <w:rsid w:val="18C9953E"/>
    <w:rsid w:val="1A17F62F"/>
    <w:rsid w:val="1B3E35C2"/>
    <w:rsid w:val="1F68C57D"/>
    <w:rsid w:val="21B94BDC"/>
    <w:rsid w:val="21CEFBEF"/>
    <w:rsid w:val="281577F0"/>
    <w:rsid w:val="29193CB0"/>
    <w:rsid w:val="2975E9C4"/>
    <w:rsid w:val="2AF8ACBA"/>
    <w:rsid w:val="2B05921A"/>
    <w:rsid w:val="2B6CE7BE"/>
    <w:rsid w:val="2C218C50"/>
    <w:rsid w:val="30DF8473"/>
    <w:rsid w:val="316129BC"/>
    <w:rsid w:val="33285E65"/>
    <w:rsid w:val="39AE8D92"/>
    <w:rsid w:val="3B734844"/>
    <w:rsid w:val="3DC2F6F9"/>
    <w:rsid w:val="3F3A1959"/>
    <w:rsid w:val="3F98AFFB"/>
    <w:rsid w:val="3FC193D0"/>
    <w:rsid w:val="40DFF663"/>
    <w:rsid w:val="41BA33F4"/>
    <w:rsid w:val="43D9E571"/>
    <w:rsid w:val="43F4944E"/>
    <w:rsid w:val="4533B5F2"/>
    <w:rsid w:val="4A6DAA57"/>
    <w:rsid w:val="4B06E8D7"/>
    <w:rsid w:val="4C82FF0B"/>
    <w:rsid w:val="4DF35A25"/>
    <w:rsid w:val="509C6554"/>
    <w:rsid w:val="512182D6"/>
    <w:rsid w:val="52E2F733"/>
    <w:rsid w:val="551D516A"/>
    <w:rsid w:val="56109B39"/>
    <w:rsid w:val="580BC806"/>
    <w:rsid w:val="58B8FB67"/>
    <w:rsid w:val="59108379"/>
    <w:rsid w:val="5A5F7D36"/>
    <w:rsid w:val="5B24C00F"/>
    <w:rsid w:val="5BA4F040"/>
    <w:rsid w:val="5D393259"/>
    <w:rsid w:val="6082E387"/>
    <w:rsid w:val="622BF324"/>
    <w:rsid w:val="6557BEBE"/>
    <w:rsid w:val="6CD02AAF"/>
    <w:rsid w:val="6EB2869E"/>
    <w:rsid w:val="6EB5C5DC"/>
    <w:rsid w:val="701FECD6"/>
    <w:rsid w:val="70463921"/>
    <w:rsid w:val="70876687"/>
    <w:rsid w:val="719729CE"/>
    <w:rsid w:val="71D0B79C"/>
    <w:rsid w:val="750F22D7"/>
    <w:rsid w:val="75AE35BF"/>
    <w:rsid w:val="76A4A363"/>
    <w:rsid w:val="79C80553"/>
    <w:rsid w:val="7B03E793"/>
    <w:rsid w:val="7B97D52C"/>
    <w:rsid w:val="7D426B22"/>
    <w:rsid w:val="7DC10E9D"/>
    <w:rsid w:val="7EF44EC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5E02928"/>
  <w15:chartTrackingRefBased/>
  <w15:docId w15:val="{8A3E5088-9CFE-4ACB-A0E2-DAB3696BDEEA}"/>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p14">
  <w:docDefaults>
    <w:rPrDefault>
      <w:rPr>
        <w:rFonts w:asciiTheme="minorHAnsi" w:hAnsiTheme="minorHAnsi" w:eastAsia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qFormat/>
  </w:style>
  <w:style w:type="paragraph" w:styleId="Heading1">
    <w:name w:val="heading 1"/>
    <w:basedOn w:val="Normal"/>
    <w:next w:val="Normal"/>
    <w:link w:val="Heading1Char"/>
    <w:uiPriority w:val="9"/>
    <w:qFormat/>
    <w:rsid w:val="005F7D5E"/>
    <w:pPr>
      <w:keepNext/>
      <w:keepLines/>
      <w:spacing w:before="480" w:after="0" w:line="240" w:lineRule="auto"/>
      <w:contextualSpacing/>
      <w:outlineLvl w:val="0"/>
    </w:pPr>
    <w:rPr>
      <w:rFonts w:ascii="Arial" w:hAnsi="Arial" w:eastAsiaTheme="majorEastAsia" w:cstheme="majorBidi"/>
      <w:b/>
      <w:bCs/>
      <w:sz w:val="24"/>
      <w:szCs w:val="28"/>
    </w:rPr>
  </w:style>
  <w:style w:type="paragraph" w:styleId="Heading2">
    <w:name w:val="heading 2"/>
    <w:basedOn w:val="Normal"/>
    <w:next w:val="Normal"/>
    <w:link w:val="Heading2Char"/>
    <w:uiPriority w:val="9"/>
    <w:unhideWhenUsed/>
    <w:qFormat/>
    <w:rsid w:val="007D6A01"/>
    <w:pPr>
      <w:keepNext/>
      <w:keepLines/>
      <w:spacing w:before="40" w:after="0"/>
      <w:outlineLvl w:val="1"/>
    </w:pPr>
    <w:rPr>
      <w:rFonts w:asciiTheme="majorHAnsi" w:hAnsiTheme="majorHAnsi" w:eastAsiaTheme="majorEastAsia" w:cstheme="majorBidi"/>
      <w:color w:val="2F5496" w:themeColor="accent1" w:themeShade="BF"/>
      <w:sz w:val="26"/>
      <w:szCs w:val="26"/>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Header">
    <w:name w:val="header"/>
    <w:basedOn w:val="Normal"/>
    <w:link w:val="HeaderChar"/>
    <w:uiPriority w:val="99"/>
    <w:unhideWhenUsed/>
    <w:rsid w:val="00084610"/>
    <w:pPr>
      <w:tabs>
        <w:tab w:val="center" w:pos="4513"/>
        <w:tab w:val="right" w:pos="9026"/>
      </w:tabs>
      <w:spacing w:after="0" w:line="240" w:lineRule="auto"/>
    </w:pPr>
  </w:style>
  <w:style w:type="character" w:styleId="HeaderChar" w:customStyle="1">
    <w:name w:val="Header Char"/>
    <w:basedOn w:val="DefaultParagraphFont"/>
    <w:link w:val="Header"/>
    <w:uiPriority w:val="99"/>
    <w:rsid w:val="00084610"/>
  </w:style>
  <w:style w:type="paragraph" w:styleId="Footer">
    <w:name w:val="footer"/>
    <w:basedOn w:val="Normal"/>
    <w:link w:val="FooterChar"/>
    <w:uiPriority w:val="99"/>
    <w:unhideWhenUsed/>
    <w:rsid w:val="00084610"/>
    <w:pPr>
      <w:tabs>
        <w:tab w:val="center" w:pos="4513"/>
        <w:tab w:val="right" w:pos="9026"/>
      </w:tabs>
      <w:spacing w:after="0" w:line="240" w:lineRule="auto"/>
    </w:pPr>
  </w:style>
  <w:style w:type="character" w:styleId="FooterChar" w:customStyle="1">
    <w:name w:val="Footer Char"/>
    <w:basedOn w:val="DefaultParagraphFont"/>
    <w:link w:val="Footer"/>
    <w:uiPriority w:val="99"/>
    <w:rsid w:val="00084610"/>
  </w:style>
  <w:style w:type="table" w:styleId="TableGrid">
    <w:name w:val="Table Grid"/>
    <w:basedOn w:val="TableNormal"/>
    <w:uiPriority w:val="39"/>
    <w:rsid w:val="004A1FA6"/>
    <w:pPr>
      <w:spacing w:after="0" w:line="240" w:lineRule="auto"/>
    </w:pPr>
    <w:rPr>
      <w:kern w:val="2"/>
      <w14:ligatures w14:val="standardContextual"/>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character" w:styleId="Hyperlink">
    <w:name w:val="Hyperlink"/>
    <w:basedOn w:val="DefaultParagraphFont"/>
    <w:uiPriority w:val="99"/>
    <w:unhideWhenUsed/>
    <w:rsid w:val="00CB7CEC"/>
    <w:rPr>
      <w:color w:val="0563C1" w:themeColor="hyperlink"/>
      <w:u w:val="single"/>
    </w:rPr>
  </w:style>
  <w:style w:type="character" w:styleId="UnresolvedMention">
    <w:name w:val="Unresolved Mention"/>
    <w:basedOn w:val="DefaultParagraphFont"/>
    <w:uiPriority w:val="99"/>
    <w:semiHidden/>
    <w:unhideWhenUsed/>
    <w:rsid w:val="00CB7CEC"/>
    <w:rPr>
      <w:color w:val="605E5C"/>
      <w:shd w:val="clear" w:color="auto" w:fill="E1DFDD"/>
    </w:rPr>
  </w:style>
  <w:style w:type="character" w:styleId="PlaceholderText">
    <w:name w:val="Placeholder Text"/>
    <w:basedOn w:val="DefaultParagraphFont"/>
    <w:uiPriority w:val="99"/>
    <w:semiHidden/>
    <w:rsid w:val="00930A84"/>
    <w:rPr>
      <w:color w:val="808080"/>
    </w:rPr>
  </w:style>
  <w:style w:type="character" w:styleId="Heading1Char" w:customStyle="1">
    <w:name w:val="Heading 1 Char"/>
    <w:basedOn w:val="DefaultParagraphFont"/>
    <w:link w:val="Heading1"/>
    <w:uiPriority w:val="9"/>
    <w:rsid w:val="005F7D5E"/>
    <w:rPr>
      <w:rFonts w:ascii="Arial" w:hAnsi="Arial" w:eastAsiaTheme="majorEastAsia" w:cstheme="majorBidi"/>
      <w:b/>
      <w:bCs/>
      <w:sz w:val="24"/>
      <w:szCs w:val="28"/>
    </w:rPr>
  </w:style>
  <w:style w:type="paragraph" w:styleId="ListParagraph">
    <w:name w:val="List Paragraph"/>
    <w:basedOn w:val="Normal"/>
    <w:link w:val="ListParagraphChar"/>
    <w:uiPriority w:val="34"/>
    <w:qFormat/>
    <w:rsid w:val="005F7D5E"/>
    <w:pPr>
      <w:spacing w:after="0" w:line="240" w:lineRule="auto"/>
      <w:ind w:left="720"/>
      <w:contextualSpacing/>
    </w:pPr>
    <w:rPr>
      <w:sz w:val="24"/>
      <w:szCs w:val="24"/>
    </w:rPr>
  </w:style>
  <w:style w:type="character" w:styleId="Heading2Char" w:customStyle="1">
    <w:name w:val="Heading 2 Char"/>
    <w:basedOn w:val="DefaultParagraphFont"/>
    <w:link w:val="Heading2"/>
    <w:uiPriority w:val="9"/>
    <w:rsid w:val="007D6A01"/>
    <w:rPr>
      <w:rFonts w:asciiTheme="majorHAnsi" w:hAnsiTheme="majorHAnsi" w:eastAsiaTheme="majorEastAsia" w:cstheme="majorBidi"/>
      <w:color w:val="2F5496" w:themeColor="accent1" w:themeShade="BF"/>
      <w:sz w:val="26"/>
      <w:szCs w:val="26"/>
    </w:rPr>
  </w:style>
  <w:style w:type="paragraph" w:styleId="Title">
    <w:name w:val="Title"/>
    <w:basedOn w:val="Normal"/>
    <w:next w:val="Normal"/>
    <w:link w:val="TitleChar"/>
    <w:uiPriority w:val="10"/>
    <w:qFormat/>
    <w:rsid w:val="00CB4966"/>
    <w:pPr>
      <w:spacing w:after="0" w:line="240" w:lineRule="auto"/>
      <w:contextualSpacing/>
    </w:pPr>
    <w:rPr>
      <w:rFonts w:asciiTheme="majorHAnsi" w:hAnsiTheme="majorHAnsi" w:eastAsiaTheme="majorEastAsia" w:cstheme="majorBidi"/>
      <w:spacing w:val="-10"/>
      <w:kern w:val="28"/>
      <w:sz w:val="56"/>
      <w:szCs w:val="56"/>
    </w:rPr>
  </w:style>
  <w:style w:type="character" w:styleId="TitleChar" w:customStyle="1">
    <w:name w:val="Title Char"/>
    <w:basedOn w:val="DefaultParagraphFont"/>
    <w:link w:val="Title"/>
    <w:uiPriority w:val="10"/>
    <w:rsid w:val="00CB4966"/>
    <w:rPr>
      <w:rFonts w:asciiTheme="majorHAnsi" w:hAnsiTheme="majorHAnsi" w:eastAsiaTheme="majorEastAsia" w:cstheme="majorBidi"/>
      <w:spacing w:val="-10"/>
      <w:kern w:val="28"/>
      <w:sz w:val="56"/>
      <w:szCs w:val="56"/>
    </w:rPr>
  </w:style>
  <w:style w:type="paragraph" w:styleId="NormalWeb">
    <w:name w:val="Normal (Web)"/>
    <w:basedOn w:val="Normal"/>
    <w:uiPriority w:val="99"/>
    <w:rsid w:val="006C09B2"/>
    <w:pPr>
      <w:spacing w:before="100" w:beforeAutospacing="1" w:after="100" w:afterAutospacing="1" w:line="240" w:lineRule="auto"/>
    </w:pPr>
    <w:rPr>
      <w:rFonts w:ascii="Times New Roman" w:hAnsi="Times New Roman" w:eastAsia="Times New Roman" w:cs="Times New Roman"/>
      <w:sz w:val="24"/>
      <w:szCs w:val="24"/>
      <w:lang w:val="en-US"/>
    </w:rPr>
  </w:style>
  <w:style w:type="character" w:styleId="Strong">
    <w:name w:val="Strong"/>
    <w:qFormat/>
    <w:rsid w:val="006C09B2"/>
    <w:rPr>
      <w:b/>
      <w:bCs/>
    </w:rPr>
  </w:style>
  <w:style w:type="paragraph" w:styleId="TOCHeading">
    <w:name w:val="TOC Heading"/>
    <w:basedOn w:val="Heading1"/>
    <w:next w:val="Normal"/>
    <w:uiPriority w:val="39"/>
    <w:unhideWhenUsed/>
    <w:qFormat/>
    <w:rsid w:val="008B1345"/>
    <w:pPr>
      <w:spacing w:before="240" w:line="259" w:lineRule="auto"/>
      <w:contextualSpacing w:val="0"/>
      <w:outlineLvl w:val="9"/>
    </w:pPr>
    <w:rPr>
      <w:rFonts w:asciiTheme="majorHAnsi" w:hAnsiTheme="majorHAnsi"/>
      <w:b w:val="0"/>
      <w:bCs w:val="0"/>
      <w:color w:val="2F5496" w:themeColor="accent1" w:themeShade="BF"/>
      <w:sz w:val="32"/>
      <w:szCs w:val="32"/>
      <w:lang w:val="en-US"/>
    </w:rPr>
  </w:style>
  <w:style w:type="paragraph" w:styleId="TOC1">
    <w:name w:val="toc 1"/>
    <w:basedOn w:val="Normal"/>
    <w:next w:val="Normal"/>
    <w:autoRedefine/>
    <w:uiPriority w:val="39"/>
    <w:unhideWhenUsed/>
    <w:rsid w:val="008B1345"/>
    <w:pPr>
      <w:spacing w:after="100"/>
    </w:pPr>
  </w:style>
  <w:style w:type="paragraph" w:styleId="TOC2">
    <w:name w:val="toc 2"/>
    <w:basedOn w:val="Normal"/>
    <w:next w:val="Normal"/>
    <w:autoRedefine/>
    <w:uiPriority w:val="39"/>
    <w:unhideWhenUsed/>
    <w:rsid w:val="00D86608"/>
    <w:pPr>
      <w:spacing w:after="100"/>
      <w:ind w:left="220"/>
    </w:pPr>
  </w:style>
  <w:style w:type="paragraph" w:styleId="paragraph" w:customStyle="1">
    <w:name w:val="paragraph"/>
    <w:basedOn w:val="Normal"/>
    <w:rsid w:val="00F37250"/>
    <w:pPr>
      <w:spacing w:before="100" w:beforeAutospacing="1" w:after="100" w:afterAutospacing="1" w:line="240" w:lineRule="auto"/>
    </w:pPr>
    <w:rPr>
      <w:rFonts w:ascii="Times New Roman" w:hAnsi="Times New Roman" w:eastAsia="Times New Roman" w:cs="Times New Roman"/>
      <w:sz w:val="24"/>
      <w:szCs w:val="24"/>
      <w:lang w:eastAsia="en-GB"/>
    </w:rPr>
  </w:style>
  <w:style w:type="character" w:styleId="normaltextrun" w:customStyle="1">
    <w:name w:val="normaltextrun"/>
    <w:basedOn w:val="DefaultParagraphFont"/>
    <w:rsid w:val="00F37250"/>
  </w:style>
  <w:style w:type="character" w:styleId="eop" w:customStyle="1">
    <w:name w:val="eop"/>
    <w:basedOn w:val="DefaultParagraphFont"/>
    <w:rsid w:val="00F37250"/>
  </w:style>
  <w:style w:type="character" w:styleId="CommentReference">
    <w:name w:val="Comment Reference"/>
    <w:basedOn w:val="DefaultParagraphFont"/>
    <w:uiPriority w:val="99"/>
    <w:semiHidden/>
    <w:unhideWhenUsed/>
    <w:rsid w:val="00B070B2"/>
    <w:rPr>
      <w:sz w:val="16"/>
      <w:szCs w:val="16"/>
    </w:rPr>
  </w:style>
  <w:style w:type="paragraph" w:styleId="CommentText">
    <w:name w:val="Comment Text"/>
    <w:basedOn w:val="Normal"/>
    <w:link w:val="CommentTextChar"/>
    <w:uiPriority w:val="99"/>
    <w:unhideWhenUsed/>
    <w:rsid w:val="00B070B2"/>
    <w:pPr>
      <w:spacing w:line="240" w:lineRule="auto"/>
    </w:pPr>
    <w:rPr>
      <w:sz w:val="20"/>
      <w:szCs w:val="20"/>
    </w:rPr>
  </w:style>
  <w:style w:type="character" w:styleId="CommentTextChar" w:customStyle="1">
    <w:name w:val="Comment Text Char"/>
    <w:basedOn w:val="DefaultParagraphFont"/>
    <w:link w:val="CommentText"/>
    <w:uiPriority w:val="99"/>
    <w:rsid w:val="00B070B2"/>
    <w:rPr>
      <w:sz w:val="20"/>
      <w:szCs w:val="20"/>
    </w:rPr>
  </w:style>
  <w:style w:type="paragraph" w:styleId="CommentSubject">
    <w:name w:val="Comment Subject"/>
    <w:basedOn w:val="CommentText"/>
    <w:next w:val="CommentText"/>
    <w:link w:val="CommentSubjectChar"/>
    <w:uiPriority w:val="99"/>
    <w:semiHidden/>
    <w:unhideWhenUsed/>
    <w:rsid w:val="00B070B2"/>
    <w:rPr>
      <w:b/>
      <w:bCs/>
    </w:rPr>
  </w:style>
  <w:style w:type="character" w:styleId="CommentSubjectChar" w:customStyle="1">
    <w:name w:val="Comment Subject Char"/>
    <w:basedOn w:val="CommentTextChar"/>
    <w:link w:val="CommentSubject"/>
    <w:uiPriority w:val="99"/>
    <w:semiHidden/>
    <w:rsid w:val="00B070B2"/>
    <w:rPr>
      <w:b/>
      <w:bCs/>
      <w:sz w:val="20"/>
      <w:szCs w:val="20"/>
    </w:rPr>
  </w:style>
  <w:style w:type="character" w:styleId="NoSpacingChar" w:customStyle="1">
    <w:name w:val="No Spacing Char"/>
    <w:basedOn w:val="DefaultParagraphFont"/>
    <w:link w:val="NoSpacing"/>
    <w:uiPriority w:val="1"/>
    <w:locked/>
    <w:rsid w:val="004042D8"/>
  </w:style>
  <w:style w:type="paragraph" w:styleId="NoSpacing">
    <w:name w:val="No Spacing"/>
    <w:link w:val="NoSpacingChar"/>
    <w:uiPriority w:val="1"/>
    <w:qFormat/>
    <w:rsid w:val="004042D8"/>
    <w:pPr>
      <w:spacing w:after="0" w:line="240" w:lineRule="auto"/>
    </w:pPr>
  </w:style>
  <w:style w:type="character" w:styleId="ListParagraphChar" w:customStyle="1">
    <w:name w:val="List Paragraph Char"/>
    <w:basedOn w:val="DefaultParagraphFont"/>
    <w:link w:val="ListParagraph"/>
    <w:uiPriority w:val="34"/>
    <w:locked/>
    <w:rsid w:val="004042D8"/>
    <w:rPr>
      <w:sz w:val="24"/>
      <w:szCs w:val="24"/>
    </w:rPr>
  </w:style>
  <w:style w:type="paragraph" w:styleId="Revision">
    <w:name w:val="Revision"/>
    <w:hidden/>
    <w:uiPriority w:val="99"/>
    <w:semiHidden/>
    <w:rsid w:val="00EB622D"/>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comments" Target="comments.xml"/><Relationship Id="rId3" Type="http://schemas.openxmlformats.org/officeDocument/2006/relationships/customXml" Target="../customXml/item3.xml"/><Relationship Id="rId21" Type="http://schemas.microsoft.com/office/2018/08/relationships/commentsExtensible" Target="commentsExtensible.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3.xml"/><Relationship Id="rId20" Type="http://schemas.microsoft.com/office/2016/09/relationships/commentsIds" Target="commentsIds.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2.xml"/><Relationship Id="rId23" Type="http://schemas.microsoft.com/office/2011/relationships/people" Target="people.xml"/><Relationship Id="rId10" Type="http://schemas.openxmlformats.org/officeDocument/2006/relationships/footnotes" Target="footnotes.xml"/><Relationship Id="rId19" Type="http://schemas.microsoft.com/office/2011/relationships/commentsExtended" Target="commentsExtended.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ntTable" Target="fontTable.xml"/></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imJohnston\OneDrive%20-%20Barcud%20Shared%20Services\Desktop\Barcud%20Letterhead%20Template%20V2.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62189B64661434A9557286E19D48F1C"/>
        <w:category>
          <w:name w:val="General"/>
          <w:gallery w:val="placeholder"/>
        </w:category>
        <w:types>
          <w:type w:val="bbPlcHdr"/>
        </w:types>
        <w:behaviors>
          <w:behavior w:val="content"/>
        </w:behaviors>
        <w:guid w:val="{9ABA9052-F3BD-4261-99D9-BA874E7DE6B5}"/>
      </w:docPartPr>
      <w:docPartBody>
        <w:p xmlns:wp14="http://schemas.microsoft.com/office/word/2010/wordml" w:rsidR="00803340" w:rsidP="00803340" w:rsidRDefault="004A3589" w14:paraId="54FBB16C" wp14:textId="77777777">
          <w:pPr>
            <w:pStyle w:val="562189B64661434A9557286E19D48F1C"/>
          </w:pPr>
          <w:r w:rsidRPr="00AA350B">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Montserrat">
    <w:charset w:val="00"/>
    <w:family w:val="auto"/>
    <w:pitch w:val="variable"/>
    <w:sig w:usb0="2000020F" w:usb1="00000003" w:usb2="00000000" w:usb3="00000000" w:csb0="00000197" w:csb1="00000000"/>
  </w:font>
  <w:font w:name="Yu Mincho">
    <w:charset w:val="80"/>
    <w:family w:val="roman"/>
    <w:pitch w:val="variable"/>
    <w:sig w:usb0="800002E7" w:usb1="2AC7FCFF" w:usb2="00000012" w:usb3="00000000" w:csb0="0002009F" w:csb1="00000000"/>
  </w:font>
  <w:font w:name="LilyUPC">
    <w:charset w:val="DE"/>
    <w:family w:val="swiss"/>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03340"/>
    <w:rsid w:val="000D3B03"/>
    <w:rsid w:val="00211E2D"/>
    <w:rsid w:val="0021653A"/>
    <w:rsid w:val="00224806"/>
    <w:rsid w:val="002559CC"/>
    <w:rsid w:val="00264EE0"/>
    <w:rsid w:val="002B2B88"/>
    <w:rsid w:val="00325C9E"/>
    <w:rsid w:val="004502B8"/>
    <w:rsid w:val="00475B7D"/>
    <w:rsid w:val="0049318A"/>
    <w:rsid w:val="004A3589"/>
    <w:rsid w:val="004D2807"/>
    <w:rsid w:val="00634E2A"/>
    <w:rsid w:val="006B6CA3"/>
    <w:rsid w:val="007060B5"/>
    <w:rsid w:val="00767530"/>
    <w:rsid w:val="007B4549"/>
    <w:rsid w:val="007F7DFF"/>
    <w:rsid w:val="00803340"/>
    <w:rsid w:val="00942813"/>
    <w:rsid w:val="00AE5E6D"/>
    <w:rsid w:val="00B326F0"/>
    <w:rsid w:val="00B34284"/>
    <w:rsid w:val="00B45E74"/>
    <w:rsid w:val="00CB455B"/>
    <w:rsid w:val="00CB4A8B"/>
    <w:rsid w:val="00CD73F2"/>
    <w:rsid w:val="00CF3B08"/>
    <w:rsid w:val="00D25051"/>
    <w:rsid w:val="00D423EC"/>
    <w:rsid w:val="00D4424C"/>
    <w:rsid w:val="00D643DE"/>
    <w:rsid w:val="00E96688"/>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96688"/>
    <w:rPr>
      <w:color w:val="808080"/>
    </w:rPr>
  </w:style>
  <w:style w:type="paragraph" w:customStyle="1" w:styleId="562189B64661434A9557286E19D48F1C">
    <w:name w:val="562189B64661434A9557286E19D48F1C"/>
    <w:rsid w:val="00803340"/>
    <w:pPr>
      <w:spacing w:line="259" w:lineRule="auto"/>
    </w:pPr>
    <w:rPr>
      <w:rFonts w:eastAsiaTheme="minorHAnsi"/>
      <w:kern w:val="0"/>
      <w:sz w:val="22"/>
      <w:szCs w:val="22"/>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theme/theme1.xml><?xml version="1.0" encoding="utf-8"?>
<a:theme xmlns:a="http://schemas.openxmlformats.org/drawingml/2006/main" xmlns:thm15="http://schemas.microsoft.com/office/thememl/2012/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3F171DA7124D48A64ABCD983E71E00" ma:contentTypeVersion="14" ma:contentTypeDescription="Create a new document." ma:contentTypeScope="" ma:versionID="bbfbb973477268a95ee610a166eef466">
  <xsd:schema xmlns:xsd="http://www.w3.org/2001/XMLSchema" xmlns:xs="http://www.w3.org/2001/XMLSchema" xmlns:p="http://schemas.microsoft.com/office/2006/metadata/properties" xmlns:ns2="14d4f5f5-2474-410a-aa8a-047fccc51b2c" xmlns:ns3="ecb18fbc-c8e1-410e-8d53-ef52f12960fe" targetNamespace="http://schemas.microsoft.com/office/2006/metadata/properties" ma:root="true" ma:fieldsID="fd9c1308f6d0756f399caf4aa3108dbc" ns2:_="" ns3:_="">
    <xsd:import namespace="14d4f5f5-2474-410a-aa8a-047fccc51b2c"/>
    <xsd:import namespace="ecb18fbc-c8e1-410e-8d53-ef52f12960f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SearchProperties" minOccurs="0"/>
                <xsd:element ref="ns3:SharedWithUsers" minOccurs="0"/>
                <xsd:element ref="ns3:SharedWithDetails"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d4f5f5-2474-410a-aa8a-047fccc51b2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ad3b5818-5592-4a89-994d-4f249e4d7d1b" ma:termSetId="09814cd3-568e-fe90-9814-8d621ff8fb84" ma:anchorId="fba54fb3-c3e1-fe81-a776-ca4b69148c4d" ma:open="true" ma:isKeyword="false">
      <xsd:complexType>
        <xsd:sequence>
          <xsd:element ref="pc:Terms" minOccurs="0" maxOccurs="1"/>
        </xsd:sequence>
      </xsd:complex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b18fbc-c8e1-410e-8d53-ef52f12960fe"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0302162b-3097-41c9-bce7-08f89f66abe3}" ma:internalName="TaxCatchAll" ma:showField="CatchAllData" ma:web="ecb18fbc-c8e1-410e-8d53-ef52f12960fe">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ecb18fbc-c8e1-410e-8d53-ef52f12960fe" xsi:nil="true"/>
    <lcf76f155ced4ddcb4097134ff3c332f xmlns="14d4f5f5-2474-410a-aa8a-047fccc51b2c">
      <Terms xmlns="http://schemas.microsoft.com/office/infopath/2007/PartnerControls"/>
    </lcf76f155ced4ddcb4097134ff3c332f>
  </documentManagement>
</p:properties>
</file>

<file path=customXml/item5.xml><?xml version="1.0" encoding="utf-8"?>
<properties xmlns="http://www.imanage.com/work/xmlschema">
  <documentid>HJDOCS1!40245465.2</documentid>
  <senderid>LIZFL</senderid>
  <senderemail>LIZ.FLETCHER@HUGHJAMES.COM</senderemail>
  <lastmodified>2026-07-24T16:28:00.0000000+01:00</lastmodified>
  <database>HJDOCS1</database>
</properties>
</file>

<file path=customXml/itemProps1.xml><?xml version="1.0" encoding="utf-8"?>
<ds:datastoreItem xmlns:ds="http://schemas.openxmlformats.org/officeDocument/2006/customXml" ds:itemID="{A74383EF-316C-4349-8A1E-66FA7687C5D5}"/>
</file>

<file path=customXml/itemProps2.xml><?xml version="1.0" encoding="utf-8"?>
<ds:datastoreItem xmlns:ds="http://schemas.openxmlformats.org/officeDocument/2006/customXml" ds:itemID="{B3CAB6AD-182A-4AB4-B84B-EC8DAF58895A}">
  <ds:schemaRefs>
    <ds:schemaRef ds:uri="http://schemas.microsoft.com/sharepoint/v3/contenttype/forms"/>
  </ds:schemaRefs>
</ds:datastoreItem>
</file>

<file path=customXml/itemProps3.xml><?xml version="1.0" encoding="utf-8"?>
<ds:datastoreItem xmlns:ds="http://schemas.openxmlformats.org/officeDocument/2006/customXml" ds:itemID="{536E2F92-2189-448E-9CFE-932A4F77C027}">
  <ds:schemaRefs>
    <ds:schemaRef ds:uri="http://schemas.openxmlformats.org/officeDocument/2006/bibliography"/>
  </ds:schemaRefs>
</ds:datastoreItem>
</file>

<file path=customXml/itemProps4.xml><?xml version="1.0" encoding="utf-8"?>
<ds:datastoreItem xmlns:ds="http://schemas.openxmlformats.org/officeDocument/2006/customXml" ds:itemID="{51A56338-912C-4AE1-B238-F33474617372}">
  <ds:schemaRefs>
    <ds:schemaRef ds:uri="http://schemas.microsoft.com/office/2006/metadata/properties"/>
    <ds:schemaRef ds:uri="http://schemas.microsoft.com/office/infopath/2007/PartnerControls"/>
    <ds:schemaRef ds:uri="ecb18fbc-c8e1-410e-8d53-ef52f12960fe"/>
    <ds:schemaRef ds:uri="aefdca64-3b28-4e50-84e7-a45ca1e23a7d"/>
  </ds:schemaRefs>
</ds:datastoreItem>
</file>

<file path=customXml/itemProps5.xml><?xml version="1.0" encoding="utf-8"?>
<ds:datastoreItem xmlns:ds="http://schemas.openxmlformats.org/officeDocument/2006/customXml" ds:itemID="{0F64C72C-F089-4387-BA05-F9C3529B94B0}">
  <ds:schemaRefs>
    <ds:schemaRef ds:uri="http://www.imanage.com/work/xmlschema"/>
  </ds:schemaRefs>
</ds:datastoreItem>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Barcud Letterhead Template V2</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
  <dc:subject/>
  <dc:creator>Tim Johnston</dc:creator>
  <keywords/>
  <lastModifiedBy>Danielle Davies</lastModifiedBy>
  <revision>3</revision>
  <dcterms:created xsi:type="dcterms:W3CDTF">2026-10-08T12:52:00.0000000Z</dcterms:created>
  <dcterms:modified xsi:type="dcterms:W3CDTF">2026-10-08T14:53:05.1114576Z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0x010100E93F171DA7124D48A64ABCD983E71E00</vt:lpwstr>
  </property>
  <property fmtid="{D5CDD505-2E9C-101B-9397-08002B2CF9AE}" pid="3" name="MediaServiceImageTags">
    <vt:lpwstr/>
  </property>
  <property fmtid="{D5CDD505-2E9C-101B-9397-08002B2CF9AE}" pid="4" name="iManageFooter">
    <vt:lpwstr>#40245465v2</vt:lpwstr>
  </property>
  <property fmtid="{D5CDD505-2E9C-101B-9397-08002B2CF9AE}" pid="5" name="docLang">
    <vt:lpwstr>en</vt:lpwstr>
  </property>
</Properties>
</file>